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93" r:id="rId3"/>
    <p:sldId id="356" r:id="rId4"/>
    <p:sldId id="433" r:id="rId5"/>
    <p:sldId id="390" r:id="rId6"/>
    <p:sldId id="394" r:id="rId7"/>
    <p:sldId id="412" r:id="rId8"/>
    <p:sldId id="404" r:id="rId9"/>
    <p:sldId id="413" r:id="rId10"/>
    <p:sldId id="368" r:id="rId11"/>
    <p:sldId id="405" r:id="rId12"/>
    <p:sldId id="411" r:id="rId13"/>
    <p:sldId id="415" r:id="rId14"/>
    <p:sldId id="416" r:id="rId15"/>
    <p:sldId id="436" r:id="rId16"/>
    <p:sldId id="402" r:id="rId17"/>
    <p:sldId id="435" r:id="rId18"/>
    <p:sldId id="417" r:id="rId19"/>
    <p:sldId id="418" r:id="rId20"/>
    <p:sldId id="419" r:id="rId21"/>
    <p:sldId id="420" r:id="rId22"/>
    <p:sldId id="421" r:id="rId23"/>
    <p:sldId id="434" r:id="rId24"/>
    <p:sldId id="370" r:id="rId25"/>
    <p:sldId id="431" r:id="rId26"/>
    <p:sldId id="383" r:id="rId27"/>
    <p:sldId id="432" r:id="rId28"/>
    <p:sldId id="422" r:id="rId29"/>
    <p:sldId id="423" r:id="rId30"/>
    <p:sldId id="424" r:id="rId31"/>
    <p:sldId id="425" r:id="rId32"/>
    <p:sldId id="414" r:id="rId33"/>
  </p:sldIdLst>
  <p:sldSz cx="13004800" cy="9753600"/>
  <p:notesSz cx="6858000" cy="9144000"/>
  <p:defaultTextStyle>
    <a:defPPr>
      <a:defRPr lang="x-non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pos="4096">
          <p15:clr>
            <a:srgbClr val="A4A3A4"/>
          </p15:clr>
        </p15:guide>
        <p15:guide id="2" orient="horz" pos="940">
          <p15:clr>
            <a:srgbClr val="A4A3A4"/>
          </p15:clr>
        </p15:guide>
        <p15:guide id="3" pos="5026">
          <p15:clr>
            <a:srgbClr val="A4A3A4"/>
          </p15:clr>
        </p15:guide>
        <p15:guide id="4" orient="horz" pos="2891">
          <p15:clr>
            <a:srgbClr val="A4A3A4"/>
          </p15:clr>
        </p15:guide>
        <p15:guide id="5" pos="6409">
          <p15:clr>
            <a:srgbClr val="A4A3A4"/>
          </p15:clr>
        </p15:guide>
        <p15:guide id="6" pos="3053">
          <p15:clr>
            <a:srgbClr val="A4A3A4"/>
          </p15:clr>
        </p15:guide>
        <p15:guide id="7" pos="1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E79"/>
    <a:srgbClr val="494949"/>
    <a:srgbClr val="DE006E"/>
    <a:srgbClr val="CC0066"/>
    <a:srgbClr val="F9A5CF"/>
    <a:srgbClr val="F676B6"/>
    <a:srgbClr val="666666"/>
    <a:srgbClr val="797979"/>
    <a:srgbClr val="A0A0A0"/>
    <a:srgbClr val="F8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5" autoAdjust="0"/>
    <p:restoredTop sz="80799" autoAdjust="0"/>
  </p:normalViewPr>
  <p:slideViewPr>
    <p:cSldViewPr snapToGrid="0" snapToObjects="1">
      <p:cViewPr varScale="1">
        <p:scale>
          <a:sx n="64" d="100"/>
          <a:sy n="64" d="100"/>
        </p:scale>
        <p:origin x="1284" y="72"/>
      </p:cViewPr>
      <p:guideLst>
        <p:guide pos="4096"/>
        <p:guide orient="horz" pos="940"/>
        <p:guide pos="5026"/>
        <p:guide orient="horz" pos="2891"/>
        <p:guide pos="6409"/>
        <p:guide pos="3053"/>
        <p:guide pos="17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Élőfej hely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Calibri Light" charset="0"/>
              </a:defRPr>
            </a:lvl1pPr>
          </a:lstStyle>
          <a:p>
            <a:endParaRPr lang="hu-HU" altLang="x-none"/>
          </a:p>
        </p:txBody>
      </p:sp>
      <p:sp>
        <p:nvSpPr>
          <p:cNvPr id="18435" name="Dátum helye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Calibri Light" charset="0"/>
              </a:defRPr>
            </a:lvl1pPr>
          </a:lstStyle>
          <a:p>
            <a:fld id="{ED23D6FA-E157-A04C-96E4-B946AEEB0C58}" type="datetimeFigureOut">
              <a:rPr lang="hu-HU" altLang="x-none"/>
              <a:pPr/>
              <a:t>2018.05.14.</a:t>
            </a:fld>
            <a:endParaRPr lang="hu-HU" altLang="x-none"/>
          </a:p>
        </p:txBody>
      </p:sp>
      <p:sp>
        <p:nvSpPr>
          <p:cNvPr id="18436" name="Élőláb helye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Calibri Light" charset="0"/>
              </a:defRPr>
            </a:lvl1pPr>
          </a:lstStyle>
          <a:p>
            <a:endParaRPr lang="hu-HU" altLang="x-none"/>
          </a:p>
        </p:txBody>
      </p:sp>
      <p:sp>
        <p:nvSpPr>
          <p:cNvPr id="18437" name="Dia számának helye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Calibri Light" charset="0"/>
              </a:defRPr>
            </a:lvl1pPr>
          </a:lstStyle>
          <a:p>
            <a:fld id="{BF6D19DB-613A-B748-AB39-821519DB67E4}" type="slidenum">
              <a:rPr lang="hu-HU" altLang="x-none"/>
              <a:pPr/>
              <a:t>‹#›</a:t>
            </a:fld>
            <a:endParaRPr lang="hu-HU" altLang="x-none"/>
          </a:p>
        </p:txBody>
      </p:sp>
    </p:spTree>
    <p:extLst>
      <p:ext uri="{BB962C8B-B14F-4D97-AF65-F5344CB8AC3E}">
        <p14:creationId xmlns:p14="http://schemas.microsoft.com/office/powerpoint/2010/main" val="41522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250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Shape 251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05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Arial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Arial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Arial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Arial" charset="0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Globális vásárlói közösséget építünk a </a:t>
            </a:r>
            <a:r>
              <a:rPr lang="hu-HU" dirty="0" err="1"/>
              <a:t>Mastercard</a:t>
            </a:r>
            <a:r>
              <a:rPr lang="hu-HU" dirty="0"/>
              <a:t> közreműködésével</a:t>
            </a:r>
          </a:p>
          <a:p>
            <a:r>
              <a:rPr lang="hu-HU" dirty="0"/>
              <a:t>- Innovatív, új generációs, okos fizetési rendszert fejlesztettek ki közösen, amely lehetővé teszi az emberek számára, hogy a közösségi vásárlásból extra kedvezményeket és pénzvisszatérítést kapjanak</a:t>
            </a:r>
          </a:p>
        </p:txBody>
      </p:sp>
    </p:spTree>
    <p:extLst>
      <p:ext uri="{BB962C8B-B14F-4D97-AF65-F5344CB8AC3E}">
        <p14:creationId xmlns:p14="http://schemas.microsoft.com/office/powerpoint/2010/main" val="3737090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Lehetőségünk van ilyen </a:t>
            </a:r>
            <a:r>
              <a:rPr lang="hu-HU" dirty="0" err="1"/>
              <a:t>PP-hez</a:t>
            </a:r>
            <a:r>
              <a:rPr lang="hu-HU" dirty="0"/>
              <a:t> jutni a vásárlások után összegyűjtött 1,5%-os jutalékokból vagy meggyorsíthatjuk a pénztermelési folyamatunkat, ha előre lefoglalunk egy ilyen PP-t, amely azonnal elkezd a rendszerben aktívan jutalékalapot képezni.</a:t>
            </a:r>
          </a:p>
          <a:p>
            <a:r>
              <a:rPr lang="hu-HU" dirty="0"/>
              <a:t>A foglalóként kifizetett  összeg mindig a miénk marad és amikor a rendszerünkben megtörténnek majd a tényleges vásárlások, az azok után járó 15.000 Ft jutalék elérésekor a korábban foglalóként befizetett összeget jóváírják a részünkre.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4216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szimpatikusnak találod ezt a rendszert és elmondod ezt a lehetőséget csak 4 barátodnak vagy családtagodnak és ők is megteszitek ugyanezt, akkor 4 kapcsolati szinten elég gyorsan kialakulhat egy több, mint 300 fős vásárlói közösség. </a:t>
            </a:r>
          </a:p>
          <a:p>
            <a:r>
              <a:rPr lang="hu-HU" dirty="0"/>
              <a:t>Így akár több száz ember vásárlásaiból is részesülhetsz…</a:t>
            </a:r>
          </a:p>
        </p:txBody>
      </p:sp>
    </p:spTree>
    <p:extLst>
      <p:ext uri="{BB962C8B-B14F-4D97-AF65-F5344CB8AC3E}">
        <p14:creationId xmlns:p14="http://schemas.microsoft.com/office/powerpoint/2010/main" val="391690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27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izgalmasnak találod a rendszert - </a:t>
            </a:r>
          </a:p>
        </p:txBody>
      </p:sp>
    </p:spTree>
    <p:extLst>
      <p:ext uri="{BB962C8B-B14F-4D97-AF65-F5344CB8AC3E}">
        <p14:creationId xmlns:p14="http://schemas.microsoft.com/office/powerpoint/2010/main" val="3467503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izgalmasnak találod a rendszert - </a:t>
            </a:r>
          </a:p>
        </p:txBody>
      </p:sp>
    </p:spTree>
    <p:extLst>
      <p:ext uri="{BB962C8B-B14F-4D97-AF65-F5344CB8AC3E}">
        <p14:creationId xmlns:p14="http://schemas.microsoft.com/office/powerpoint/2010/main" val="2534357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46F2045-25F6-431F-BA01-864FDDCA1D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754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…én itt a</a:t>
            </a:r>
            <a:r>
              <a:rPr lang="hu-HU" baseline="0" dirty="0"/>
              <a:t> svájcit kivenném… - </a:t>
            </a:r>
            <a:r>
              <a:rPr lang="hu-HU" baseline="0" dirty="0" err="1"/>
              <a:t>sztem</a:t>
            </a:r>
            <a:r>
              <a:rPr lang="hu-HU" baseline="0" dirty="0"/>
              <a:t> elég 2 példa…</a:t>
            </a:r>
            <a:br>
              <a:rPr lang="hu-HU" baseline="0" dirty="0"/>
            </a:br>
            <a:r>
              <a:rPr lang="hu-HU" baseline="0" dirty="0"/>
              <a:t>(..és </a:t>
            </a:r>
            <a:r>
              <a:rPr lang="hu-HU" baseline="0" dirty="0" err="1"/>
              <a:t>sztem</a:t>
            </a:r>
            <a:r>
              <a:rPr lang="hu-HU" baseline="0" dirty="0"/>
              <a:t> amúgy sem baj, ha a </a:t>
            </a:r>
            <a:r>
              <a:rPr lang="hu-HU" baseline="0" dirty="0" err="1"/>
              <a:t>Lyoness</a:t>
            </a:r>
            <a:r>
              <a:rPr lang="hu-HU" baseline="0" dirty="0"/>
              <a:t> nincs a példák között…)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725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 - Mitől igazi innováció a Shopping Center vásárlói közössége?</a:t>
            </a:r>
          </a:p>
          <a:p>
            <a:pPr marL="171450" indent="-171450">
              <a:buFontTx/>
              <a:buChar char="-"/>
            </a:pPr>
            <a:r>
              <a:rPr lang="hu-HU" dirty="0"/>
              <a:t>Mert egy egész csoport költései után kapunk visszatérítést, nem csak a saját költéseink után! Te mit választanál inkább – egy saját azonnali 10%-os kedvezményt vagy 100 ember költése után 2% kedvezményt?</a:t>
            </a:r>
          </a:p>
          <a:p>
            <a:pPr marL="171450" indent="-171450">
              <a:buFontTx/>
              <a:buChar char="-"/>
            </a:pPr>
            <a:r>
              <a:rPr lang="hu-HU" dirty="0"/>
              <a:t>Megmutatom konkrét számokkal, hogy melyikkel járnál jobban…Tegyük fel, hogy elmész vásárolni és elköltesz 100.000 E Ft-ot….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591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Szóval mi is történik valójában, ha ennek a közösségnek a tagjai vagyunk?</a:t>
            </a:r>
          </a:p>
          <a:p>
            <a:pPr marL="171450" indent="-171450">
              <a:buFontTx/>
              <a:buChar char="-"/>
            </a:pPr>
            <a:r>
              <a:rPr lang="hu-HU" dirty="0" err="1"/>
              <a:t>Vásárolunk</a:t>
            </a:r>
            <a:r>
              <a:rPr lang="hu-HU" dirty="0"/>
              <a:t> ahogyan eddig: olyan termékeket, amelyekre valóban szükségünk van</a:t>
            </a:r>
          </a:p>
          <a:p>
            <a:pPr marL="171450" indent="-171450">
              <a:buFontTx/>
              <a:buChar char="-"/>
            </a:pPr>
            <a:r>
              <a:rPr lang="hu-HU" dirty="0"/>
              <a:t>Mindezt egy közösség tagjaként tesszük – amellyel egy nagyobb vásárlói erőt képviselünk a </a:t>
            </a:r>
            <a:r>
              <a:rPr lang="hu-HU" dirty="0" err="1"/>
              <a:t>prtnereknél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/>
              <a:t>Tudatosan </a:t>
            </a:r>
            <a:r>
              <a:rPr lang="hu-HU" dirty="0" err="1"/>
              <a:t>vásárolunk</a:t>
            </a:r>
            <a:r>
              <a:rPr lang="hu-HU" dirty="0"/>
              <a:t>: a Shopping Center partnereinél, miközben adományozásra is van lehetőségünk (extra költés nélkül)</a:t>
            </a:r>
          </a:p>
          <a:p>
            <a:pPr marL="171450" indent="-171450">
              <a:buFontTx/>
              <a:buChar char="-"/>
            </a:pPr>
            <a:r>
              <a:rPr lang="hu-HU" dirty="0"/>
              <a:t>Ráadásul az egész rendszert teljes biztonsággal használhatjuk a </a:t>
            </a:r>
            <a:r>
              <a:rPr lang="hu-HU" dirty="0" err="1"/>
              <a:t>Mastercard-nak</a:t>
            </a:r>
            <a:r>
              <a:rPr lang="hu-HU" dirty="0"/>
              <a:t> köszönhetően</a:t>
            </a:r>
            <a:r>
              <a:rPr lang="hu-HU" dirty="0">
                <a:sym typeface="Wingdings" panose="05000000000000000000" pitchFamily="2" charset="2"/>
              </a:rPr>
              <a:t></a:t>
            </a:r>
          </a:p>
          <a:p>
            <a:pPr marL="171450" indent="-171450">
              <a:buFontTx/>
              <a:buChar char="-"/>
            </a:pPr>
            <a:r>
              <a:rPr lang="hu-HU" dirty="0">
                <a:sym typeface="Wingdings" panose="05000000000000000000" pitchFamily="2" charset="2"/>
              </a:rPr>
              <a:t>És mindezért a csoport költései után pénzvisszatérítést kapunk plusz extrán jutalmazza a cég, hogy élő reklámként tovább ajánlottuk a barátainknak, ismerőseinknek ezt a remek lehetőséget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384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751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5048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árengedmény számlán összegyűjtött összegekből 15.000 Ft-</a:t>
            </a:r>
            <a:r>
              <a:rPr lang="hu-HU" dirty="0" err="1"/>
              <a:t>onként</a:t>
            </a:r>
            <a:r>
              <a:rPr lang="hu-HU" dirty="0"/>
              <a:t> egy ún. Profitáló Pozíció keletkezik a rendszerben, amely majd a Network jutalék elszámolási rendszerének az alapja lesz.</a:t>
            </a:r>
          </a:p>
          <a:p>
            <a:r>
              <a:rPr lang="hu-HU" dirty="0"/>
              <a:t>Lehetőségünk van ilyen PP-</a:t>
            </a:r>
            <a:r>
              <a:rPr lang="hu-HU" dirty="0" err="1"/>
              <a:t>hez</a:t>
            </a:r>
            <a:r>
              <a:rPr lang="hu-HU" dirty="0"/>
              <a:t> jutni a vásárlások után összegyűjtött 1,5%-os jutalékokból vagy meggyorsíthatjuk a pénztermelési folyamatunkat, ha előre lefoglalunk egy ilyen PP-t, amely azonnal elkezd a rendszerben aktívan jutalékalapot képezni.</a:t>
            </a:r>
          </a:p>
          <a:p>
            <a:r>
              <a:rPr lang="hu-HU" dirty="0"/>
              <a:t>A foglalóként kifizetett  összeg mindig a miénk marad és amikor a rendszerünkben megtörténnek majd a tényleges vásárlások, az azok után járó 15.000 Ft jutalék elérésekor a korábban foglalóként befizetett összeget jóváírják a részünkre.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4216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foglalónak számos előnye van: de egyet mindenképp szeretnék kiemelni: hogy teljesen kockázatmentes!</a:t>
            </a:r>
          </a:p>
          <a:p>
            <a:r>
              <a:rPr lang="hu-HU" dirty="0"/>
              <a:t>Hiszen a legrosszabb esetben is a saját vásárlásaidat kiegészítheted ezzel a jutalékkal azaz </a:t>
            </a:r>
            <a:r>
              <a:rPr lang="hu-HU" dirty="0" err="1"/>
              <a:t>elköltheted</a:t>
            </a:r>
            <a:r>
              <a:rPr lang="hu-HU" dirty="0"/>
              <a:t> ezt a pénzt a termékpartnereknél!</a:t>
            </a:r>
          </a:p>
        </p:txBody>
      </p:sp>
    </p:spTree>
    <p:extLst>
      <p:ext uri="{BB962C8B-B14F-4D97-AF65-F5344CB8AC3E}">
        <p14:creationId xmlns:p14="http://schemas.microsoft.com/office/powerpoint/2010/main" val="98223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A69F6-45D0-9A49-B54D-09B89797641E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468430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/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6" name="Shape 120" descr="PlaceHolder 4"/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7" name="Shape 121" descr="PlaceHolder 5"/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8" name="Shape 122" descr="PlaceHolder 6"/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D790654-3C46-5947-B824-19928E1F0765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9389293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FC2ED-487E-C949-8CAA-A57D48A9121A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5753682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A60FE-89FD-7A46-8B1A-C977DEB78EDF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515573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8" name="Shape 15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08283-5D15-1F4D-A125-7A7EC4BD0B5A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974204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F111E-919D-254E-BBA9-9C29A950A5A3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8434143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0E28A-BAC6-7E4D-B226-1A6617B65146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7180553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/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3D1641C-160C-AB44-BE88-896ABB4164EB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3918263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/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F53F58B-0E7C-A643-A858-7DBC971DA5F1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807900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/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BFACBFD-40C6-E24F-9797-789C3E1E4408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7631171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515F3-24B0-EC4F-A27A-9876419E90D8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105165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8" name="Shape 3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09E9F-4069-8C47-B533-3BC1714F4812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7322921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/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6" name="Shape 228" descr="PlaceHolder 4"/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99CB6F9-8A8A-9540-BC2C-A7A333573B50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3659014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/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6" name="Shape 240" descr="PlaceHolder 4"/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7" name="Shape 241" descr="PlaceHolder 5"/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8" name="Shape 242" descr="PlaceHolder 6"/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BFDDCC0-2EF3-D34B-9297-9C4A5B60F8FF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8671645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5B6FA-658B-AD4F-8CF9-647EA4F98363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4122712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663E3-BAA9-784F-BCFA-A2026C218B19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49029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" descr="PlaceHolder 3"/>
          <p:cNvSpPr/>
          <p:nvPr/>
        </p:nvSpPr>
        <p:spPr>
          <a:xfrm>
            <a:off x="650875" y="5237163"/>
            <a:ext cx="5710238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Shape 6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6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2E3360E-8993-EB43-80AC-0901BC9507BF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6387179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/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88924C2-BB59-A640-9FB5-6CAAB5F3B9CF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205144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/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215D1C5-C446-5041-A80D-D949675C678B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198610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E35A8-3A22-8544-B1BD-CB5341241A14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9096950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/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6" name="Shape 108" descr="PlaceHolder 4"/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FEA55BD-1C84-4747-B901-25DAA0B563EF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4926886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6284913" y="8780463"/>
            <a:ext cx="3035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200"/>
            </a:lvl1pPr>
          </a:lstStyle>
          <a:p>
            <a:fld id="{9AE8F431-C9D2-4F4E-9EEC-D37AD45720D1}" type="slidenum">
              <a:rPr lang="x-none" altLang="x-none"/>
              <a:pPr/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55" r:id="rId5"/>
    <p:sldLayoutId id="2147483856" r:id="rId6"/>
    <p:sldLayoutId id="2147483857" r:id="rId7"/>
    <p:sldLayoutId id="2147483847" r:id="rId8"/>
    <p:sldLayoutId id="2147483858" r:id="rId9"/>
    <p:sldLayoutId id="2147483859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60" r:id="rId16"/>
    <p:sldLayoutId id="2147483861" r:id="rId17"/>
    <p:sldLayoutId id="2147483862" r:id="rId18"/>
    <p:sldLayoutId id="2147483854" r:id="rId19"/>
    <p:sldLayoutId id="2147483863" r:id="rId20"/>
    <p:sldLayoutId id="2147483864" r:id="rId21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31800" indent="-3238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1pPr>
      <a:lvl2pPr marL="992188" indent="-45243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2pPr>
      <a:lvl3pPr marL="1455738" indent="-4476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3pPr>
      <a:lvl4pPr marL="1847850" indent="-33496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4pPr>
      <a:lvl5pPr marL="2246313" indent="-3016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5pPr>
      <a:lvl6pPr marL="2678399" marR="0" indent="-3023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10399" marR="0" indent="-3023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2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3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3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59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24" y="3253125"/>
            <a:ext cx="3575729" cy="402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266" descr="CustomShape 1">
            <a:extLst>
              <a:ext uri="{FF2B5EF4-FFF2-40B4-BE49-F238E27FC236}">
                <a16:creationId xmlns:a16="http://schemas.microsoft.com/office/drawing/2014/main" id="{2040AD03-2E53-4A36-86F6-08A1BF9ED143}"/>
              </a:ext>
            </a:extLst>
          </p:cNvPr>
          <p:cNvSpPr/>
          <p:nvPr/>
        </p:nvSpPr>
        <p:spPr>
          <a:xfrm>
            <a:off x="587871" y="703134"/>
            <a:ext cx="11670480" cy="2318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b="1" spc="-3" dirty="0">
                <a:solidFill>
                  <a:srgbClr val="DE006E"/>
                </a:solidFill>
              </a:rPr>
              <a:t>Nemzetközi Vásárlói Közösség,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b="1" spc="-3" dirty="0">
                <a:solidFill>
                  <a:srgbClr val="DE006E"/>
                </a:solidFill>
              </a:rPr>
              <a:t>ahol minden tag nyer!</a:t>
            </a: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endParaRPr b="1" spc="-3" dirty="0">
              <a:solidFill>
                <a:srgbClr val="DE006E"/>
              </a:solidFill>
            </a:endParaR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endParaRPr b="1" spc="-3" dirty="0">
              <a:solidFill>
                <a:srgbClr val="DE006E"/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C7937A9-9DA9-4E07-8F2B-C8A1FA75C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88" y="3374352"/>
            <a:ext cx="3327247" cy="2095539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7914071" y="5822606"/>
            <a:ext cx="3154680" cy="1869945"/>
            <a:chOff x="5295569" y="6044567"/>
            <a:chExt cx="1836752" cy="1103337"/>
          </a:xfrm>
        </p:grpSpPr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2DDA19A7-A85E-4A9E-98BE-9316B7566523}"/>
                </a:ext>
              </a:extLst>
            </p:cNvPr>
            <p:cNvGrpSpPr/>
            <p:nvPr/>
          </p:nvGrpSpPr>
          <p:grpSpPr>
            <a:xfrm>
              <a:off x="5296697" y="6044567"/>
              <a:ext cx="1820438" cy="845518"/>
              <a:chOff x="5250551" y="6064250"/>
              <a:chExt cx="1803674" cy="837732"/>
            </a:xfrm>
          </p:grpSpPr>
          <p:pic>
            <p:nvPicPr>
              <p:cNvPr id="9" name="Picture 14">
                <a:extLst>
                  <a:ext uri="{FF2B5EF4-FFF2-40B4-BE49-F238E27FC236}">
                    <a16:creationId xmlns:a16="http://schemas.microsoft.com/office/drawing/2014/main" id="{9ED85B36-F98D-40FE-B182-4100D12774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0551" y="6064250"/>
                <a:ext cx="828675" cy="828675"/>
              </a:xfrm>
              <a:prstGeom prst="rect">
                <a:avLst/>
              </a:prstGeom>
            </p:spPr>
          </p:pic>
          <p:pic>
            <p:nvPicPr>
              <p:cNvPr id="10" name="Picture 15">
                <a:extLst>
                  <a:ext uri="{FF2B5EF4-FFF2-40B4-BE49-F238E27FC236}">
                    <a16:creationId xmlns:a16="http://schemas.microsoft.com/office/drawing/2014/main" id="{61C7634B-FCAA-412C-A3AF-F072E5C25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1052" y="6068809"/>
                <a:ext cx="833173" cy="833173"/>
              </a:xfrm>
              <a:prstGeom prst="rect">
                <a:avLst/>
              </a:prstGeom>
            </p:spPr>
          </p:pic>
        </p:grpSp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24CBE166-ADFB-498C-B184-E807EE75D64F}"/>
                </a:ext>
              </a:extLst>
            </p:cNvPr>
            <p:cNvSpPr txBox="1"/>
            <p:nvPr/>
          </p:nvSpPr>
          <p:spPr>
            <a:xfrm>
              <a:off x="5295569" y="6875506"/>
              <a:ext cx="1836752" cy="2723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400" b="1" i="0" u="none" strike="noStrike" cap="none" spc="0" normalizeH="0" baseline="0" dirty="0" err="1">
                  <a:ln>
                    <a:noFill/>
                  </a:ln>
                  <a:solidFill>
                    <a:srgbClr val="CC0066"/>
                  </a:solidFill>
                  <a:effectLst/>
                  <a:uFillTx/>
                  <a:latin typeface="Roboto regular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SCnet</a:t>
              </a:r>
              <a:r>
                <a:rPr kumimoji="0" lang="hu-HU" sz="2400" b="1" i="0" u="none" strike="noStrike" cap="none" spc="0" normalizeH="0" baseline="0" dirty="0">
                  <a:ln>
                    <a:noFill/>
                  </a:ln>
                  <a:solidFill>
                    <a:srgbClr val="CC0066"/>
                  </a:solidFill>
                  <a:effectLst/>
                  <a:uFillTx/>
                  <a:latin typeface="Roboto regular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 applikáció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9">
            <a:extLst>
              <a:ext uri="{FF2B5EF4-FFF2-40B4-BE49-F238E27FC236}">
                <a16:creationId xmlns:a16="http://schemas.microsoft.com/office/drawing/2014/main" id="{5FADA1A0-DA31-4768-B9C0-79CEDCDB8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44" y="1822227"/>
            <a:ext cx="28717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6A4AE-5F5D-4437-B720-96130D575C27}"/>
              </a:ext>
            </a:extLst>
          </p:cNvPr>
          <p:cNvSpPr txBox="1"/>
          <p:nvPr/>
        </p:nvSpPr>
        <p:spPr>
          <a:xfrm>
            <a:off x="1786480" y="3112102"/>
            <a:ext cx="17774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VÁSÁRLÁS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4208514" y="3077433"/>
            <a:ext cx="384963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4 generáció vásárlásából kapott kedvezmények 20%-a a visszatérítési számlán gyűlik.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6D941-3167-4DAA-BEE5-E5F6DF94361B}"/>
              </a:ext>
            </a:extLst>
          </p:cNvPr>
          <p:cNvSpPr txBox="1"/>
          <p:nvPr/>
        </p:nvSpPr>
        <p:spPr>
          <a:xfrm>
            <a:off x="9365516" y="2175661"/>
            <a:ext cx="146247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15.000</a:t>
            </a:r>
          </a:p>
        </p:txBody>
      </p:sp>
      <p:pic>
        <p:nvPicPr>
          <p:cNvPr id="28684" name="Picture 13">
            <a:extLst>
              <a:ext uri="{FF2B5EF4-FFF2-40B4-BE49-F238E27FC236}">
                <a16:creationId xmlns:a16="http://schemas.microsoft.com/office/drawing/2014/main" id="{7DBDEF16-A18B-4ABE-BA85-95D446645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82" y="1733328"/>
            <a:ext cx="8651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7">
            <a:extLst>
              <a:ext uri="{FF2B5EF4-FFF2-40B4-BE49-F238E27FC236}">
                <a16:creationId xmlns:a16="http://schemas.microsoft.com/office/drawing/2014/main" id="{2DC06FB2-4B39-4B62-8A08-9B4F34E88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32" y="1733328"/>
            <a:ext cx="125571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5">
            <a:extLst>
              <a:ext uri="{FF2B5EF4-FFF2-40B4-BE49-F238E27FC236}">
                <a16:creationId xmlns:a16="http://schemas.microsoft.com/office/drawing/2014/main" id="{9048F252-7D4C-4288-823F-7E9455B8E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57" y="2400078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7">
            <a:extLst>
              <a:ext uri="{FF2B5EF4-FFF2-40B4-BE49-F238E27FC236}">
                <a16:creationId xmlns:a16="http://schemas.microsoft.com/office/drawing/2014/main" id="{E13878DD-C150-4118-9DDB-45D00691D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57" y="2392140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33730513-CBAC-49ED-937C-58E7CE4D1388}"/>
              </a:ext>
            </a:extLst>
          </p:cNvPr>
          <p:cNvSpPr txBox="1"/>
          <p:nvPr/>
        </p:nvSpPr>
        <p:spPr>
          <a:xfrm>
            <a:off x="8292805" y="3219541"/>
            <a:ext cx="368252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15 000 Ft-onként ún. Profitáló Pozíció keletkezik</a:t>
            </a:r>
          </a:p>
        </p:txBody>
      </p:sp>
      <p:cxnSp>
        <p:nvCxnSpPr>
          <p:cNvPr id="29" name="Egyenes összekötő 28"/>
          <p:cNvCxnSpPr/>
          <p:nvPr/>
        </p:nvCxnSpPr>
        <p:spPr>
          <a:xfrm>
            <a:off x="350946" y="950377"/>
            <a:ext cx="3821761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Szövegdoboz 29"/>
          <p:cNvSpPr txBox="1"/>
          <p:nvPr/>
        </p:nvSpPr>
        <p:spPr>
          <a:xfrm>
            <a:off x="295392" y="264991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EGYÉB JUTALÉKOK: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Jobb oldali kapcsos zárójel 4"/>
          <p:cNvSpPr/>
          <p:nvPr/>
        </p:nvSpPr>
        <p:spPr>
          <a:xfrm rot="5400000">
            <a:off x="7546797" y="1039993"/>
            <a:ext cx="1102470" cy="7535335"/>
          </a:xfrm>
          <a:prstGeom prst="rightBrac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992778" y="5736448"/>
            <a:ext cx="10965352" cy="270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D565C5FE-4754-458B-9503-AFE3C9547773}"/>
              </a:ext>
            </a:extLst>
          </p:cNvPr>
          <p:cNvSpPr/>
          <p:nvPr/>
        </p:nvSpPr>
        <p:spPr>
          <a:xfrm>
            <a:off x="992778" y="5934293"/>
            <a:ext cx="10965352" cy="990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800" b="1" spc="-3" dirty="0">
                <a:solidFill>
                  <a:srgbClr val="CC0066"/>
                </a:solidFill>
              </a:rPr>
              <a:t>A tudatos vásárlói közösség építéséért és a csoportod menedzseléséért a cég a kedvezmények 20 %-ból:</a:t>
            </a:r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D565C5FE-4754-458B-9503-AFE3C9547773}"/>
              </a:ext>
            </a:extLst>
          </p:cNvPr>
          <p:cNvSpPr/>
          <p:nvPr/>
        </p:nvSpPr>
        <p:spPr>
          <a:xfrm>
            <a:off x="1248220" y="7036464"/>
            <a:ext cx="10617480" cy="12208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3200" b="1" spc="-3" dirty="0">
                <a:solidFill>
                  <a:srgbClr val="CC0066"/>
                </a:solidFill>
              </a:rPr>
              <a:t>Matching Bonust, Karrier jutalékot, Bináris jutalékot</a:t>
            </a:r>
            <a:br>
              <a:rPr lang="hu-HU" sz="3200" b="1" spc="-3" dirty="0">
                <a:solidFill>
                  <a:srgbClr val="CC0066"/>
                </a:solidFill>
              </a:rPr>
            </a:br>
            <a:r>
              <a:rPr lang="hu-HU" sz="3200" b="1" spc="-3" dirty="0">
                <a:solidFill>
                  <a:srgbClr val="CC0066"/>
                </a:solidFill>
              </a:rPr>
              <a:t>és Vezetői jutalékot fizet</a:t>
            </a:r>
          </a:p>
        </p:txBody>
      </p:sp>
    </p:spTree>
    <p:extLst>
      <p:ext uri="{BB962C8B-B14F-4D97-AF65-F5344CB8AC3E}">
        <p14:creationId xmlns:p14="http://schemas.microsoft.com/office/powerpoint/2010/main" val="39363990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8" grpId="1"/>
      <p:bldP spid="9" grpId="0"/>
      <p:bldP spid="26" grpId="1"/>
      <p:bldP spid="5" grpId="0" animBg="1"/>
      <p:bldP spid="31" grpId="0" animBg="1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1" name="Group 8"/>
          <p:cNvGrpSpPr>
            <a:grpSpLocks/>
          </p:cNvGrpSpPr>
          <p:nvPr/>
        </p:nvGrpSpPr>
        <p:grpSpPr bwMode="auto">
          <a:xfrm>
            <a:off x="4880488" y="5154976"/>
            <a:ext cx="2501916" cy="1154888"/>
            <a:chOff x="4665561" y="5950492"/>
            <a:chExt cx="2501993" cy="1154765"/>
          </a:xfrm>
        </p:grpSpPr>
        <p:pic>
          <p:nvPicPr>
            <p:cNvPr id="33815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561" y="5950492"/>
              <a:ext cx="2501993" cy="115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6" name="Rectangle 36"/>
            <p:cNvSpPr>
              <a:spLocks noChangeArrowheads="1"/>
            </p:cNvSpPr>
            <p:nvPr/>
          </p:nvSpPr>
          <p:spPr bwMode="auto">
            <a:xfrm>
              <a:off x="5218923" y="6136594"/>
              <a:ext cx="1613223" cy="57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Pozíció</a:t>
              </a:r>
            </a:p>
            <a:p>
              <a:pPr algn="ctr" eaLnBrk="1"/>
              <a:r>
                <a:rPr lang="hu-HU" altLang="x-none" sz="156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33812" name="Group 7"/>
          <p:cNvGrpSpPr>
            <a:grpSpLocks/>
          </p:cNvGrpSpPr>
          <p:nvPr/>
        </p:nvGrpSpPr>
        <p:grpSpPr bwMode="auto">
          <a:xfrm>
            <a:off x="4865995" y="2166760"/>
            <a:ext cx="2501916" cy="1154888"/>
            <a:chOff x="4651067" y="2846486"/>
            <a:chExt cx="2501993" cy="1154765"/>
          </a:xfrm>
        </p:grpSpPr>
        <p:pic>
          <p:nvPicPr>
            <p:cNvPr id="3381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067" y="2846486"/>
              <a:ext cx="2501993" cy="115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4" name="Rectangle 34"/>
            <p:cNvSpPr>
              <a:spLocks noChangeArrowheads="1"/>
            </p:cNvSpPr>
            <p:nvPr/>
          </p:nvSpPr>
          <p:spPr bwMode="auto">
            <a:xfrm>
              <a:off x="5204429" y="3032588"/>
              <a:ext cx="1613223" cy="57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Pozíció</a:t>
              </a:r>
            </a:p>
            <a:p>
              <a:pPr algn="ctr" eaLnBrk="1"/>
              <a:r>
                <a:rPr lang="hu-HU" altLang="x-none" sz="156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33795" name="Group 13"/>
          <p:cNvGrpSpPr>
            <a:grpSpLocks/>
          </p:cNvGrpSpPr>
          <p:nvPr/>
        </p:nvGrpSpPr>
        <p:grpSpPr bwMode="auto">
          <a:xfrm>
            <a:off x="2678642" y="2963686"/>
            <a:ext cx="2501899" cy="4087813"/>
            <a:chOff x="2638789" y="3703634"/>
            <a:chExt cx="2501993" cy="4087265"/>
          </a:xfrm>
        </p:grpSpPr>
        <p:grpSp>
          <p:nvGrpSpPr>
            <p:cNvPr id="33803" name="Group 11"/>
            <p:cNvGrpSpPr>
              <a:grpSpLocks/>
            </p:cNvGrpSpPr>
            <p:nvPr/>
          </p:nvGrpSpPr>
          <p:grpSpPr bwMode="auto">
            <a:xfrm>
              <a:off x="2638789" y="6636134"/>
              <a:ext cx="2501993" cy="1154765"/>
              <a:chOff x="2650821" y="6636134"/>
              <a:chExt cx="2501993" cy="1154765"/>
            </a:xfrm>
          </p:grpSpPr>
          <p:pic>
            <p:nvPicPr>
              <p:cNvPr id="33807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821" y="6636134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8" name="Rectangle 32"/>
              <p:cNvSpPr>
                <a:spLocks noChangeArrowheads="1"/>
              </p:cNvSpPr>
              <p:nvPr/>
            </p:nvSpPr>
            <p:spPr bwMode="auto">
              <a:xfrm>
                <a:off x="3204184" y="6822237"/>
                <a:ext cx="1613224" cy="573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algn="ctr" eaLnBrk="1"/>
                <a:r>
                  <a:rPr lang="hu-HU" altLang="x-none" sz="1564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Saját Pozíció</a:t>
                </a:r>
              </a:p>
              <a:p>
                <a:pPr algn="ctr" eaLnBrk="1"/>
                <a:r>
                  <a:rPr lang="hu-HU" altLang="x-none" sz="1564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15.000 Ft</a:t>
                </a:r>
              </a:p>
            </p:txBody>
          </p:sp>
        </p:grpSp>
        <p:grpSp>
          <p:nvGrpSpPr>
            <p:cNvPr id="33804" name="Group 10"/>
            <p:cNvGrpSpPr>
              <a:grpSpLocks/>
            </p:cNvGrpSpPr>
            <p:nvPr/>
          </p:nvGrpSpPr>
          <p:grpSpPr bwMode="auto">
            <a:xfrm>
              <a:off x="2638789" y="3703634"/>
              <a:ext cx="2501993" cy="1154765"/>
              <a:chOff x="2650821" y="3703634"/>
              <a:chExt cx="2501993" cy="1154765"/>
            </a:xfrm>
          </p:grpSpPr>
          <p:pic>
            <p:nvPicPr>
              <p:cNvPr id="33805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821" y="3703634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6" name="Rectangle 26"/>
              <p:cNvSpPr>
                <a:spLocks noChangeArrowheads="1"/>
              </p:cNvSpPr>
              <p:nvPr/>
            </p:nvSpPr>
            <p:spPr bwMode="auto">
              <a:xfrm>
                <a:off x="3204184" y="3889737"/>
                <a:ext cx="1613224" cy="573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algn="ctr" eaLnBrk="1"/>
                <a:r>
                  <a:rPr lang="hu-HU" altLang="x-none" sz="1564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Saját Pozíció</a:t>
                </a:r>
              </a:p>
              <a:p>
                <a:pPr algn="ctr" eaLnBrk="1"/>
                <a:r>
                  <a:rPr lang="hu-HU" altLang="x-none" sz="1564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15.000 Ft</a:t>
                </a:r>
              </a:p>
            </p:txBody>
          </p:sp>
        </p:grpSp>
      </p:grpSp>
      <p:sp>
        <p:nvSpPr>
          <p:cNvPr id="33796" name="Shape 420" descr="Kép 235"/>
          <p:cNvSpPr>
            <a:spLocks noChangeArrowheads="1"/>
          </p:cNvSpPr>
          <p:nvPr/>
        </p:nvSpPr>
        <p:spPr bwMode="auto">
          <a:xfrm>
            <a:off x="-803275" y="-857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7" tIns="45719" rIns="45717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76937" y="3543658"/>
            <a:ext cx="2432665" cy="2585321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 eaLnBrk="1" fontAlgn="auto">
              <a:buClr>
                <a:srgbClr val="E40379"/>
              </a:buClr>
              <a:defRPr/>
            </a:pPr>
            <a:r>
              <a:rPr lang="hu-HU" alt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panose="020B0604020202020204" pitchFamily="34" charset="0"/>
              </a:rPr>
              <a:t>A bináris fába kerülő első PP, </a:t>
            </a:r>
          </a:p>
          <a:p>
            <a:pPr algn="ctr" eaLnBrk="1" fontAlgn="auto">
              <a:buClr>
                <a:srgbClr val="E40379"/>
              </a:buClr>
              <a:defRPr/>
            </a:pPr>
            <a:r>
              <a:rPr lang="hu-HU" alt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panose="020B0604020202020204" pitchFamily="34" charset="0"/>
              </a:rPr>
              <a:t>alsó és felső ágán keletkező újabb PP-k meghatározott „együttállásai” esetén,</a:t>
            </a:r>
          </a:p>
          <a:p>
            <a:pPr algn="ctr" eaLnBrk="1" fontAlgn="auto">
              <a:buClr>
                <a:srgbClr val="E40379"/>
              </a:buClr>
              <a:defRPr/>
            </a:pPr>
            <a:r>
              <a:rPr lang="hu-HU" alt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panose="020B0604020202020204" pitchFamily="34" charset="0"/>
              </a:rPr>
              <a:t>különböző mértékű jutalékokat kapunk.</a:t>
            </a:r>
          </a:p>
        </p:txBody>
      </p:sp>
      <p:grpSp>
        <p:nvGrpSpPr>
          <p:cNvPr id="33800" name="Group 12"/>
          <p:cNvGrpSpPr>
            <a:grpSpLocks/>
          </p:cNvGrpSpPr>
          <p:nvPr/>
        </p:nvGrpSpPr>
        <p:grpSpPr bwMode="auto">
          <a:xfrm>
            <a:off x="492655" y="4409897"/>
            <a:ext cx="2501899" cy="1154113"/>
            <a:chOff x="531751" y="5145838"/>
            <a:chExt cx="2501993" cy="1154765"/>
          </a:xfrm>
        </p:grpSpPr>
        <p:pic>
          <p:nvPicPr>
            <p:cNvPr id="33801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51" y="5145838"/>
              <a:ext cx="2501993" cy="115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2" name="Rectangle 4"/>
            <p:cNvSpPr>
              <a:spLocks noChangeArrowheads="1"/>
            </p:cNvSpPr>
            <p:nvPr/>
          </p:nvSpPr>
          <p:spPr bwMode="auto">
            <a:xfrm>
              <a:off x="1085114" y="5331940"/>
              <a:ext cx="1613224" cy="57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Pozíció</a:t>
              </a:r>
            </a:p>
            <a:p>
              <a:pPr algn="ctr" eaLnBrk="1"/>
              <a:r>
                <a:rPr lang="hu-HU" altLang="x-none" sz="156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cxnSp>
        <p:nvCxnSpPr>
          <p:cNvPr id="41" name="Egyenes összekötő 40"/>
          <p:cNvCxnSpPr/>
          <p:nvPr/>
        </p:nvCxnSpPr>
        <p:spPr>
          <a:xfrm>
            <a:off x="350948" y="950377"/>
            <a:ext cx="7966716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Szövegdoboz 41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 BINÁRIS FA MŰKÖDÉSE: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2946174" y="4836318"/>
            <a:ext cx="6553600" cy="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Egyenes összekötő 10"/>
          <p:cNvCxnSpPr/>
          <p:nvPr/>
        </p:nvCxnSpPr>
        <p:spPr>
          <a:xfrm flipV="1">
            <a:off x="2678642" y="3905782"/>
            <a:ext cx="315913" cy="504115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Egyenes összekötő 51"/>
          <p:cNvCxnSpPr/>
          <p:nvPr/>
        </p:nvCxnSpPr>
        <p:spPr>
          <a:xfrm>
            <a:off x="2678642" y="5326706"/>
            <a:ext cx="315913" cy="504115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Egyenes összekötő 52"/>
          <p:cNvCxnSpPr/>
          <p:nvPr/>
        </p:nvCxnSpPr>
        <p:spPr>
          <a:xfrm flipV="1">
            <a:off x="4833076" y="2965700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Csoportba foglalás 3"/>
          <p:cNvGrpSpPr/>
          <p:nvPr/>
        </p:nvGrpSpPr>
        <p:grpSpPr>
          <a:xfrm>
            <a:off x="4863043" y="3660868"/>
            <a:ext cx="2501916" cy="1154888"/>
            <a:chOff x="4863043" y="3660868"/>
            <a:chExt cx="2501916" cy="1154888"/>
          </a:xfrm>
        </p:grpSpPr>
        <p:pic>
          <p:nvPicPr>
            <p:cNvPr id="33817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8" name="Rectangle 38"/>
            <p:cNvSpPr>
              <a:spLocks noChangeArrowheads="1"/>
            </p:cNvSpPr>
            <p:nvPr/>
          </p:nvSpPr>
          <p:spPr bwMode="auto">
            <a:xfrm>
              <a:off x="5416388" y="3868002"/>
              <a:ext cx="1613173" cy="57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Ajánlói Pozíció</a:t>
              </a:r>
            </a:p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cxnSp>
        <p:nvCxnSpPr>
          <p:cNvPr id="55" name="Egyenes összekötő 54"/>
          <p:cNvCxnSpPr/>
          <p:nvPr/>
        </p:nvCxnSpPr>
        <p:spPr>
          <a:xfrm>
            <a:off x="4833076" y="3791988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Egyenes összekötő 55"/>
          <p:cNvCxnSpPr/>
          <p:nvPr/>
        </p:nvCxnSpPr>
        <p:spPr>
          <a:xfrm flipV="1">
            <a:off x="4833076" y="5749266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Egyenes összekötő 56"/>
          <p:cNvCxnSpPr/>
          <p:nvPr/>
        </p:nvCxnSpPr>
        <p:spPr>
          <a:xfrm>
            <a:off x="4812434" y="6821926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Egyenes összekötő 57"/>
          <p:cNvCxnSpPr/>
          <p:nvPr/>
        </p:nvCxnSpPr>
        <p:spPr>
          <a:xfrm flipV="1">
            <a:off x="7020746" y="2045732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Egyenes összekötő 58"/>
          <p:cNvCxnSpPr/>
          <p:nvPr/>
        </p:nvCxnSpPr>
        <p:spPr>
          <a:xfrm flipV="1">
            <a:off x="7020746" y="6532413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Egyenes összekötő 59"/>
          <p:cNvCxnSpPr/>
          <p:nvPr/>
        </p:nvCxnSpPr>
        <p:spPr>
          <a:xfrm>
            <a:off x="7010715" y="3039998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Egyenes összekötő 60"/>
          <p:cNvCxnSpPr/>
          <p:nvPr/>
        </p:nvCxnSpPr>
        <p:spPr>
          <a:xfrm>
            <a:off x="7010715" y="7525427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1" name="Csoportba foglalás 80"/>
          <p:cNvGrpSpPr/>
          <p:nvPr/>
        </p:nvGrpSpPr>
        <p:grpSpPr>
          <a:xfrm>
            <a:off x="7098616" y="5816802"/>
            <a:ext cx="2501916" cy="1154888"/>
            <a:chOff x="4863043" y="3660868"/>
            <a:chExt cx="2501916" cy="1154888"/>
          </a:xfrm>
        </p:grpSpPr>
        <p:pic>
          <p:nvPicPr>
            <p:cNvPr id="82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38"/>
            <p:cNvSpPr>
              <a:spLocks noChangeArrowheads="1"/>
            </p:cNvSpPr>
            <p:nvPr/>
          </p:nvSpPr>
          <p:spPr bwMode="auto">
            <a:xfrm>
              <a:off x="5416388" y="3868002"/>
              <a:ext cx="1613173" cy="57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Ajánlói Pozíció</a:t>
              </a:r>
            </a:p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84" name="Csoportba foglalás 83"/>
          <p:cNvGrpSpPr/>
          <p:nvPr/>
        </p:nvGrpSpPr>
        <p:grpSpPr>
          <a:xfrm>
            <a:off x="7103638" y="7525787"/>
            <a:ext cx="2501916" cy="1154888"/>
            <a:chOff x="4863043" y="3660868"/>
            <a:chExt cx="2501916" cy="1154888"/>
          </a:xfrm>
        </p:grpSpPr>
        <p:pic>
          <p:nvPicPr>
            <p:cNvPr id="85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Rectangle 38"/>
            <p:cNvSpPr>
              <a:spLocks noChangeArrowheads="1"/>
            </p:cNvSpPr>
            <p:nvPr/>
          </p:nvSpPr>
          <p:spPr bwMode="auto">
            <a:xfrm>
              <a:off x="5416388" y="3868002"/>
              <a:ext cx="1613173" cy="57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Ajánlói Pozíció</a:t>
              </a:r>
            </a:p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87" name="Csoportba foglalás 86"/>
          <p:cNvGrpSpPr/>
          <p:nvPr/>
        </p:nvGrpSpPr>
        <p:grpSpPr>
          <a:xfrm>
            <a:off x="7103638" y="3010912"/>
            <a:ext cx="2501916" cy="1154888"/>
            <a:chOff x="4863043" y="3660868"/>
            <a:chExt cx="2501916" cy="1154888"/>
          </a:xfrm>
        </p:grpSpPr>
        <p:pic>
          <p:nvPicPr>
            <p:cNvPr id="8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Rectangle 38"/>
            <p:cNvSpPr>
              <a:spLocks noChangeArrowheads="1"/>
            </p:cNvSpPr>
            <p:nvPr/>
          </p:nvSpPr>
          <p:spPr bwMode="auto">
            <a:xfrm>
              <a:off x="5416388" y="3868002"/>
              <a:ext cx="1613173" cy="57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Ajánlói Pozíció</a:t>
              </a:r>
            </a:p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90" name="Csoportba foglalás 89"/>
          <p:cNvGrpSpPr/>
          <p:nvPr/>
        </p:nvGrpSpPr>
        <p:grpSpPr>
          <a:xfrm>
            <a:off x="7047006" y="1314767"/>
            <a:ext cx="2501916" cy="1154888"/>
            <a:chOff x="4863043" y="3660868"/>
            <a:chExt cx="2501916" cy="1154888"/>
          </a:xfrm>
        </p:grpSpPr>
        <p:pic>
          <p:nvPicPr>
            <p:cNvPr id="91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38"/>
            <p:cNvSpPr>
              <a:spLocks noChangeArrowheads="1"/>
            </p:cNvSpPr>
            <p:nvPr/>
          </p:nvSpPr>
          <p:spPr bwMode="auto">
            <a:xfrm>
              <a:off x="5416388" y="3868002"/>
              <a:ext cx="1613173" cy="57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Ajánlói Pozíció</a:t>
              </a:r>
            </a:p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93" name="Csoportba foglalás 92"/>
          <p:cNvGrpSpPr/>
          <p:nvPr/>
        </p:nvGrpSpPr>
        <p:grpSpPr>
          <a:xfrm>
            <a:off x="4880488" y="6677438"/>
            <a:ext cx="2501916" cy="1154888"/>
            <a:chOff x="4863043" y="3660868"/>
            <a:chExt cx="2501916" cy="1154888"/>
          </a:xfrm>
        </p:grpSpPr>
        <p:pic>
          <p:nvPicPr>
            <p:cNvPr id="94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Rectangle 38"/>
            <p:cNvSpPr>
              <a:spLocks noChangeArrowheads="1"/>
            </p:cNvSpPr>
            <p:nvPr/>
          </p:nvSpPr>
          <p:spPr bwMode="auto">
            <a:xfrm>
              <a:off x="5416388" y="3868002"/>
              <a:ext cx="1613173" cy="57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Ajánlói Pozíció</a:t>
              </a:r>
            </a:p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487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ekerekített téglalap 219"/>
          <p:cNvSpPr/>
          <p:nvPr/>
        </p:nvSpPr>
        <p:spPr>
          <a:xfrm>
            <a:off x="8848212" y="6339801"/>
            <a:ext cx="3379200" cy="4517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4817" name="Shape 420" descr="Kép 235"/>
          <p:cNvSpPr>
            <a:spLocks noChangeArrowheads="1"/>
          </p:cNvSpPr>
          <p:nvPr/>
        </p:nvSpPr>
        <p:spPr bwMode="auto">
          <a:xfrm>
            <a:off x="-1100987" y="6146569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7" tIns="45719" rIns="45717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/>
          </a:p>
        </p:txBody>
      </p:sp>
      <p:sp>
        <p:nvSpPr>
          <p:cNvPr id="34860" name="Text Box 364"/>
          <p:cNvSpPr txBox="1">
            <a:spLocks noChangeArrowheads="1"/>
          </p:cNvSpPr>
          <p:nvPr/>
        </p:nvSpPr>
        <p:spPr bwMode="auto">
          <a:xfrm>
            <a:off x="9064926" y="5193959"/>
            <a:ext cx="2969611" cy="166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>
              <a:lnSpc>
                <a:spcPts val="4124"/>
              </a:lnSpc>
            </a:pPr>
            <a:br>
              <a:rPr lang="hu-HU" altLang="x-non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</a:br>
            <a:r>
              <a:rPr lang="hu-HU" altLang="x-non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ÖSSZESEN:</a:t>
            </a:r>
            <a:br>
              <a:rPr lang="hu-HU" altLang="x-none" b="1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</a:br>
            <a:r>
              <a:rPr lang="hu-HU" altLang="x-none" sz="2400" b="1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90 000 Ft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348068" y="4424131"/>
            <a:ext cx="1944688" cy="898524"/>
            <a:chOff x="348068" y="4424131"/>
            <a:chExt cx="1944688" cy="898524"/>
          </a:xfrm>
        </p:grpSpPr>
        <p:pic>
          <p:nvPicPr>
            <p:cNvPr id="34820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cxnSp>
        <p:nvCxnSpPr>
          <p:cNvPr id="137" name="Egyenes összekötő 136"/>
          <p:cNvCxnSpPr/>
          <p:nvPr/>
        </p:nvCxnSpPr>
        <p:spPr>
          <a:xfrm>
            <a:off x="341298" y="657798"/>
            <a:ext cx="55296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8" name="Szövegdoboz 137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EGY „PP” UTÁNI KIFIZETÉSEK: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86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168730" y="776228"/>
            <a:ext cx="3320299" cy="464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sz="2418" b="1" kern="0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EGYÜTTÁLLÁSOK:</a:t>
            </a:r>
          </a:p>
        </p:txBody>
      </p:sp>
      <p:sp>
        <p:nvSpPr>
          <p:cNvPr id="222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396951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1/</a:t>
            </a:r>
            <a:r>
              <a:rPr lang="hu-H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 = 3000 Ft</a:t>
            </a:r>
          </a:p>
        </p:txBody>
      </p:sp>
      <p:cxnSp>
        <p:nvCxnSpPr>
          <p:cNvPr id="223" name="Egyenes összekötő 222"/>
          <p:cNvCxnSpPr/>
          <p:nvPr/>
        </p:nvCxnSpPr>
        <p:spPr>
          <a:xfrm>
            <a:off x="9168730" y="1285462"/>
            <a:ext cx="3225600" cy="0"/>
          </a:xfrm>
          <a:prstGeom prst="line">
            <a:avLst/>
          </a:prstGeom>
          <a:noFill/>
          <a:ln w="28575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0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887040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3/</a:t>
            </a:r>
            <a:r>
              <a:rPr lang="hu-H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3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 = 6000 Ft</a:t>
            </a:r>
          </a:p>
        </p:txBody>
      </p:sp>
      <p:sp>
        <p:nvSpPr>
          <p:cNvPr id="235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2381384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7/</a:t>
            </a:r>
            <a:r>
              <a:rPr lang="hu-HU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7</a:t>
            </a: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 = 9000 Ft</a:t>
            </a:r>
          </a:p>
        </p:txBody>
      </p:sp>
      <p:sp>
        <p:nvSpPr>
          <p:cNvPr id="241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611701" y="2915520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15/15  = 12 000 Ft</a:t>
            </a:r>
          </a:p>
        </p:txBody>
      </p:sp>
      <p:cxnSp>
        <p:nvCxnSpPr>
          <p:cNvPr id="242" name="Egyenes összekötő 241"/>
          <p:cNvCxnSpPr/>
          <p:nvPr/>
        </p:nvCxnSpPr>
        <p:spPr>
          <a:xfrm>
            <a:off x="8937567" y="4221061"/>
            <a:ext cx="3225600" cy="0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9" name="Lefelé nyíl 218"/>
          <p:cNvSpPr/>
          <p:nvPr/>
        </p:nvSpPr>
        <p:spPr>
          <a:xfrm>
            <a:off x="9120243" y="4627441"/>
            <a:ext cx="28672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231" name="Csoportba foglalás 230"/>
          <p:cNvGrpSpPr/>
          <p:nvPr/>
        </p:nvGrpSpPr>
        <p:grpSpPr>
          <a:xfrm>
            <a:off x="5083420" y="5518115"/>
            <a:ext cx="1144116" cy="2859732"/>
            <a:chOff x="3885531" y="3187899"/>
            <a:chExt cx="1144116" cy="2859732"/>
          </a:xfrm>
        </p:grpSpPr>
        <p:pic>
          <p:nvPicPr>
            <p:cNvPr id="251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Rectangle 82"/>
            <p:cNvSpPr>
              <a:spLocks noChangeArrowheads="1"/>
            </p:cNvSpPr>
            <p:nvPr/>
          </p:nvSpPr>
          <p:spPr bwMode="auto">
            <a:xfrm>
              <a:off x="4127151" y="5548941"/>
              <a:ext cx="737698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53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Rectangle 79"/>
            <p:cNvSpPr>
              <a:spLocks noChangeArrowheads="1"/>
            </p:cNvSpPr>
            <p:nvPr/>
          </p:nvSpPr>
          <p:spPr bwMode="auto">
            <a:xfrm>
              <a:off x="4127748" y="4774035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55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Rectangle 76"/>
            <p:cNvSpPr>
              <a:spLocks noChangeArrowheads="1"/>
            </p:cNvSpPr>
            <p:nvPr/>
          </p:nvSpPr>
          <p:spPr bwMode="auto">
            <a:xfrm>
              <a:off x="4127748" y="4003850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57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Rectangle 73"/>
            <p:cNvSpPr>
              <a:spLocks noChangeArrowheads="1"/>
            </p:cNvSpPr>
            <p:nvPr/>
          </p:nvSpPr>
          <p:spPr bwMode="auto">
            <a:xfrm>
              <a:off x="4127748" y="3219153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3913894" y="5981757"/>
            <a:ext cx="1143000" cy="1962305"/>
            <a:chOff x="3913894" y="5981757"/>
            <a:chExt cx="1143000" cy="1962305"/>
          </a:xfrm>
        </p:grpSpPr>
        <p:pic>
          <p:nvPicPr>
            <p:cNvPr id="260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5981757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Rectangle 67"/>
            <p:cNvSpPr>
              <a:spLocks noChangeArrowheads="1"/>
            </p:cNvSpPr>
            <p:nvPr/>
          </p:nvSpPr>
          <p:spPr bwMode="auto">
            <a:xfrm>
              <a:off x="4154996" y="6015244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262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7417210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Rectangle 70"/>
            <p:cNvSpPr>
              <a:spLocks noChangeArrowheads="1"/>
            </p:cNvSpPr>
            <p:nvPr/>
          </p:nvSpPr>
          <p:spPr bwMode="auto">
            <a:xfrm>
              <a:off x="4154996" y="7460742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267" name="Group 2"/>
          <p:cNvGrpSpPr>
            <a:grpSpLocks/>
          </p:cNvGrpSpPr>
          <p:nvPr/>
        </p:nvGrpSpPr>
        <p:grpSpPr bwMode="auto">
          <a:xfrm>
            <a:off x="7128580" y="5333856"/>
            <a:ext cx="350490" cy="3185666"/>
            <a:chOff x="7286154" y="787163"/>
            <a:chExt cx="912836" cy="8300178"/>
          </a:xfrm>
        </p:grpSpPr>
        <p:pic>
          <p:nvPicPr>
            <p:cNvPr id="268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8716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9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41039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0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885746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1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361100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2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83645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3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31180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4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45968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93503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99351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616741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09209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9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56744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0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04280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1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551815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666034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141387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4" name="Csoportba foglalás 283"/>
          <p:cNvGrpSpPr/>
          <p:nvPr/>
        </p:nvGrpSpPr>
        <p:grpSpPr>
          <a:xfrm>
            <a:off x="6320444" y="5425385"/>
            <a:ext cx="740048" cy="3064000"/>
            <a:chOff x="5080993" y="3049488"/>
            <a:chExt cx="740048" cy="3064000"/>
          </a:xfrm>
        </p:grpSpPr>
        <p:grpSp>
          <p:nvGrpSpPr>
            <p:cNvPr id="285" name="Group 11"/>
            <p:cNvGrpSpPr>
              <a:grpSpLocks/>
            </p:cNvGrpSpPr>
            <p:nvPr/>
          </p:nvGrpSpPr>
          <p:grpSpPr bwMode="auto">
            <a:xfrm>
              <a:off x="5080993" y="3049488"/>
              <a:ext cx="740048" cy="341561"/>
              <a:chOff x="7269153" y="5058236"/>
              <a:chExt cx="834215" cy="385022"/>
            </a:xfrm>
          </p:grpSpPr>
          <p:pic>
            <p:nvPicPr>
              <p:cNvPr id="307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" name="TextBox 145">
                <a:extLst/>
              </p:cNvPr>
              <p:cNvSpPr txBox="1"/>
              <p:nvPr/>
            </p:nvSpPr>
            <p:spPr>
              <a:xfrm>
                <a:off x="7342078" y="507852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86" name="Group 10"/>
            <p:cNvGrpSpPr>
              <a:grpSpLocks/>
            </p:cNvGrpSpPr>
            <p:nvPr/>
          </p:nvGrpSpPr>
          <p:grpSpPr bwMode="auto">
            <a:xfrm>
              <a:off x="5080993" y="3437930"/>
              <a:ext cx="740048" cy="341561"/>
              <a:chOff x="7269153" y="5477665"/>
              <a:chExt cx="834215" cy="385022"/>
            </a:xfrm>
          </p:grpSpPr>
          <p:pic>
            <p:nvPicPr>
              <p:cNvPr id="305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6" name="TextBox 146">
                <a:extLst/>
              </p:cNvPr>
              <p:cNvSpPr txBox="1"/>
              <p:nvPr/>
            </p:nvSpPr>
            <p:spPr>
              <a:xfrm>
                <a:off x="7342078" y="550631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87" name="Group 9"/>
            <p:cNvGrpSpPr>
              <a:grpSpLocks/>
            </p:cNvGrpSpPr>
            <p:nvPr/>
          </p:nvGrpSpPr>
          <p:grpSpPr bwMode="auto">
            <a:xfrm>
              <a:off x="5080993" y="3827488"/>
              <a:ext cx="740048" cy="341561"/>
              <a:chOff x="7269153" y="5897094"/>
              <a:chExt cx="834215" cy="385022"/>
            </a:xfrm>
          </p:grpSpPr>
          <p:pic>
            <p:nvPicPr>
              <p:cNvPr id="303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TextBox 147">
                <a:extLst/>
              </p:cNvPr>
              <p:cNvSpPr txBox="1"/>
              <p:nvPr/>
            </p:nvSpPr>
            <p:spPr>
              <a:xfrm>
                <a:off x="7342078" y="592826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88" name="Group 8"/>
            <p:cNvGrpSpPr>
              <a:grpSpLocks/>
            </p:cNvGrpSpPr>
            <p:nvPr/>
          </p:nvGrpSpPr>
          <p:grpSpPr bwMode="auto">
            <a:xfrm>
              <a:off x="5080993" y="4215929"/>
              <a:ext cx="740048" cy="341561"/>
              <a:chOff x="7269153" y="6316523"/>
              <a:chExt cx="834215" cy="385022"/>
            </a:xfrm>
          </p:grpSpPr>
          <p:pic>
            <p:nvPicPr>
              <p:cNvPr id="301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2" name="TextBox 148">
                <a:extLst/>
              </p:cNvPr>
              <p:cNvSpPr txBox="1"/>
              <p:nvPr/>
            </p:nvSpPr>
            <p:spPr>
              <a:xfrm>
                <a:off x="7342078" y="633853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89" name="Group 7"/>
            <p:cNvGrpSpPr>
              <a:grpSpLocks/>
            </p:cNvGrpSpPr>
            <p:nvPr/>
          </p:nvGrpSpPr>
          <p:grpSpPr bwMode="auto">
            <a:xfrm>
              <a:off x="5080993" y="4604371"/>
              <a:ext cx="740048" cy="342676"/>
              <a:chOff x="7269153" y="6735952"/>
              <a:chExt cx="834215" cy="385022"/>
            </a:xfrm>
          </p:grpSpPr>
          <p:pic>
            <p:nvPicPr>
              <p:cNvPr id="299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0" name="TextBox 149">
                <a:extLst/>
              </p:cNvPr>
              <p:cNvSpPr txBox="1"/>
              <p:nvPr/>
            </p:nvSpPr>
            <p:spPr>
              <a:xfrm>
                <a:off x="7342078" y="67604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90" name="Group 6"/>
            <p:cNvGrpSpPr>
              <a:grpSpLocks/>
            </p:cNvGrpSpPr>
            <p:nvPr/>
          </p:nvGrpSpPr>
          <p:grpSpPr bwMode="auto">
            <a:xfrm>
              <a:off x="5080993" y="4993928"/>
              <a:ext cx="740048" cy="341561"/>
              <a:chOff x="7269153" y="7155381"/>
              <a:chExt cx="834215" cy="385022"/>
            </a:xfrm>
          </p:grpSpPr>
          <p:pic>
            <p:nvPicPr>
              <p:cNvPr id="297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8" name="TextBox 150">
                <a:extLst/>
              </p:cNvPr>
              <p:cNvSpPr txBox="1"/>
              <p:nvPr/>
            </p:nvSpPr>
            <p:spPr>
              <a:xfrm>
                <a:off x="7342078" y="7188278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91" name="Group 5"/>
            <p:cNvGrpSpPr>
              <a:grpSpLocks/>
            </p:cNvGrpSpPr>
            <p:nvPr/>
          </p:nvGrpSpPr>
          <p:grpSpPr bwMode="auto">
            <a:xfrm>
              <a:off x="5080993" y="5382370"/>
              <a:ext cx="740048" cy="342677"/>
              <a:chOff x="7269153" y="7574810"/>
              <a:chExt cx="834215" cy="385022"/>
            </a:xfrm>
          </p:grpSpPr>
          <p:pic>
            <p:nvPicPr>
              <p:cNvPr id="295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6" name="TextBox 151">
                <a:extLst/>
              </p:cNvPr>
              <p:cNvSpPr txBox="1"/>
              <p:nvPr/>
            </p:nvSpPr>
            <p:spPr>
              <a:xfrm>
                <a:off x="7342078" y="76043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292" name="Group 4"/>
            <p:cNvGrpSpPr>
              <a:grpSpLocks/>
            </p:cNvGrpSpPr>
            <p:nvPr/>
          </p:nvGrpSpPr>
          <p:grpSpPr bwMode="auto">
            <a:xfrm>
              <a:off x="5080993" y="5771927"/>
              <a:ext cx="740048" cy="341561"/>
              <a:chOff x="7269153" y="7994240"/>
              <a:chExt cx="834215" cy="385022"/>
            </a:xfrm>
          </p:grpSpPr>
          <p:pic>
            <p:nvPicPr>
              <p:cNvPr id="293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4" name="TextBox 152">
                <a:extLst/>
              </p:cNvPr>
              <p:cNvSpPr txBox="1"/>
              <p:nvPr/>
            </p:nvSpPr>
            <p:spPr>
              <a:xfrm>
                <a:off x="7342078" y="801465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  <p:grpSp>
        <p:nvGrpSpPr>
          <p:cNvPr id="309" name="Csoportba foglalás 308"/>
          <p:cNvGrpSpPr/>
          <p:nvPr/>
        </p:nvGrpSpPr>
        <p:grpSpPr>
          <a:xfrm>
            <a:off x="5083420" y="1464783"/>
            <a:ext cx="1144116" cy="2859732"/>
            <a:chOff x="3885531" y="3187899"/>
            <a:chExt cx="1144116" cy="2859732"/>
          </a:xfrm>
        </p:grpSpPr>
        <p:pic>
          <p:nvPicPr>
            <p:cNvPr id="310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" name="Rectangle 82"/>
            <p:cNvSpPr>
              <a:spLocks noChangeArrowheads="1"/>
            </p:cNvSpPr>
            <p:nvPr/>
          </p:nvSpPr>
          <p:spPr bwMode="auto">
            <a:xfrm>
              <a:off x="4127151" y="5548941"/>
              <a:ext cx="737698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12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Rectangle 79"/>
            <p:cNvSpPr>
              <a:spLocks noChangeArrowheads="1"/>
            </p:cNvSpPr>
            <p:nvPr/>
          </p:nvSpPr>
          <p:spPr bwMode="auto">
            <a:xfrm>
              <a:off x="4127748" y="4774035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14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" name="Rectangle 76"/>
            <p:cNvSpPr>
              <a:spLocks noChangeArrowheads="1"/>
            </p:cNvSpPr>
            <p:nvPr/>
          </p:nvSpPr>
          <p:spPr bwMode="auto">
            <a:xfrm>
              <a:off x="4127748" y="4003850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16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" name="Rectangle 73"/>
            <p:cNvSpPr>
              <a:spLocks noChangeArrowheads="1"/>
            </p:cNvSpPr>
            <p:nvPr/>
          </p:nvSpPr>
          <p:spPr bwMode="auto">
            <a:xfrm>
              <a:off x="4127748" y="3219153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3869768" y="1926733"/>
            <a:ext cx="1143000" cy="2048621"/>
            <a:chOff x="3869768" y="1926733"/>
            <a:chExt cx="1143000" cy="2048621"/>
          </a:xfrm>
        </p:grpSpPr>
        <p:pic>
          <p:nvPicPr>
            <p:cNvPr id="319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1926733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Rectangle 67"/>
            <p:cNvSpPr>
              <a:spLocks noChangeArrowheads="1"/>
            </p:cNvSpPr>
            <p:nvPr/>
          </p:nvSpPr>
          <p:spPr bwMode="auto">
            <a:xfrm>
              <a:off x="4110870" y="1960220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321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3448502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Rectangle 70"/>
            <p:cNvSpPr>
              <a:spLocks noChangeArrowheads="1"/>
            </p:cNvSpPr>
            <p:nvPr/>
          </p:nvSpPr>
          <p:spPr bwMode="auto">
            <a:xfrm>
              <a:off x="4110870" y="3492034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326" name="Group 2"/>
          <p:cNvGrpSpPr>
            <a:grpSpLocks/>
          </p:cNvGrpSpPr>
          <p:nvPr/>
        </p:nvGrpSpPr>
        <p:grpSpPr bwMode="auto">
          <a:xfrm>
            <a:off x="7128580" y="1212805"/>
            <a:ext cx="350490" cy="3185666"/>
            <a:chOff x="7286154" y="787163"/>
            <a:chExt cx="912836" cy="8300178"/>
          </a:xfrm>
        </p:grpSpPr>
        <p:pic>
          <p:nvPicPr>
            <p:cNvPr id="327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8716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41039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885746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361100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1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83645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31180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45968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93503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5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99351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6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616741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09209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56744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04280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0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551815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1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666034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2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141387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3" name="Csoportba foglalás 342"/>
          <p:cNvGrpSpPr/>
          <p:nvPr/>
        </p:nvGrpSpPr>
        <p:grpSpPr>
          <a:xfrm>
            <a:off x="6320444" y="1304334"/>
            <a:ext cx="740048" cy="3064000"/>
            <a:chOff x="5080993" y="3049488"/>
            <a:chExt cx="740048" cy="3064000"/>
          </a:xfrm>
        </p:grpSpPr>
        <p:grpSp>
          <p:nvGrpSpPr>
            <p:cNvPr id="344" name="Group 11"/>
            <p:cNvGrpSpPr>
              <a:grpSpLocks/>
            </p:cNvGrpSpPr>
            <p:nvPr/>
          </p:nvGrpSpPr>
          <p:grpSpPr bwMode="auto">
            <a:xfrm>
              <a:off x="5080993" y="3049488"/>
              <a:ext cx="740048" cy="341561"/>
              <a:chOff x="7269153" y="5058236"/>
              <a:chExt cx="834215" cy="385022"/>
            </a:xfrm>
          </p:grpSpPr>
          <p:pic>
            <p:nvPicPr>
              <p:cNvPr id="366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7" name="TextBox 145">
                <a:extLst/>
              </p:cNvPr>
              <p:cNvSpPr txBox="1"/>
              <p:nvPr/>
            </p:nvSpPr>
            <p:spPr>
              <a:xfrm>
                <a:off x="7342078" y="507852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45" name="Group 10"/>
            <p:cNvGrpSpPr>
              <a:grpSpLocks/>
            </p:cNvGrpSpPr>
            <p:nvPr/>
          </p:nvGrpSpPr>
          <p:grpSpPr bwMode="auto">
            <a:xfrm>
              <a:off x="5080993" y="3437930"/>
              <a:ext cx="740048" cy="341561"/>
              <a:chOff x="7269153" y="5477665"/>
              <a:chExt cx="834215" cy="385022"/>
            </a:xfrm>
          </p:grpSpPr>
          <p:pic>
            <p:nvPicPr>
              <p:cNvPr id="364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5" name="TextBox 146">
                <a:extLst/>
              </p:cNvPr>
              <p:cNvSpPr txBox="1"/>
              <p:nvPr/>
            </p:nvSpPr>
            <p:spPr>
              <a:xfrm>
                <a:off x="7342078" y="550631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46" name="Group 9"/>
            <p:cNvGrpSpPr>
              <a:grpSpLocks/>
            </p:cNvGrpSpPr>
            <p:nvPr/>
          </p:nvGrpSpPr>
          <p:grpSpPr bwMode="auto">
            <a:xfrm>
              <a:off x="5080993" y="3827488"/>
              <a:ext cx="740048" cy="341561"/>
              <a:chOff x="7269153" y="5897094"/>
              <a:chExt cx="834215" cy="385022"/>
            </a:xfrm>
          </p:grpSpPr>
          <p:pic>
            <p:nvPicPr>
              <p:cNvPr id="362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" name="TextBox 147">
                <a:extLst/>
              </p:cNvPr>
              <p:cNvSpPr txBox="1"/>
              <p:nvPr/>
            </p:nvSpPr>
            <p:spPr>
              <a:xfrm>
                <a:off x="7342078" y="592826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47" name="Group 8"/>
            <p:cNvGrpSpPr>
              <a:grpSpLocks/>
            </p:cNvGrpSpPr>
            <p:nvPr/>
          </p:nvGrpSpPr>
          <p:grpSpPr bwMode="auto">
            <a:xfrm>
              <a:off x="5080993" y="4215929"/>
              <a:ext cx="740048" cy="341561"/>
              <a:chOff x="7269153" y="6316523"/>
              <a:chExt cx="834215" cy="385022"/>
            </a:xfrm>
          </p:grpSpPr>
          <p:pic>
            <p:nvPicPr>
              <p:cNvPr id="360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1" name="TextBox 148">
                <a:extLst/>
              </p:cNvPr>
              <p:cNvSpPr txBox="1"/>
              <p:nvPr/>
            </p:nvSpPr>
            <p:spPr>
              <a:xfrm>
                <a:off x="7342078" y="633853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48" name="Group 7"/>
            <p:cNvGrpSpPr>
              <a:grpSpLocks/>
            </p:cNvGrpSpPr>
            <p:nvPr/>
          </p:nvGrpSpPr>
          <p:grpSpPr bwMode="auto">
            <a:xfrm>
              <a:off x="5080993" y="4604371"/>
              <a:ext cx="740048" cy="342676"/>
              <a:chOff x="7269153" y="6735952"/>
              <a:chExt cx="834215" cy="385022"/>
            </a:xfrm>
          </p:grpSpPr>
          <p:pic>
            <p:nvPicPr>
              <p:cNvPr id="358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9" name="TextBox 149">
                <a:extLst/>
              </p:cNvPr>
              <p:cNvSpPr txBox="1"/>
              <p:nvPr/>
            </p:nvSpPr>
            <p:spPr>
              <a:xfrm>
                <a:off x="7342078" y="67604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49" name="Group 6"/>
            <p:cNvGrpSpPr>
              <a:grpSpLocks/>
            </p:cNvGrpSpPr>
            <p:nvPr/>
          </p:nvGrpSpPr>
          <p:grpSpPr bwMode="auto">
            <a:xfrm>
              <a:off x="5080993" y="4993928"/>
              <a:ext cx="740048" cy="341561"/>
              <a:chOff x="7269153" y="7155381"/>
              <a:chExt cx="834215" cy="385022"/>
            </a:xfrm>
          </p:grpSpPr>
          <p:pic>
            <p:nvPicPr>
              <p:cNvPr id="356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7" name="TextBox 150">
                <a:extLst/>
              </p:cNvPr>
              <p:cNvSpPr txBox="1"/>
              <p:nvPr/>
            </p:nvSpPr>
            <p:spPr>
              <a:xfrm>
                <a:off x="7342078" y="7188278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50" name="Group 5"/>
            <p:cNvGrpSpPr>
              <a:grpSpLocks/>
            </p:cNvGrpSpPr>
            <p:nvPr/>
          </p:nvGrpSpPr>
          <p:grpSpPr bwMode="auto">
            <a:xfrm>
              <a:off x="5080993" y="5382370"/>
              <a:ext cx="740048" cy="342677"/>
              <a:chOff x="7269153" y="7574810"/>
              <a:chExt cx="834215" cy="385022"/>
            </a:xfrm>
          </p:grpSpPr>
          <p:pic>
            <p:nvPicPr>
              <p:cNvPr id="354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5" name="TextBox 151">
                <a:extLst/>
              </p:cNvPr>
              <p:cNvSpPr txBox="1"/>
              <p:nvPr/>
            </p:nvSpPr>
            <p:spPr>
              <a:xfrm>
                <a:off x="7342078" y="76043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351" name="Group 4"/>
            <p:cNvGrpSpPr>
              <a:grpSpLocks/>
            </p:cNvGrpSpPr>
            <p:nvPr/>
          </p:nvGrpSpPr>
          <p:grpSpPr bwMode="auto">
            <a:xfrm>
              <a:off x="5080993" y="5771927"/>
              <a:ext cx="740048" cy="341561"/>
              <a:chOff x="7269153" y="7994240"/>
              <a:chExt cx="834215" cy="385022"/>
            </a:xfrm>
          </p:grpSpPr>
          <p:pic>
            <p:nvPicPr>
              <p:cNvPr id="352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3" name="TextBox 152">
                <a:extLst/>
              </p:cNvPr>
              <p:cNvSpPr txBox="1"/>
              <p:nvPr/>
            </p:nvSpPr>
            <p:spPr>
              <a:xfrm>
                <a:off x="7342078" y="801465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  <p:cxnSp>
        <p:nvCxnSpPr>
          <p:cNvPr id="368" name="Egyenes összekötő 367"/>
          <p:cNvCxnSpPr/>
          <p:nvPr/>
        </p:nvCxnSpPr>
        <p:spPr>
          <a:xfrm flipV="1">
            <a:off x="2183127" y="4786877"/>
            <a:ext cx="5642436" cy="5232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1" name="Ellipszis 380"/>
          <p:cNvSpPr/>
          <p:nvPr/>
        </p:nvSpPr>
        <p:spPr>
          <a:xfrm>
            <a:off x="1847062" y="5151302"/>
            <a:ext cx="5632008" cy="3421914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83" name="Ellipszis 382"/>
          <p:cNvSpPr/>
          <p:nvPr/>
        </p:nvSpPr>
        <p:spPr>
          <a:xfrm>
            <a:off x="1779725" y="4866793"/>
            <a:ext cx="6073031" cy="4205214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92" name="Ellipszis 391"/>
          <p:cNvSpPr/>
          <p:nvPr/>
        </p:nvSpPr>
        <p:spPr>
          <a:xfrm>
            <a:off x="1966584" y="5650350"/>
            <a:ext cx="4039874" cy="2425892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369" name="Csoportba foglalás 368"/>
          <p:cNvGrpSpPr/>
          <p:nvPr/>
        </p:nvGrpSpPr>
        <p:grpSpPr>
          <a:xfrm>
            <a:off x="2102963" y="6469145"/>
            <a:ext cx="1944688" cy="898524"/>
            <a:chOff x="348068" y="4424131"/>
            <a:chExt cx="1944688" cy="898524"/>
          </a:xfrm>
        </p:grpSpPr>
        <p:pic>
          <p:nvPicPr>
            <p:cNvPr id="370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1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grpSp>
        <p:nvGrpSpPr>
          <p:cNvPr id="372" name="Csoportba foglalás 371"/>
          <p:cNvGrpSpPr/>
          <p:nvPr/>
        </p:nvGrpSpPr>
        <p:grpSpPr>
          <a:xfrm>
            <a:off x="2016375" y="2538337"/>
            <a:ext cx="1944688" cy="898524"/>
            <a:chOff x="348068" y="4424131"/>
            <a:chExt cx="1944688" cy="898524"/>
          </a:xfrm>
        </p:grpSpPr>
        <p:pic>
          <p:nvPicPr>
            <p:cNvPr id="373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4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sp>
        <p:nvSpPr>
          <p:cNvPr id="391" name="Ellipszis 390"/>
          <p:cNvSpPr/>
          <p:nvPr/>
        </p:nvSpPr>
        <p:spPr>
          <a:xfrm>
            <a:off x="2043624" y="6162165"/>
            <a:ext cx="1979550" cy="1353826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96" name="Ellipszis 395"/>
          <p:cNvSpPr/>
          <p:nvPr/>
        </p:nvSpPr>
        <p:spPr>
          <a:xfrm>
            <a:off x="2010212" y="2209888"/>
            <a:ext cx="1979550" cy="1353826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97" name="Ellipszis 396"/>
          <p:cNvSpPr/>
          <p:nvPr/>
        </p:nvSpPr>
        <p:spPr>
          <a:xfrm>
            <a:off x="1903538" y="1682557"/>
            <a:ext cx="4039874" cy="2425892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98" name="Ellipszis 397"/>
          <p:cNvSpPr/>
          <p:nvPr/>
        </p:nvSpPr>
        <p:spPr>
          <a:xfrm>
            <a:off x="1828589" y="1178055"/>
            <a:ext cx="5632008" cy="3421914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99" name="Ellipszis 398"/>
          <p:cNvSpPr/>
          <p:nvPr/>
        </p:nvSpPr>
        <p:spPr>
          <a:xfrm>
            <a:off x="1779725" y="592566"/>
            <a:ext cx="6073031" cy="4231041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00" name="Ellipszis 399"/>
          <p:cNvSpPr/>
          <p:nvPr/>
        </p:nvSpPr>
        <p:spPr>
          <a:xfrm>
            <a:off x="1717726" y="4891456"/>
            <a:ext cx="7130486" cy="4104148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01" name="Ellipszis 400"/>
          <p:cNvSpPr/>
          <p:nvPr/>
        </p:nvSpPr>
        <p:spPr>
          <a:xfrm>
            <a:off x="1717726" y="683854"/>
            <a:ext cx="7130486" cy="4104148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1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611701" y="3451835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31/31  = 60 000 Ft</a:t>
            </a:r>
          </a:p>
        </p:txBody>
      </p:sp>
    </p:spTree>
    <p:extLst>
      <p:ext uri="{BB962C8B-B14F-4D97-AF65-F5344CB8AC3E}">
        <p14:creationId xmlns:p14="http://schemas.microsoft.com/office/powerpoint/2010/main" val="1633506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34860" grpId="0"/>
      <p:bldP spid="186" grpId="0"/>
      <p:bldP spid="222" grpId="0"/>
      <p:bldP spid="230" grpId="0"/>
      <p:bldP spid="235" grpId="0"/>
      <p:bldP spid="241" grpId="0"/>
      <p:bldP spid="219" grpId="0" animBg="1"/>
      <p:bldP spid="381" grpId="0" animBg="1"/>
      <p:bldP spid="381" grpId="1" animBg="1"/>
      <p:bldP spid="383" grpId="0" animBg="1"/>
      <p:bldP spid="383" grpId="1" animBg="1"/>
      <p:bldP spid="392" grpId="0" animBg="1"/>
      <p:bldP spid="392" grpId="1" animBg="1"/>
      <p:bldP spid="391" grpId="0" animBg="1"/>
      <p:bldP spid="391" grpId="1" animBg="1"/>
      <p:bldP spid="396" grpId="0" animBg="1"/>
      <p:bldP spid="396" grpId="1" animBg="1"/>
      <p:bldP spid="397" grpId="0" animBg="1"/>
      <p:bldP spid="397" grpId="1" animBg="1"/>
      <p:bldP spid="398" grpId="0" animBg="1"/>
      <p:bldP spid="398" grpId="1" animBg="1"/>
      <p:bldP spid="399" grpId="0" animBg="1"/>
      <p:bldP spid="399" grpId="1" animBg="1"/>
      <p:bldP spid="400" grpId="0" animBg="1"/>
      <p:bldP spid="401" grpId="0" animBg="1"/>
      <p:bldP spid="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Egyenes összekötő 53"/>
          <p:cNvCxnSpPr>
            <a:cxnSpLocks/>
          </p:cNvCxnSpPr>
          <p:nvPr/>
        </p:nvCxnSpPr>
        <p:spPr>
          <a:xfrm>
            <a:off x="262268" y="966143"/>
            <a:ext cx="2686689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Szövegdoboz 54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KATEGÓRIÁK: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163" y="5085079"/>
            <a:ext cx="1701097" cy="58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621" y="5053870"/>
            <a:ext cx="1595635" cy="58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/>
          <p:nvPr/>
        </p:nvSpPr>
        <p:spPr>
          <a:xfrm>
            <a:off x="8277555" y="6797148"/>
            <a:ext cx="2084231" cy="573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>
              <a:defRPr/>
            </a:pPr>
            <a:r>
              <a:rPr lang="hu-HU" sz="3413" kern="0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840.000 Ft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36917" y="6787411"/>
            <a:ext cx="2084231" cy="573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>
              <a:defRPr/>
            </a:pPr>
            <a:r>
              <a:rPr lang="hu-HU" sz="3413" kern="0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840.000 Ft 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8479621" y="5175858"/>
            <a:ext cx="1626758" cy="437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991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AJÁNLÓI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11181540" y="5208915"/>
            <a:ext cx="1709701" cy="382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991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AUTOMATA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8454570" y="1907627"/>
            <a:ext cx="1646861" cy="822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44" kern="0" dirty="0">
                <a:solidFill>
                  <a:srgbClr val="CC0066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III.</a:t>
            </a:r>
            <a:endParaRPr lang="hu-HU" sz="3413" kern="0" dirty="0">
              <a:solidFill>
                <a:srgbClr val="CC0066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18" kern="0" dirty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KATEGÓRIA</a:t>
            </a:r>
          </a:p>
        </p:txBody>
      </p:sp>
      <p:sp>
        <p:nvSpPr>
          <p:cNvPr id="19" name="TextBox 25"/>
          <p:cNvSpPr txBox="1"/>
          <p:nvPr/>
        </p:nvSpPr>
        <p:spPr>
          <a:xfrm>
            <a:off x="11047436" y="1982557"/>
            <a:ext cx="1646861" cy="822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44" kern="0" dirty="0">
                <a:solidFill>
                  <a:srgbClr val="CC0066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IV.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18" kern="0" dirty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KATEGÓRIA</a:t>
            </a:r>
          </a:p>
        </p:txBody>
      </p:sp>
      <p:pic>
        <p:nvPicPr>
          <p:cNvPr id="20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820" y="2891902"/>
            <a:ext cx="844747" cy="3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176" y="2891902"/>
            <a:ext cx="844749" cy="3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65" y="5892225"/>
            <a:ext cx="544010" cy="7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835" y="5892225"/>
            <a:ext cx="544010" cy="7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Csoportba foglalás 2"/>
          <p:cNvGrpSpPr/>
          <p:nvPr/>
        </p:nvGrpSpPr>
        <p:grpSpPr>
          <a:xfrm>
            <a:off x="4710792" y="1984114"/>
            <a:ext cx="3107012" cy="5469559"/>
            <a:chOff x="2968682" y="1804459"/>
            <a:chExt cx="3662145" cy="6260295"/>
          </a:xfrm>
        </p:grpSpPr>
        <p:pic>
          <p:nvPicPr>
            <p:cNvPr id="22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682" y="2853577"/>
              <a:ext cx="995681" cy="43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778" y="3222792"/>
              <a:ext cx="2917049" cy="161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362" y="5318011"/>
              <a:ext cx="1880728" cy="6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6"/>
            <p:cNvSpPr txBox="1"/>
            <p:nvPr/>
          </p:nvSpPr>
          <p:spPr>
            <a:xfrm>
              <a:off x="4460400" y="3365923"/>
              <a:ext cx="1704711" cy="10505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45.000</a:t>
              </a:r>
              <a:b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</a:br>
              <a:r>
                <a:rPr lang="hu-HU" sz="2844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Ft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017415" y="7313316"/>
              <a:ext cx="2477418" cy="751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>
                <a:defRPr/>
              </a:pPr>
              <a:r>
                <a:rPr lang="hu-HU" sz="3413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270.000 Ft  </a:t>
              </a: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4209362" y="5459750"/>
              <a:ext cx="1940461" cy="500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991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AJÁNLÓI</a:t>
              </a:r>
            </a:p>
          </p:txBody>
        </p:sp>
        <p:sp>
          <p:nvSpPr>
            <p:cNvPr id="17" name="TextBox 23"/>
            <p:cNvSpPr txBox="1"/>
            <p:nvPr/>
          </p:nvSpPr>
          <p:spPr>
            <a:xfrm>
              <a:off x="4196315" y="1804459"/>
              <a:ext cx="1941107" cy="941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44" kern="0" dirty="0">
                  <a:solidFill>
                    <a:srgbClr val="CC0066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II.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18" kern="0" dirty="0">
                  <a:solidFill>
                    <a:schemeClr val="bg1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KATEGÓRIA</a:t>
              </a:r>
            </a:p>
          </p:txBody>
        </p:sp>
        <p:pic>
          <p:nvPicPr>
            <p:cNvPr id="26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65" y="6277567"/>
              <a:ext cx="641209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855" y="4548109"/>
              <a:ext cx="42898" cy="75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70" y="4381215"/>
            <a:ext cx="38311" cy="65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996" y="4417969"/>
            <a:ext cx="36394" cy="65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005" y="3223298"/>
            <a:ext cx="2474863" cy="14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6"/>
          <p:cNvSpPr txBox="1"/>
          <p:nvPr/>
        </p:nvSpPr>
        <p:spPr>
          <a:xfrm>
            <a:off x="8642321" y="3341998"/>
            <a:ext cx="1465499" cy="9178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29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120.000</a:t>
            </a:r>
            <a:br>
              <a:rPr lang="hu-HU" sz="3129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</a:br>
            <a:r>
              <a:rPr lang="hu-HU" sz="2844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pic>
        <p:nvPicPr>
          <p:cNvPr id="38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09" y="3232150"/>
            <a:ext cx="2474863" cy="14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6"/>
          <p:cNvSpPr txBox="1"/>
          <p:nvPr/>
        </p:nvSpPr>
        <p:spPr>
          <a:xfrm>
            <a:off x="11367835" y="3335433"/>
            <a:ext cx="1478425" cy="9178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29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180.000</a:t>
            </a:r>
            <a:br>
              <a:rPr lang="hu-HU" sz="3129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</a:br>
            <a:r>
              <a:rPr lang="hu-HU" sz="2844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01EEFABC-0002-BC4C-B5E8-CB4B20D055B0}"/>
              </a:ext>
            </a:extLst>
          </p:cNvPr>
          <p:cNvGrpSpPr/>
          <p:nvPr/>
        </p:nvGrpSpPr>
        <p:grpSpPr>
          <a:xfrm>
            <a:off x="2677005" y="1974376"/>
            <a:ext cx="2474863" cy="5386633"/>
            <a:chOff x="3713778" y="1804459"/>
            <a:chExt cx="2917049" cy="6165381"/>
          </a:xfrm>
        </p:grpSpPr>
        <p:pic>
          <p:nvPicPr>
            <p:cNvPr id="41" name="Picture 31">
              <a:extLst>
                <a:ext uri="{FF2B5EF4-FFF2-40B4-BE49-F238E27FC236}">
                  <a16:creationId xmlns:a16="http://schemas.microsoft.com/office/drawing/2014/main" id="{B3936F66-481C-F145-8EA9-D5B4B4F60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778" y="3222792"/>
              <a:ext cx="2917049" cy="161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8">
              <a:extLst>
                <a:ext uri="{FF2B5EF4-FFF2-40B4-BE49-F238E27FC236}">
                  <a16:creationId xmlns:a16="http://schemas.microsoft.com/office/drawing/2014/main" id="{65C903B8-E024-5748-8A1E-E8889F57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362" y="5318011"/>
              <a:ext cx="1880728" cy="6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6">
              <a:extLst>
                <a:ext uri="{FF2B5EF4-FFF2-40B4-BE49-F238E27FC236}">
                  <a16:creationId xmlns:a16="http://schemas.microsoft.com/office/drawing/2014/main" id="{513B1FE0-BA55-434C-A9B3-6527E7096D83}"/>
                </a:ext>
              </a:extLst>
            </p:cNvPr>
            <p:cNvSpPr txBox="1"/>
            <p:nvPr/>
          </p:nvSpPr>
          <p:spPr>
            <a:xfrm>
              <a:off x="4450799" y="3365923"/>
              <a:ext cx="1720765" cy="1202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</a:t>
              </a:r>
              <a:b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</a:br>
              <a:r>
                <a:rPr lang="hu-HU" sz="2844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Ft</a:t>
              </a:r>
            </a:p>
          </p:txBody>
        </p: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1A6A0D1B-931E-884B-AD60-E549AF36F8B9}"/>
                </a:ext>
              </a:extLst>
            </p:cNvPr>
            <p:cNvSpPr txBox="1"/>
            <p:nvPr/>
          </p:nvSpPr>
          <p:spPr>
            <a:xfrm>
              <a:off x="4138844" y="7313316"/>
              <a:ext cx="2180460" cy="6565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>
                <a:defRPr/>
              </a:pPr>
              <a:r>
                <a:rPr lang="hu-HU" sz="3413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90.000 Ft  </a:t>
              </a:r>
            </a:p>
          </p:txBody>
        </p: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0DDCEFF9-70AF-D64E-AE34-37992D348B1D}"/>
                </a:ext>
              </a:extLst>
            </p:cNvPr>
            <p:cNvSpPr txBox="1"/>
            <p:nvPr/>
          </p:nvSpPr>
          <p:spPr>
            <a:xfrm>
              <a:off x="4209362" y="5459750"/>
              <a:ext cx="1940462" cy="500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991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AJÁNLÓI</a:t>
              </a:r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1CC84511-A19A-1245-9C14-F56A60CC1573}"/>
                </a:ext>
              </a:extLst>
            </p:cNvPr>
            <p:cNvSpPr txBox="1"/>
            <p:nvPr/>
          </p:nvSpPr>
          <p:spPr>
            <a:xfrm>
              <a:off x="4196315" y="1804459"/>
              <a:ext cx="1941107" cy="941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44" kern="0" dirty="0">
                  <a:solidFill>
                    <a:srgbClr val="CC0066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I.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18" kern="0" dirty="0">
                  <a:solidFill>
                    <a:schemeClr val="bg1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KATEGÓRIA</a:t>
              </a:r>
            </a:p>
          </p:txBody>
        </p:sp>
        <p:pic>
          <p:nvPicPr>
            <p:cNvPr id="47" name="Picture 36">
              <a:extLst>
                <a:ext uri="{FF2B5EF4-FFF2-40B4-BE49-F238E27FC236}">
                  <a16:creationId xmlns:a16="http://schemas.microsoft.com/office/drawing/2014/main" id="{EEB3DB4F-8832-D844-A04D-062F3599A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65" y="6277567"/>
              <a:ext cx="641209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2">
              <a:extLst>
                <a:ext uri="{FF2B5EF4-FFF2-40B4-BE49-F238E27FC236}">
                  <a16:creationId xmlns:a16="http://schemas.microsoft.com/office/drawing/2014/main" id="{9A2CE9F9-8379-054C-A801-119224819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855" y="4548109"/>
              <a:ext cx="42898" cy="75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Csoportba foglalás 59">
            <a:extLst>
              <a:ext uri="{FF2B5EF4-FFF2-40B4-BE49-F238E27FC236}">
                <a16:creationId xmlns:a16="http://schemas.microsoft.com/office/drawing/2014/main" id="{F346F671-7B77-604F-95E4-68D7F6BACD14}"/>
              </a:ext>
            </a:extLst>
          </p:cNvPr>
          <p:cNvGrpSpPr/>
          <p:nvPr/>
        </p:nvGrpSpPr>
        <p:grpSpPr>
          <a:xfrm>
            <a:off x="0" y="1984113"/>
            <a:ext cx="2474863" cy="5469558"/>
            <a:chOff x="3713778" y="1804459"/>
            <a:chExt cx="2917049" cy="6260295"/>
          </a:xfrm>
        </p:grpSpPr>
        <p:pic>
          <p:nvPicPr>
            <p:cNvPr id="61" name="Picture 31">
              <a:extLst>
                <a:ext uri="{FF2B5EF4-FFF2-40B4-BE49-F238E27FC236}">
                  <a16:creationId xmlns:a16="http://schemas.microsoft.com/office/drawing/2014/main" id="{7D0BD42D-B32E-2B4E-96D6-BA8B7D3CF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778" y="3222792"/>
              <a:ext cx="2917049" cy="161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48">
              <a:extLst>
                <a:ext uri="{FF2B5EF4-FFF2-40B4-BE49-F238E27FC236}">
                  <a16:creationId xmlns:a16="http://schemas.microsoft.com/office/drawing/2014/main" id="{5AD6C4A9-098E-F54E-B42A-47AD74179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362" y="5318011"/>
              <a:ext cx="1880728" cy="6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">
              <a:extLst>
                <a:ext uri="{FF2B5EF4-FFF2-40B4-BE49-F238E27FC236}">
                  <a16:creationId xmlns:a16="http://schemas.microsoft.com/office/drawing/2014/main" id="{6BFD1B39-8CAF-914B-A4F7-EA1DABD360E1}"/>
                </a:ext>
              </a:extLst>
            </p:cNvPr>
            <p:cNvSpPr txBox="1"/>
            <p:nvPr/>
          </p:nvSpPr>
          <p:spPr>
            <a:xfrm>
              <a:off x="4450799" y="3365923"/>
              <a:ext cx="1720765" cy="1202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</a:t>
              </a:r>
              <a:b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</a:br>
              <a:r>
                <a:rPr lang="hu-HU" sz="2844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Ft</a:t>
              </a:r>
            </a:p>
          </p:txBody>
        </p:sp>
        <p:sp>
          <p:nvSpPr>
            <p:cNvPr id="64" name="TextBox 10">
              <a:extLst>
                <a:ext uri="{FF2B5EF4-FFF2-40B4-BE49-F238E27FC236}">
                  <a16:creationId xmlns:a16="http://schemas.microsoft.com/office/drawing/2014/main" id="{5F72D11F-F0EC-CF44-9D1D-0C2ED2F1D615}"/>
                </a:ext>
              </a:extLst>
            </p:cNvPr>
            <p:cNvSpPr txBox="1"/>
            <p:nvPr/>
          </p:nvSpPr>
          <p:spPr>
            <a:xfrm>
              <a:off x="4138844" y="7313316"/>
              <a:ext cx="2180460" cy="751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>
                <a:defRPr/>
              </a:pPr>
              <a:r>
                <a:rPr lang="hu-HU" sz="3413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60.000 Ft  </a:t>
              </a:r>
            </a:p>
          </p:txBody>
        </p:sp>
        <p:sp>
          <p:nvSpPr>
            <p:cNvPr id="65" name="TextBox 15">
              <a:extLst>
                <a:ext uri="{FF2B5EF4-FFF2-40B4-BE49-F238E27FC236}">
                  <a16:creationId xmlns:a16="http://schemas.microsoft.com/office/drawing/2014/main" id="{CF334922-92E8-8B4E-A279-0A825F60B1D6}"/>
                </a:ext>
              </a:extLst>
            </p:cNvPr>
            <p:cNvSpPr txBox="1"/>
            <p:nvPr/>
          </p:nvSpPr>
          <p:spPr>
            <a:xfrm>
              <a:off x="4209362" y="5459750"/>
              <a:ext cx="1940462" cy="4376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991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AUTOMATA</a:t>
              </a:r>
            </a:p>
          </p:txBody>
        </p:sp>
        <p:sp>
          <p:nvSpPr>
            <p:cNvPr id="66" name="TextBox 23">
              <a:extLst>
                <a:ext uri="{FF2B5EF4-FFF2-40B4-BE49-F238E27FC236}">
                  <a16:creationId xmlns:a16="http://schemas.microsoft.com/office/drawing/2014/main" id="{0804425C-F0ED-4D49-9AD3-C3677D8CA252}"/>
                </a:ext>
              </a:extLst>
            </p:cNvPr>
            <p:cNvSpPr txBox="1"/>
            <p:nvPr/>
          </p:nvSpPr>
          <p:spPr>
            <a:xfrm>
              <a:off x="4022906" y="1804459"/>
              <a:ext cx="2287926" cy="1077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44" kern="0" dirty="0">
                  <a:solidFill>
                    <a:srgbClr val="CC0066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0.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18" kern="0" dirty="0">
                  <a:solidFill>
                    <a:schemeClr val="bg1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KATEGÓRIA</a:t>
              </a:r>
            </a:p>
          </p:txBody>
        </p:sp>
        <p:pic>
          <p:nvPicPr>
            <p:cNvPr id="67" name="Picture 36">
              <a:extLst>
                <a:ext uri="{FF2B5EF4-FFF2-40B4-BE49-F238E27FC236}">
                  <a16:creationId xmlns:a16="http://schemas.microsoft.com/office/drawing/2014/main" id="{14749882-1CF3-304A-9EA2-294B4D07D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65" y="6277567"/>
              <a:ext cx="641209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42">
              <a:extLst>
                <a:ext uri="{FF2B5EF4-FFF2-40B4-BE49-F238E27FC236}">
                  <a16:creationId xmlns:a16="http://schemas.microsoft.com/office/drawing/2014/main" id="{7ED7616E-2AD6-6841-9360-8FB43FCA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855" y="4548109"/>
              <a:ext cx="42898" cy="75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" name="Picture 28">
            <a:extLst>
              <a:ext uri="{FF2B5EF4-FFF2-40B4-BE49-F238E27FC236}">
                <a16:creationId xmlns:a16="http://schemas.microsoft.com/office/drawing/2014/main" id="{CE732DB4-1D4E-4244-8577-B93AD697A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07" y="2898175"/>
            <a:ext cx="844749" cy="3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8564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övegdoboz 19"/>
          <p:cNvSpPr txBox="1"/>
          <p:nvPr/>
        </p:nvSpPr>
        <p:spPr>
          <a:xfrm>
            <a:off x="494427" y="451191"/>
            <a:ext cx="15323668" cy="568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RENDSZER KIÉPÍTÉSÉNEK LÉPÉSEI: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512102" y="1189990"/>
            <a:ext cx="6912000" cy="0"/>
          </a:xfrm>
          <a:prstGeom prst="line">
            <a:avLst/>
          </a:prstGeom>
          <a:noFill/>
          <a:ln w="3810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4" name="image20.png" descr="Kép 1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6156" y="3612241"/>
            <a:ext cx="396056" cy="23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5" name="Shape 326" descr="CustomShape 1"/>
          <p:cNvSpPr/>
          <p:nvPr/>
        </p:nvSpPr>
        <p:spPr>
          <a:xfrm>
            <a:off x="972186" y="2508785"/>
            <a:ext cx="4198866" cy="1021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/>
              <a:t>Nagy létszámú vásárló</a:t>
            </a:r>
            <a:br>
              <a:rPr lang="hu-HU" sz="2844" spc="-1" dirty="0"/>
            </a:br>
            <a:r>
              <a:rPr lang="hu-HU" sz="2844" spc="-1" dirty="0"/>
              <a:t>szükséges</a:t>
            </a:r>
            <a:endParaRPr sz="2844" spc="-3" dirty="0"/>
          </a:p>
        </p:txBody>
      </p:sp>
      <p:sp>
        <p:nvSpPr>
          <p:cNvPr id="26" name="Shape 326" descr="CustomShape 1"/>
          <p:cNvSpPr/>
          <p:nvPr/>
        </p:nvSpPr>
        <p:spPr>
          <a:xfrm>
            <a:off x="1074597" y="3975036"/>
            <a:ext cx="4198866" cy="1196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276" spc="-1" dirty="0">
                <a:latin typeface="Arial" panose="020B0604020202020204" pitchFamily="34" charset="0"/>
                <a:cs typeface="Arial" panose="020B0604020202020204" pitchFamily="34" charset="0"/>
              </a:rPr>
              <a:t>„Szívesen csatlakozunk, ha lesz sok partner, ahol vásárolhatunk”</a:t>
            </a:r>
            <a:endParaRPr sz="2276" spc="-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326" descr="CustomShape 1"/>
          <p:cNvSpPr/>
          <p:nvPr/>
        </p:nvSpPr>
        <p:spPr>
          <a:xfrm>
            <a:off x="7526514" y="2726829"/>
            <a:ext cx="4403689" cy="583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/>
              <a:t>Sok termékpartner szükséges</a:t>
            </a:r>
            <a:endParaRPr sz="2844" spc="-3" dirty="0"/>
          </a:p>
        </p:txBody>
      </p:sp>
      <p:pic>
        <p:nvPicPr>
          <p:cNvPr id="28" name="image20.png" descr="Kép 1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30333" y="3608576"/>
            <a:ext cx="396056" cy="23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" name="Shape 326" descr="CustomShape 1"/>
          <p:cNvSpPr/>
          <p:nvPr/>
        </p:nvSpPr>
        <p:spPr>
          <a:xfrm>
            <a:off x="7526515" y="3913111"/>
            <a:ext cx="4403689" cy="1196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276" spc="-3" dirty="0">
                <a:latin typeface="Arial" panose="020B0604020202020204" pitchFamily="34" charset="0"/>
                <a:cs typeface="Arial" panose="020B0604020202020204" pitchFamily="34" charset="0"/>
              </a:rPr>
              <a:t>„Szívesen csatlakozunk, ha már lesz sok vevő, aki nálunk fog költeni”</a:t>
            </a:r>
            <a:endParaRPr sz="2276" spc="-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2627675" y="1802760"/>
            <a:ext cx="802384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797036" y="1743393"/>
            <a:ext cx="496795" cy="656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3413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1.</a:t>
            </a:r>
            <a:endParaRPr lang="en-US" sz="3413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Ellipszis 29"/>
          <p:cNvSpPr/>
          <p:nvPr/>
        </p:nvSpPr>
        <p:spPr>
          <a:xfrm>
            <a:off x="9284414" y="1802760"/>
            <a:ext cx="802384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9453776" y="1743393"/>
            <a:ext cx="496795" cy="656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3413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2.</a:t>
            </a:r>
            <a:endParaRPr lang="en-US" sz="3413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Balra-jobbra nyíl 31"/>
          <p:cNvSpPr/>
          <p:nvPr/>
        </p:nvSpPr>
        <p:spPr>
          <a:xfrm>
            <a:off x="5555183" y="3565279"/>
            <a:ext cx="1587200" cy="1130944"/>
          </a:xfrm>
          <a:prstGeom prst="leftRightArrow">
            <a:avLst>
              <a:gd name="adj1" fmla="val 35771"/>
              <a:gd name="adj2" fmla="val 50000"/>
            </a:avLst>
          </a:prstGeom>
          <a:solidFill>
            <a:srgbClr val="DE006E"/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3" name="Lefelé nyíl 32"/>
          <p:cNvSpPr/>
          <p:nvPr/>
        </p:nvSpPr>
        <p:spPr>
          <a:xfrm>
            <a:off x="4403405" y="5341793"/>
            <a:ext cx="39424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4387551" y="7082631"/>
            <a:ext cx="4044800" cy="4517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4942492" y="6899781"/>
            <a:ext cx="2988975" cy="7878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t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FOGLALÓ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Shape 326" descr="CustomShape 1"/>
          <p:cNvSpPr/>
          <p:nvPr/>
        </p:nvSpPr>
        <p:spPr>
          <a:xfrm>
            <a:off x="5478286" y="2361157"/>
            <a:ext cx="1740993" cy="1458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8533" b="1" spc="-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8533" b="1" spc="-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56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6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028879" y="7300546"/>
            <a:ext cx="11221178" cy="540185"/>
            <a:chOff x="1074600" y="6077585"/>
            <a:chExt cx="11221178" cy="540185"/>
          </a:xfrm>
        </p:grpSpPr>
        <p:sp>
          <p:nvSpPr>
            <p:cNvPr id="10" name="Shape 326" descr="CustomShape 1"/>
            <p:cNvSpPr/>
            <p:nvPr/>
          </p:nvSpPr>
          <p:spPr>
            <a:xfrm>
              <a:off x="1620285" y="6077585"/>
              <a:ext cx="10675493" cy="5401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844" spc="-1" dirty="0"/>
                <a:t>A foglalónak köszönhetően </a:t>
              </a:r>
              <a:r>
                <a:rPr lang="hu-HU" sz="2844" spc="-1" dirty="0">
                  <a:solidFill>
                    <a:srgbClr val="E10E79"/>
                  </a:solidFill>
                </a:rPr>
                <a:t>azonnali jutalékra tehet szert!</a:t>
              </a:r>
              <a:endParaRPr sz="2844" spc="-3" dirty="0">
                <a:solidFill>
                  <a:srgbClr val="E10E79"/>
                </a:solidFill>
              </a:endParaRPr>
            </a:p>
          </p:txBody>
        </p:sp>
        <p:sp>
          <p:nvSpPr>
            <p:cNvPr id="18" name="Shape 339" descr="CustomShape 6"/>
            <p:cNvSpPr/>
            <p:nvPr/>
          </p:nvSpPr>
          <p:spPr>
            <a:xfrm>
              <a:off x="1074600" y="6270052"/>
              <a:ext cx="142920" cy="154351"/>
            </a:xfrm>
            <a:prstGeom prst="ellipse">
              <a:avLst/>
            </a:prstGeom>
            <a:solidFill>
              <a:srgbClr val="DE006E"/>
            </a:solidFill>
            <a:ln>
              <a:solidFill>
                <a:srgbClr val="DE006E"/>
              </a:solidFill>
            </a:ln>
          </p:spPr>
          <p:txBody>
            <a:bodyPr lIns="45716" tIns="45716" rIns="45716" bIns="45716"/>
            <a:lstStyle/>
            <a:p>
              <a:endParaRPr/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494427" y="451191"/>
            <a:ext cx="15323668" cy="568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 FOGLALÓ ELŐNYEI: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512102" y="1189990"/>
            <a:ext cx="4096000" cy="0"/>
          </a:xfrm>
          <a:prstGeom prst="line">
            <a:avLst/>
          </a:prstGeom>
          <a:noFill/>
          <a:ln w="3810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Csoportba foglalás 12"/>
          <p:cNvGrpSpPr/>
          <p:nvPr/>
        </p:nvGrpSpPr>
        <p:grpSpPr>
          <a:xfrm>
            <a:off x="1028878" y="2367367"/>
            <a:ext cx="11221179" cy="1648181"/>
            <a:chOff x="1074599" y="2221110"/>
            <a:chExt cx="11221179" cy="1648181"/>
          </a:xfrm>
        </p:grpSpPr>
        <p:sp>
          <p:nvSpPr>
            <p:cNvPr id="14" name="Shape 326" descr="CustomShape 1"/>
            <p:cNvSpPr/>
            <p:nvPr/>
          </p:nvSpPr>
          <p:spPr>
            <a:xfrm>
              <a:off x="1620285" y="2221110"/>
              <a:ext cx="10675493" cy="16481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400" b="1" spc="-2" dirty="0">
                  <a:solidFill>
                    <a:srgbClr val="DE00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Foglaló</a:t>
              </a:r>
              <a:r>
                <a:rPr lang="hu-HU" sz="2400" spc="-2" dirty="0">
                  <a:latin typeface="Arial" panose="020B0604020202020204" pitchFamily="34" charset="0"/>
                  <a:cs typeface="Arial" panose="020B0604020202020204" pitchFamily="34" charset="0"/>
                </a:rPr>
                <a:t>: „Vásárláskor a kötelezettségvállalás jeleként átadott pénzösszeg.</a:t>
              </a:r>
              <a:br>
                <a:rPr lang="hu-HU" sz="2400" spc="-2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400" spc="-2" dirty="0">
                  <a:latin typeface="Arial" panose="020B0604020202020204" pitchFamily="34" charset="0"/>
                  <a:cs typeface="Arial" panose="020B0604020202020204" pitchFamily="34" charset="0"/>
                </a:rPr>
                <a:t> A foglaló összege a vételárba beleszámít” Azaz a jövőbenni vásárlás egy kisebb része.</a:t>
              </a:r>
            </a:p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endParaRPr lang="hu-HU" sz="2844" spc="-1" dirty="0"/>
            </a:p>
          </p:txBody>
        </p:sp>
        <p:sp>
          <p:nvSpPr>
            <p:cNvPr id="16" name="Shape 338" descr="CustomShape 5"/>
            <p:cNvSpPr/>
            <p:nvPr/>
          </p:nvSpPr>
          <p:spPr>
            <a:xfrm>
              <a:off x="1074599" y="2351379"/>
              <a:ext cx="142921" cy="142921"/>
            </a:xfrm>
            <a:prstGeom prst="ellipse">
              <a:avLst/>
            </a:prstGeom>
            <a:solidFill>
              <a:srgbClr val="DE006E"/>
            </a:solidFill>
            <a:ln>
              <a:solidFill>
                <a:srgbClr val="DE006E"/>
              </a:solidFill>
            </a:ln>
          </p:spPr>
          <p:txBody>
            <a:bodyPr lIns="45716" tIns="45716" rIns="45716" bIns="45716"/>
            <a:lstStyle/>
            <a:p>
              <a:endParaRPr/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1028879" y="3967588"/>
            <a:ext cx="11221178" cy="977869"/>
            <a:chOff x="1074599" y="2194806"/>
            <a:chExt cx="11221178" cy="977869"/>
          </a:xfrm>
        </p:grpSpPr>
        <p:sp>
          <p:nvSpPr>
            <p:cNvPr id="20" name="Shape 326" descr="CustomShape 1"/>
            <p:cNvSpPr/>
            <p:nvPr/>
          </p:nvSpPr>
          <p:spPr>
            <a:xfrm>
              <a:off x="1620284" y="2194806"/>
              <a:ext cx="10675493" cy="9778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844" spc="-1" dirty="0">
                  <a:solidFill>
                    <a:srgbClr val="E10E79"/>
                  </a:solidFill>
                </a:rPr>
                <a:t>Kockázatmentes: </a:t>
              </a:r>
              <a:r>
                <a:rPr lang="hu-HU" sz="2844" spc="-1" dirty="0"/>
                <a:t>hiszen ajánlóként 100 %-</a:t>
              </a:r>
              <a:r>
                <a:rPr lang="hu-HU" sz="2844" spc="-1" dirty="0" err="1"/>
                <a:t>ban</a:t>
              </a:r>
              <a:r>
                <a:rPr lang="hu-HU" sz="2844" spc="-1" dirty="0"/>
                <a:t> visszakaphatja a csoportja 4 generációjában történt vásárlásokból.</a:t>
              </a:r>
            </a:p>
          </p:txBody>
        </p:sp>
        <p:sp>
          <p:nvSpPr>
            <p:cNvPr id="21" name="Shape 338" descr="CustomShape 5"/>
            <p:cNvSpPr/>
            <p:nvPr/>
          </p:nvSpPr>
          <p:spPr>
            <a:xfrm>
              <a:off x="1074599" y="2351379"/>
              <a:ext cx="142921" cy="142921"/>
            </a:xfrm>
            <a:prstGeom prst="ellipse">
              <a:avLst/>
            </a:prstGeom>
            <a:solidFill>
              <a:srgbClr val="DE006E"/>
            </a:solidFill>
            <a:ln>
              <a:solidFill>
                <a:srgbClr val="DE006E"/>
              </a:solidFill>
            </a:ln>
          </p:spPr>
          <p:txBody>
            <a:bodyPr lIns="45716" tIns="45716" rIns="45716" bIns="45716"/>
            <a:lstStyle/>
            <a:p>
              <a:endParaRPr/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1028879" y="5560206"/>
            <a:ext cx="11221179" cy="1038013"/>
            <a:chOff x="1028879" y="5560206"/>
            <a:chExt cx="11221179" cy="1038013"/>
          </a:xfrm>
        </p:grpSpPr>
        <p:sp>
          <p:nvSpPr>
            <p:cNvPr id="11" name="Shape 326" descr="CustomShape 1"/>
            <p:cNvSpPr/>
            <p:nvPr/>
          </p:nvSpPr>
          <p:spPr>
            <a:xfrm>
              <a:off x="1574565" y="5560206"/>
              <a:ext cx="10675493" cy="5401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endParaRPr lang="hu-HU" sz="2844" spc="-1" dirty="0"/>
            </a:p>
          </p:txBody>
        </p:sp>
        <p:sp>
          <p:nvSpPr>
            <p:cNvPr id="15" name="Shape 326" descr="CustomShape 1"/>
            <p:cNvSpPr/>
            <p:nvPr/>
          </p:nvSpPr>
          <p:spPr>
            <a:xfrm>
              <a:off x="1574564" y="5620350"/>
              <a:ext cx="10675493" cy="9778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844" spc="-1" dirty="0">
                  <a:solidFill>
                    <a:srgbClr val="E10E79"/>
                  </a:solidFill>
                </a:rPr>
                <a:t>Kockázatmentes: </a:t>
              </a:r>
              <a:r>
                <a:rPr lang="hu-HU" sz="2844" spc="-1" dirty="0"/>
                <a:t>hiszen vásárlóként 100 %-ban elkölthető a </a:t>
              </a:r>
              <a:br>
                <a:rPr lang="hu-HU" sz="2844" spc="-1" dirty="0"/>
              </a:br>
              <a:r>
                <a:rPr lang="hu-HU" sz="2844" spc="-1" dirty="0"/>
                <a:t>termékpartnereinknél (kiegészítve azt a teljes összegre).</a:t>
              </a:r>
            </a:p>
          </p:txBody>
        </p:sp>
        <p:sp>
          <p:nvSpPr>
            <p:cNvPr id="24" name="Shape 339" descr="CustomShape 6"/>
            <p:cNvSpPr/>
            <p:nvPr/>
          </p:nvSpPr>
          <p:spPr>
            <a:xfrm>
              <a:off x="1028879" y="5789312"/>
              <a:ext cx="142920" cy="154351"/>
            </a:xfrm>
            <a:prstGeom prst="ellipse">
              <a:avLst/>
            </a:prstGeom>
            <a:solidFill>
              <a:srgbClr val="DE006E"/>
            </a:solidFill>
            <a:ln>
              <a:solidFill>
                <a:srgbClr val="DE006E"/>
              </a:solidFill>
            </a:ln>
          </p:spPr>
          <p:txBody>
            <a:bodyPr lIns="45716" tIns="45716" rIns="45716" bIns="45716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830432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9">
            <a:extLst>
              <a:ext uri="{FF2B5EF4-FFF2-40B4-BE49-F238E27FC236}">
                <a16:creationId xmlns:a16="http://schemas.microsoft.com/office/drawing/2014/main" id="{5FADA1A0-DA31-4768-B9C0-79CEDCDB8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44" y="1534841"/>
            <a:ext cx="28717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6A4AE-5F5D-4437-B720-96130D575C27}"/>
              </a:ext>
            </a:extLst>
          </p:cNvPr>
          <p:cNvSpPr txBox="1"/>
          <p:nvPr/>
        </p:nvSpPr>
        <p:spPr>
          <a:xfrm>
            <a:off x="1786480" y="2824716"/>
            <a:ext cx="17774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VÁSÁRLÁS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4125433" y="2809476"/>
            <a:ext cx="393271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4 generáció vásárlásából kapott kedvezmények 20%-a a visszatérítési számlán gyűlik.</a:t>
            </a:r>
            <a:endParaRPr lang="hu-HU" sz="2400" kern="0" dirty="0">
              <a:solidFill>
                <a:srgbClr val="484848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6D941-3167-4DAA-BEE5-E5F6DF94361B}"/>
              </a:ext>
            </a:extLst>
          </p:cNvPr>
          <p:cNvSpPr txBox="1"/>
          <p:nvPr/>
        </p:nvSpPr>
        <p:spPr>
          <a:xfrm>
            <a:off x="9365516" y="1888275"/>
            <a:ext cx="146247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15.000</a:t>
            </a:r>
          </a:p>
        </p:txBody>
      </p:sp>
      <p:pic>
        <p:nvPicPr>
          <p:cNvPr id="28684" name="Picture 13">
            <a:extLst>
              <a:ext uri="{FF2B5EF4-FFF2-40B4-BE49-F238E27FC236}">
                <a16:creationId xmlns:a16="http://schemas.microsoft.com/office/drawing/2014/main" id="{7DBDEF16-A18B-4ABE-BA85-95D446645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82" y="1445942"/>
            <a:ext cx="8651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7">
            <a:extLst>
              <a:ext uri="{FF2B5EF4-FFF2-40B4-BE49-F238E27FC236}">
                <a16:creationId xmlns:a16="http://schemas.microsoft.com/office/drawing/2014/main" id="{2DC06FB2-4B39-4B62-8A08-9B4F34E88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32" y="1445942"/>
            <a:ext cx="125571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5">
            <a:extLst>
              <a:ext uri="{FF2B5EF4-FFF2-40B4-BE49-F238E27FC236}">
                <a16:creationId xmlns:a16="http://schemas.microsoft.com/office/drawing/2014/main" id="{9048F252-7D4C-4288-823F-7E9455B8E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57" y="2112692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7">
            <a:extLst>
              <a:ext uri="{FF2B5EF4-FFF2-40B4-BE49-F238E27FC236}">
                <a16:creationId xmlns:a16="http://schemas.microsoft.com/office/drawing/2014/main" id="{E13878DD-C150-4118-9DDB-45D00691D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57" y="2104754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33730513-CBAC-49ED-937C-58E7CE4D1388}"/>
              </a:ext>
            </a:extLst>
          </p:cNvPr>
          <p:cNvSpPr txBox="1"/>
          <p:nvPr/>
        </p:nvSpPr>
        <p:spPr>
          <a:xfrm>
            <a:off x="8292805" y="2932155"/>
            <a:ext cx="368252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15 000 Ft-onként ún. Profitáló Pozíció keletkezik</a:t>
            </a:r>
          </a:p>
        </p:txBody>
      </p:sp>
      <p:cxnSp>
        <p:nvCxnSpPr>
          <p:cNvPr id="29" name="Egyenes összekötő 28"/>
          <p:cNvCxnSpPr/>
          <p:nvPr/>
        </p:nvCxnSpPr>
        <p:spPr>
          <a:xfrm>
            <a:off x="350946" y="950377"/>
            <a:ext cx="6964254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Szövegdoboz 29"/>
          <p:cNvSpPr txBox="1"/>
          <p:nvPr/>
        </p:nvSpPr>
        <p:spPr>
          <a:xfrm>
            <a:off x="295392" y="264991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AZONNALI PÉNZKERESETI LEHETŐSÉG: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3" name="Picture 30">
            <a:extLst>
              <a:ext uri="{FF2B5EF4-FFF2-40B4-BE49-F238E27FC236}">
                <a16:creationId xmlns:a16="http://schemas.microsoft.com/office/drawing/2014/main" id="{D27ED339-3346-4AB7-82A0-92B7CD0E2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555243"/>
            <a:ext cx="6270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1">
            <a:extLst>
              <a:ext uri="{FF2B5EF4-FFF2-40B4-BE49-F238E27FC236}">
                <a16:creationId xmlns:a16="http://schemas.microsoft.com/office/drawing/2014/main" id="{B886F724-D1A0-47DF-AD2F-9DC333DF7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5555243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Csoportba foglalás 6">
            <a:extLst>
              <a:ext uri="{FF2B5EF4-FFF2-40B4-BE49-F238E27FC236}">
                <a16:creationId xmlns:a16="http://schemas.microsoft.com/office/drawing/2014/main" id="{F3AF3C43-0146-4090-906C-D0F8A98E865C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045658"/>
            <a:ext cx="5706954" cy="1948272"/>
            <a:chOff x="1503363" y="5881688"/>
            <a:chExt cx="5706954" cy="1948309"/>
          </a:xfrm>
        </p:grpSpPr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DD055117-D253-4E0B-BA0D-C5549D366C77}"/>
                </a:ext>
              </a:extLst>
            </p:cNvPr>
            <p:cNvSpPr txBox="1"/>
            <p:nvPr/>
          </p:nvSpPr>
          <p:spPr>
            <a:xfrm>
              <a:off x="2258248" y="6237514"/>
              <a:ext cx="1462473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200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</a:t>
              </a:r>
            </a:p>
          </p:txBody>
        </p:sp>
        <p:pic>
          <p:nvPicPr>
            <p:cNvPr id="28" name="Picture 21">
              <a:extLst>
                <a:ext uri="{FF2B5EF4-FFF2-40B4-BE49-F238E27FC236}">
                  <a16:creationId xmlns:a16="http://schemas.microsoft.com/office/drawing/2014/main" id="{1389F18F-3D06-45C9-B790-F08E34AB0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363" y="5881688"/>
              <a:ext cx="2870200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1">
              <a:extLst>
                <a:ext uri="{FF2B5EF4-FFF2-40B4-BE49-F238E27FC236}">
                  <a16:creationId xmlns:a16="http://schemas.microsoft.com/office/drawing/2014/main" id="{E383C8DE-18C4-4A93-9619-0741304AF088}"/>
                </a:ext>
              </a:extLst>
            </p:cNvPr>
            <p:cNvSpPr txBox="1"/>
            <p:nvPr/>
          </p:nvSpPr>
          <p:spPr>
            <a:xfrm>
              <a:off x="2154224" y="7368334"/>
              <a:ext cx="177748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FOGLALÓ</a:t>
              </a:r>
            </a:p>
          </p:txBody>
        </p:sp>
        <p:sp>
          <p:nvSpPr>
            <p:cNvPr id="40" name="TextBox 1">
              <a:extLst>
                <a:ext uri="{FF2B5EF4-FFF2-40B4-BE49-F238E27FC236}">
                  <a16:creationId xmlns:a16="http://schemas.microsoft.com/office/drawing/2014/main" id="{E383C8DE-18C4-4A93-9619-0741304AF088}"/>
                </a:ext>
              </a:extLst>
            </p:cNvPr>
            <p:cNvSpPr txBox="1"/>
            <p:nvPr/>
          </p:nvSpPr>
          <p:spPr>
            <a:xfrm>
              <a:off x="5432832" y="7368334"/>
              <a:ext cx="177748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VÁSÁRLÁS</a:t>
              </a:r>
            </a:p>
          </p:txBody>
        </p:sp>
      </p:grpSp>
      <p:sp>
        <p:nvSpPr>
          <p:cNvPr id="36" name="Nyíl: jobbra mutató 6">
            <a:extLst>
              <a:ext uri="{FF2B5EF4-FFF2-40B4-BE49-F238E27FC236}">
                <a16:creationId xmlns:a16="http://schemas.microsoft.com/office/drawing/2014/main" id="{80B5DD0F-7BD7-4FDE-BFD0-6024E53BBF01}"/>
              </a:ext>
            </a:extLst>
          </p:cNvPr>
          <p:cNvSpPr/>
          <p:nvPr/>
        </p:nvSpPr>
        <p:spPr>
          <a:xfrm>
            <a:off x="1689576" y="3989342"/>
            <a:ext cx="10138610" cy="327259"/>
          </a:xfrm>
          <a:prstGeom prst="rightArrow">
            <a:avLst/>
          </a:prstGeom>
          <a:solidFill>
            <a:srgbClr val="DE006E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48937CBC-0A6D-4B63-8C2B-B1775A714353}"/>
              </a:ext>
            </a:extLst>
          </p:cNvPr>
          <p:cNvSpPr txBox="1"/>
          <p:nvPr/>
        </p:nvSpPr>
        <p:spPr>
          <a:xfrm>
            <a:off x="1380308" y="4336832"/>
            <a:ext cx="112585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Idő</a:t>
            </a:r>
          </a:p>
        </p:txBody>
      </p:sp>
      <p:pic>
        <p:nvPicPr>
          <p:cNvPr id="39" name="Picture 13">
            <a:extLst>
              <a:ext uri="{FF2B5EF4-FFF2-40B4-BE49-F238E27FC236}">
                <a16:creationId xmlns:a16="http://schemas.microsoft.com/office/drawing/2014/main" id="{7DBDEF16-A18B-4ABE-BA85-95D446645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94" y="5045656"/>
            <a:ext cx="8651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8365345" y="6231982"/>
            <a:ext cx="360998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Visszakapja a </a:t>
            </a:r>
            <a:r>
              <a:rPr lang="hu-HU" sz="2400" kern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befizetett pénz 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100 %-át</a:t>
            </a:r>
          </a:p>
        </p:txBody>
      </p:sp>
      <p:pic>
        <p:nvPicPr>
          <p:cNvPr id="42" name="Picture 17">
            <a:extLst>
              <a:ext uri="{FF2B5EF4-FFF2-40B4-BE49-F238E27FC236}">
                <a16:creationId xmlns:a16="http://schemas.microsoft.com/office/drawing/2014/main" id="{2DC06FB2-4B39-4B62-8A08-9B4F34E88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11" y="4868448"/>
            <a:ext cx="125571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elé nyíl 3"/>
          <p:cNvSpPr/>
          <p:nvPr/>
        </p:nvSpPr>
        <p:spPr>
          <a:xfrm>
            <a:off x="2625712" y="7124554"/>
            <a:ext cx="625502" cy="576000"/>
          </a:xfrm>
          <a:prstGeom prst="downArrow">
            <a:avLst/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1640592" y="7943066"/>
            <a:ext cx="88738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kern="0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AZONNALI JOGOSULTSÁG BINÁRIS JUTALÉKRA!</a:t>
            </a:r>
          </a:p>
        </p:txBody>
      </p:sp>
    </p:spTree>
    <p:extLst>
      <p:ext uri="{BB962C8B-B14F-4D97-AF65-F5344CB8AC3E}">
        <p14:creationId xmlns:p14="http://schemas.microsoft.com/office/powerpoint/2010/main" val="28990045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Egyenes összekötő nyíllal 102"/>
          <p:cNvCxnSpPr>
            <a:cxnSpLocks/>
          </p:cNvCxnSpPr>
          <p:nvPr/>
        </p:nvCxnSpPr>
        <p:spPr>
          <a:xfrm flipH="1">
            <a:off x="4958304" y="1995705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9" name="Egyenes összekötő nyíllal 178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 flipH="1">
            <a:off x="2293639" y="1681931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82" name="Csoportba foglalás 281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968300" y="3291189"/>
            <a:ext cx="1682842" cy="1032055"/>
            <a:chOff x="1014293" y="4214855"/>
            <a:chExt cx="1682842" cy="1032055"/>
          </a:xfrm>
        </p:grpSpPr>
        <p:pic>
          <p:nvPicPr>
            <p:cNvPr id="184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114" name="Egyenes összekötő nyíllal 113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5" name="Egyenes összekötő nyíllal 114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9" name="Egyenes összekötő nyíllal 118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0" name="Egyenes összekötő nyíllal 119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83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185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186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pic>
        <p:nvPicPr>
          <p:cNvPr id="497" name="Ábra 496" descr="Felhasználó">
            <a:extLst>
              <a:ext uri="{FF2B5EF4-FFF2-40B4-BE49-F238E27FC236}">
                <a16:creationId xmlns:a16="http://schemas.microsoft.com/office/drawing/2014/main" id="{D027BB29-8498-46CB-8E79-9FB3ADFBA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4139" y="1069397"/>
            <a:ext cx="914400" cy="914400"/>
          </a:xfrm>
          <a:prstGeom prst="rect">
            <a:avLst/>
          </a:prstGeom>
        </p:spPr>
      </p:pic>
      <p:sp>
        <p:nvSpPr>
          <p:cNvPr id="193" name="Szövegdoboz 192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AJÁNLD TOVÁBB ISMERŐSEIDNEK: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94" name="Egyenes összekötő 193"/>
          <p:cNvCxnSpPr/>
          <p:nvPr/>
        </p:nvCxnSpPr>
        <p:spPr>
          <a:xfrm>
            <a:off x="455450" y="1028755"/>
            <a:ext cx="6311085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83" y="2309479"/>
            <a:ext cx="655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0981539" y="2075080"/>
            <a:ext cx="182006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4</a:t>
            </a:r>
            <a:b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ismerős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916763" y="3081437"/>
            <a:ext cx="11780336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12" name="Csoportba foglalás 211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3682158" y="3291189"/>
            <a:ext cx="1682842" cy="1032055"/>
            <a:chOff x="1014293" y="4214855"/>
            <a:chExt cx="1682842" cy="1032055"/>
          </a:xfrm>
        </p:grpSpPr>
        <p:pic>
          <p:nvPicPr>
            <p:cNvPr id="213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14" name="Egyenes összekötő nyíllal 213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5" name="Egyenes összekötő nyíllal 214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6" name="Egyenes összekötő nyíllal 215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7" name="Egyenes összekötő nyíllal 216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18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19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20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grpSp>
        <p:nvGrpSpPr>
          <p:cNvPr id="221" name="Csoportba foglalás 220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6531401" y="3291189"/>
            <a:ext cx="1682842" cy="1032055"/>
            <a:chOff x="1014293" y="4214855"/>
            <a:chExt cx="1682842" cy="1032055"/>
          </a:xfrm>
        </p:grpSpPr>
        <p:pic>
          <p:nvPicPr>
            <p:cNvPr id="222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23" name="Egyenes összekötő nyíllal 222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4" name="Egyenes összekötő nyíllal 223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5" name="Egyenes összekötő nyíllal 224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6" name="Egyenes összekötő nyíllal 225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27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28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29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grpSp>
        <p:nvGrpSpPr>
          <p:cNvPr id="239" name="Csoportba foglalás 238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9146326" y="3291189"/>
            <a:ext cx="1682842" cy="1032055"/>
            <a:chOff x="1014293" y="4214855"/>
            <a:chExt cx="1682842" cy="1032055"/>
          </a:xfrm>
        </p:grpSpPr>
        <p:pic>
          <p:nvPicPr>
            <p:cNvPr id="240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41" name="Egyenes összekötő nyíllal 240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2" name="Egyenes összekötő nyíllal 241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3" name="Egyenes összekötő nyíllal 242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4" name="Egyenes összekötő nyíllal 243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45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46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47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sp>
        <p:nvSpPr>
          <p:cNvPr id="249" name="Szövegdoboz 248"/>
          <p:cNvSpPr txBox="1"/>
          <p:nvPr/>
        </p:nvSpPr>
        <p:spPr>
          <a:xfrm>
            <a:off x="10981539" y="3788291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16 fő 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56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304062" y="5061663"/>
            <a:ext cx="1434065" cy="29591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7" y="4299896"/>
            <a:ext cx="13477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1901171" y="5061663"/>
            <a:ext cx="1434065" cy="295918"/>
          </a:xfrm>
          <a:prstGeom prst="rect">
            <a:avLst/>
          </a:prstGeom>
        </p:spPr>
      </p:pic>
      <p:pic>
        <p:nvPicPr>
          <p:cNvPr id="263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3884915" y="5061663"/>
            <a:ext cx="1434065" cy="295918"/>
          </a:xfrm>
          <a:prstGeom prst="rect">
            <a:avLst/>
          </a:prstGeom>
        </p:spPr>
      </p:pic>
      <p:pic>
        <p:nvPicPr>
          <p:cNvPr id="267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9386033" y="5061663"/>
            <a:ext cx="1434065" cy="295918"/>
          </a:xfrm>
          <a:prstGeom prst="rect">
            <a:avLst/>
          </a:prstGeom>
        </p:spPr>
      </p:pic>
      <p:grpSp>
        <p:nvGrpSpPr>
          <p:cNvPr id="268" name="Csoportba foglalás 267"/>
          <p:cNvGrpSpPr/>
          <p:nvPr/>
        </p:nvGrpSpPr>
        <p:grpSpPr>
          <a:xfrm>
            <a:off x="4114148" y="4338859"/>
            <a:ext cx="1061765" cy="629465"/>
            <a:chOff x="805120" y="4317303"/>
            <a:chExt cx="1406714" cy="736546"/>
          </a:xfrm>
        </p:grpSpPr>
        <p:cxnSp>
          <p:nvCxnSpPr>
            <p:cNvPr id="269" name="Egyenes összekötő nyíllal 268"/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0" name="Egyenes összekötő nyíllal 269"/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1" name="Egyenes összekötő nyíllal 270"/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2" name="Egyenes összekötő nyíllal 271"/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73" name="Szövegdoboz 272"/>
          <p:cNvSpPr txBox="1"/>
          <p:nvPr/>
        </p:nvSpPr>
        <p:spPr>
          <a:xfrm>
            <a:off x="11033791" y="4904558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64 fő 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74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5537664" y="5061663"/>
            <a:ext cx="1434065" cy="295918"/>
          </a:xfrm>
          <a:prstGeom prst="rect">
            <a:avLst/>
          </a:prstGeom>
        </p:spPr>
      </p:pic>
      <p:grpSp>
        <p:nvGrpSpPr>
          <p:cNvPr id="275" name="Csoportba foglalás 274"/>
          <p:cNvGrpSpPr/>
          <p:nvPr/>
        </p:nvGrpSpPr>
        <p:grpSpPr>
          <a:xfrm>
            <a:off x="7489381" y="4338859"/>
            <a:ext cx="1061765" cy="629465"/>
            <a:chOff x="805120" y="4317303"/>
            <a:chExt cx="1406714" cy="736546"/>
          </a:xfrm>
        </p:grpSpPr>
        <p:cxnSp>
          <p:nvCxnSpPr>
            <p:cNvPr id="276" name="Egyenes összekötő nyíllal 275"/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7" name="Egyenes összekötő nyíllal 276"/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8" name="Egyenes összekötő nyíllal 277"/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9" name="Egyenes összekötő nyíllal 278"/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0" name="Csoportba foglalás 279"/>
          <p:cNvGrpSpPr/>
          <p:nvPr/>
        </p:nvGrpSpPr>
        <p:grpSpPr>
          <a:xfrm>
            <a:off x="9549489" y="4338859"/>
            <a:ext cx="1061765" cy="629465"/>
            <a:chOff x="805120" y="4317303"/>
            <a:chExt cx="1406714" cy="736546"/>
          </a:xfrm>
        </p:grpSpPr>
        <p:cxnSp>
          <p:nvCxnSpPr>
            <p:cNvPr id="281" name="Egyenes összekötő nyíllal 280"/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0" name="Egyenes összekötő nyíllal 309"/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1" name="Egyenes összekötő nyíllal 310"/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2" name="Egyenes összekötő nyíllal 311"/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13" name="Csoportba foglalás 312"/>
          <p:cNvGrpSpPr/>
          <p:nvPr/>
        </p:nvGrpSpPr>
        <p:grpSpPr>
          <a:xfrm>
            <a:off x="2059039" y="4338859"/>
            <a:ext cx="1121130" cy="644614"/>
            <a:chOff x="701661" y="4287796"/>
            <a:chExt cx="1485366" cy="754272"/>
          </a:xfrm>
        </p:grpSpPr>
        <p:cxnSp>
          <p:nvCxnSpPr>
            <p:cNvPr id="314" name="Egyenes összekötő nyíllal 313"/>
            <p:cNvCxnSpPr>
              <a:cxnSpLocks/>
            </p:cNvCxnSpPr>
            <p:nvPr/>
          </p:nvCxnSpPr>
          <p:spPr>
            <a:xfrm flipH="1">
              <a:off x="701661" y="4305256"/>
              <a:ext cx="269734" cy="70594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5" name="Egyenes összekötő nyíllal 314"/>
            <p:cNvCxnSpPr>
              <a:cxnSpLocks/>
            </p:cNvCxnSpPr>
            <p:nvPr/>
          </p:nvCxnSpPr>
          <p:spPr>
            <a:xfrm>
              <a:off x="1165746" y="4445256"/>
              <a:ext cx="11652" cy="5968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5" name="Egyenes összekötő nyíllal 324"/>
            <p:cNvCxnSpPr>
              <a:cxnSpLocks/>
            </p:cNvCxnSpPr>
            <p:nvPr/>
          </p:nvCxnSpPr>
          <p:spPr>
            <a:xfrm>
              <a:off x="1466069" y="4287796"/>
              <a:ext cx="720958" cy="75427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6" name="Egyenes összekötő nyíllal 325"/>
            <p:cNvCxnSpPr>
              <a:cxnSpLocks/>
            </p:cNvCxnSpPr>
            <p:nvPr/>
          </p:nvCxnSpPr>
          <p:spPr>
            <a:xfrm>
              <a:off x="1329481" y="4415165"/>
              <a:ext cx="343693" cy="62690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3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92" y="4299896"/>
            <a:ext cx="13477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3" name="Graphic 125">
            <a:extLst>
              <a:ext uri="{FF2B5EF4-FFF2-40B4-BE49-F238E27FC236}">
                <a16:creationId xmlns:a16="http://schemas.microsoft.com/office/drawing/2014/main" id="{74E6B4B5-C50C-4BF5-80D6-5659E1049699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7288106" y="5061663"/>
            <a:ext cx="1434065" cy="295918"/>
          </a:xfrm>
          <a:prstGeom prst="rect">
            <a:avLst/>
          </a:prstGeom>
        </p:spPr>
      </p:pic>
      <p:sp>
        <p:nvSpPr>
          <p:cNvPr id="406" name="Szövegdoboz 405"/>
          <p:cNvSpPr txBox="1"/>
          <p:nvPr/>
        </p:nvSpPr>
        <p:spPr>
          <a:xfrm>
            <a:off x="10981539" y="4355280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+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07" name="Csoportba foglalás 406"/>
          <p:cNvGrpSpPr/>
          <p:nvPr/>
        </p:nvGrpSpPr>
        <p:grpSpPr>
          <a:xfrm>
            <a:off x="492411" y="5427776"/>
            <a:ext cx="848704" cy="504355"/>
            <a:chOff x="252314" y="6767538"/>
            <a:chExt cx="848704" cy="504355"/>
          </a:xfrm>
        </p:grpSpPr>
        <p:cxnSp>
          <p:nvCxnSpPr>
            <p:cNvPr id="408" name="Egyenes összekötő nyíllal 407"/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09" name="Egyenes összekötő nyíllal 408"/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0" name="Egyenes összekötő nyíllal 409"/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1" name="Egyenes összekötő nyíllal 410"/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412" name="Graphic 151">
            <a:extLst>
              <a:ext uri="{FF2B5EF4-FFF2-40B4-BE49-F238E27FC236}">
                <a16:creationId xmlns:a16="http://schemas.microsoft.com/office/drawing/2014/main" id="{7650AB81-5D88-46B4-B606-88D26ECFAB81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390640" y="6012482"/>
            <a:ext cx="1096501" cy="226262"/>
          </a:xfrm>
          <a:prstGeom prst="rect">
            <a:avLst/>
          </a:prstGeom>
        </p:spPr>
      </p:pic>
      <p:grpSp>
        <p:nvGrpSpPr>
          <p:cNvPr id="413" name="Csoportba foglalás 412"/>
          <p:cNvGrpSpPr/>
          <p:nvPr/>
        </p:nvGrpSpPr>
        <p:grpSpPr>
          <a:xfrm>
            <a:off x="1931214" y="5438177"/>
            <a:ext cx="863623" cy="484247"/>
            <a:chOff x="201685" y="6787451"/>
            <a:chExt cx="863623" cy="484247"/>
          </a:xfrm>
        </p:grpSpPr>
        <p:cxnSp>
          <p:nvCxnSpPr>
            <p:cNvPr id="414" name="Egyenes összekötő nyíllal 413"/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5" name="Egyenes összekötő nyíllal 414"/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6" name="Egyenes összekötő nyíllal 415"/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7" name="Egyenes összekötő nyíllal 416"/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418" name="Graphic 175">
            <a:extLst>
              <a:ext uri="{FF2B5EF4-FFF2-40B4-BE49-F238E27FC236}">
                <a16:creationId xmlns:a16="http://schemas.microsoft.com/office/drawing/2014/main" id="{6ACB303B-2B5F-4923-A3F5-85DADCBBF0E6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1822331" y="6012482"/>
            <a:ext cx="1096501" cy="226262"/>
          </a:xfrm>
          <a:prstGeom prst="rect">
            <a:avLst/>
          </a:prstGeom>
        </p:spPr>
      </p:pic>
      <p:pic>
        <p:nvPicPr>
          <p:cNvPr id="419" name="Graphic 175">
            <a:extLst>
              <a:ext uri="{FF2B5EF4-FFF2-40B4-BE49-F238E27FC236}">
                <a16:creationId xmlns:a16="http://schemas.microsoft.com/office/drawing/2014/main" id="{6ACB303B-2B5F-4923-A3F5-85DADCBBF0E6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3336664" y="6012482"/>
            <a:ext cx="1096501" cy="226262"/>
          </a:xfrm>
          <a:prstGeom prst="rect">
            <a:avLst/>
          </a:prstGeom>
        </p:spPr>
      </p:pic>
      <p:grpSp>
        <p:nvGrpSpPr>
          <p:cNvPr id="420" name="Csoportba foglalás 419"/>
          <p:cNvGrpSpPr/>
          <p:nvPr/>
        </p:nvGrpSpPr>
        <p:grpSpPr>
          <a:xfrm>
            <a:off x="3446113" y="5438177"/>
            <a:ext cx="863623" cy="484247"/>
            <a:chOff x="201685" y="6787451"/>
            <a:chExt cx="863623" cy="484247"/>
          </a:xfrm>
        </p:grpSpPr>
        <p:cxnSp>
          <p:nvCxnSpPr>
            <p:cNvPr id="421" name="Egyenes összekötő nyíllal 420"/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2" name="Egyenes összekötő nyíllal 421"/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3" name="Egyenes összekötő nyíllal 422"/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4" name="Egyenes összekötő nyíllal 423"/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25" name="Csoportba foglalás 424"/>
          <p:cNvGrpSpPr/>
          <p:nvPr/>
        </p:nvGrpSpPr>
        <p:grpSpPr>
          <a:xfrm>
            <a:off x="4698857" y="5438177"/>
            <a:ext cx="863623" cy="484247"/>
            <a:chOff x="201685" y="6787451"/>
            <a:chExt cx="863623" cy="484247"/>
          </a:xfrm>
        </p:grpSpPr>
        <p:cxnSp>
          <p:nvCxnSpPr>
            <p:cNvPr id="426" name="Egyenes összekötő nyíllal 425"/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7" name="Egyenes összekötő nyíllal 426"/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8" name="Egyenes összekötő nyíllal 427"/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9" name="Egyenes összekötő nyíllal 428"/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430" name="Graphic 175">
            <a:extLst>
              <a:ext uri="{FF2B5EF4-FFF2-40B4-BE49-F238E27FC236}">
                <a16:creationId xmlns:a16="http://schemas.microsoft.com/office/drawing/2014/main" id="{6ACB303B-2B5F-4923-A3F5-85DADCBBF0E6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4589973" y="6012482"/>
            <a:ext cx="1096501" cy="226262"/>
          </a:xfrm>
          <a:prstGeom prst="rect">
            <a:avLst/>
          </a:prstGeom>
        </p:spPr>
      </p:pic>
      <p:pic>
        <p:nvPicPr>
          <p:cNvPr id="431" name="Graphic 175">
            <a:extLst>
              <a:ext uri="{FF2B5EF4-FFF2-40B4-BE49-F238E27FC236}">
                <a16:creationId xmlns:a16="http://schemas.microsoft.com/office/drawing/2014/main" id="{6ACB303B-2B5F-4923-A3F5-85DADCBBF0E6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5975814" y="6012482"/>
            <a:ext cx="1096501" cy="226262"/>
          </a:xfrm>
          <a:prstGeom prst="rect">
            <a:avLst/>
          </a:prstGeom>
        </p:spPr>
      </p:pic>
      <p:grpSp>
        <p:nvGrpSpPr>
          <p:cNvPr id="432" name="Csoportba foglalás 431"/>
          <p:cNvGrpSpPr/>
          <p:nvPr/>
        </p:nvGrpSpPr>
        <p:grpSpPr>
          <a:xfrm>
            <a:off x="6090075" y="5427776"/>
            <a:ext cx="848704" cy="504355"/>
            <a:chOff x="252314" y="6767538"/>
            <a:chExt cx="848704" cy="504355"/>
          </a:xfrm>
        </p:grpSpPr>
        <p:cxnSp>
          <p:nvCxnSpPr>
            <p:cNvPr id="433" name="Egyenes összekötő nyíllal 432"/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8" name="Egyenes összekötő nyíllal 497"/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9" name="Egyenes összekötő nyíllal 498"/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0" name="Egyenes összekötő nyíllal 499"/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01" name="Szövegdoboz 500"/>
          <p:cNvSpPr txBox="1"/>
          <p:nvPr/>
        </p:nvSpPr>
        <p:spPr>
          <a:xfrm>
            <a:off x="10981539" y="5401323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+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02" name="Graphic 175">
            <a:extLst>
              <a:ext uri="{FF2B5EF4-FFF2-40B4-BE49-F238E27FC236}">
                <a16:creationId xmlns:a16="http://schemas.microsoft.com/office/drawing/2014/main" id="{6ACB303B-2B5F-4923-A3F5-85DADCBBF0E6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7280068" y="6012482"/>
            <a:ext cx="1096501" cy="226262"/>
          </a:xfrm>
          <a:prstGeom prst="rect">
            <a:avLst/>
          </a:prstGeom>
        </p:spPr>
      </p:pic>
      <p:grpSp>
        <p:nvGrpSpPr>
          <p:cNvPr id="503" name="Csoportba foglalás 502"/>
          <p:cNvGrpSpPr/>
          <p:nvPr/>
        </p:nvGrpSpPr>
        <p:grpSpPr>
          <a:xfrm>
            <a:off x="7416580" y="5427776"/>
            <a:ext cx="848704" cy="504355"/>
            <a:chOff x="252314" y="6767538"/>
            <a:chExt cx="848704" cy="504355"/>
          </a:xfrm>
        </p:grpSpPr>
        <p:cxnSp>
          <p:nvCxnSpPr>
            <p:cNvPr id="504" name="Egyenes összekötő nyíllal 503"/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5" name="Egyenes összekötő nyíllal 504"/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6" name="Egyenes összekötő nyíllal 505"/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7" name="Egyenes összekötő nyíllal 506"/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508" name="Graphic 175">
            <a:extLst>
              <a:ext uri="{FF2B5EF4-FFF2-40B4-BE49-F238E27FC236}">
                <a16:creationId xmlns:a16="http://schemas.microsoft.com/office/drawing/2014/main" id="{6ACB303B-2B5F-4923-A3F5-85DADCBBF0E6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8634788" y="6012482"/>
            <a:ext cx="1096501" cy="226262"/>
          </a:xfrm>
          <a:prstGeom prst="rect">
            <a:avLst/>
          </a:prstGeom>
        </p:spPr>
      </p:pic>
      <p:grpSp>
        <p:nvGrpSpPr>
          <p:cNvPr id="509" name="Csoportba foglalás 508"/>
          <p:cNvGrpSpPr/>
          <p:nvPr/>
        </p:nvGrpSpPr>
        <p:grpSpPr>
          <a:xfrm>
            <a:off x="8749847" y="5427776"/>
            <a:ext cx="848704" cy="504355"/>
            <a:chOff x="252314" y="6767538"/>
            <a:chExt cx="848704" cy="504355"/>
          </a:xfrm>
        </p:grpSpPr>
        <p:cxnSp>
          <p:nvCxnSpPr>
            <p:cNvPr id="510" name="Egyenes összekötő nyíllal 509"/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1" name="Egyenes összekötő nyíllal 510"/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2" name="Egyenes összekötő nyíllal 511"/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3" name="Egyenes összekötő nyíllal 512"/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14" name="Szövegdoboz 513"/>
          <p:cNvSpPr txBox="1"/>
          <p:nvPr/>
        </p:nvSpPr>
        <p:spPr>
          <a:xfrm>
            <a:off x="11112169" y="5793101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256 fő 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15" name="Graphic 175">
            <a:extLst>
              <a:ext uri="{FF2B5EF4-FFF2-40B4-BE49-F238E27FC236}">
                <a16:creationId xmlns:a16="http://schemas.microsoft.com/office/drawing/2014/main" id="{6ACB303B-2B5F-4923-A3F5-85DADCBBF0E6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9994542" y="6012482"/>
            <a:ext cx="1096501" cy="226262"/>
          </a:xfrm>
          <a:prstGeom prst="rect">
            <a:avLst/>
          </a:prstGeom>
        </p:spPr>
      </p:pic>
      <p:grpSp>
        <p:nvGrpSpPr>
          <p:cNvPr id="516" name="Csoportba foglalás 515"/>
          <p:cNvGrpSpPr/>
          <p:nvPr/>
        </p:nvGrpSpPr>
        <p:grpSpPr>
          <a:xfrm>
            <a:off x="10155681" y="5438177"/>
            <a:ext cx="863623" cy="484247"/>
            <a:chOff x="201685" y="6787451"/>
            <a:chExt cx="863623" cy="484247"/>
          </a:xfrm>
        </p:grpSpPr>
        <p:cxnSp>
          <p:nvCxnSpPr>
            <p:cNvPr id="517" name="Egyenes összekötő nyíllal 516"/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8" name="Egyenes összekötő nyíllal 517"/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9" name="Egyenes összekötő nyíllal 518"/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0" name="Egyenes összekötő nyíllal 519"/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521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71" y="2309479"/>
            <a:ext cx="655364" cy="64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</p:pic>
      <p:pic>
        <p:nvPicPr>
          <p:cNvPr id="522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01" y="2309479"/>
            <a:ext cx="655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" name="Picture 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551" y="2309479"/>
            <a:ext cx="65536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4" name="Egyenes összekötő nyíllal 523"/>
          <p:cNvCxnSpPr>
            <a:cxnSpLocks/>
          </p:cNvCxnSpPr>
          <p:nvPr/>
        </p:nvCxnSpPr>
        <p:spPr>
          <a:xfrm>
            <a:off x="6232735" y="2021831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5" name="Egyenes összekötő nyíllal 524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>
            <a:off x="6437243" y="1681931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6" name="Lefelé nyíl 525"/>
          <p:cNvSpPr/>
          <p:nvPr/>
        </p:nvSpPr>
        <p:spPr>
          <a:xfrm>
            <a:off x="4217443" y="6695653"/>
            <a:ext cx="4176000" cy="3240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27" name="Lekerekített téglalap 526"/>
          <p:cNvSpPr/>
          <p:nvPr/>
        </p:nvSpPr>
        <p:spPr>
          <a:xfrm>
            <a:off x="1905442" y="7304008"/>
            <a:ext cx="9007647" cy="1188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28" name="Téglalap 527">
            <a:extLst>
              <a:ext uri="{FF2B5EF4-FFF2-40B4-BE49-F238E27FC236}">
                <a16:creationId xmlns:a16="http://schemas.microsoft.com/office/drawing/2014/main" id="{D565C5FE-4754-458B-9503-AFE3C9547773}"/>
              </a:ext>
            </a:extLst>
          </p:cNvPr>
          <p:cNvSpPr/>
          <p:nvPr/>
        </p:nvSpPr>
        <p:spPr>
          <a:xfrm>
            <a:off x="1561732" y="7397349"/>
            <a:ext cx="9655830" cy="990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600" b="1" spc="-3" dirty="0">
                <a:solidFill>
                  <a:srgbClr val="CC0066"/>
                </a:solidFill>
              </a:rPr>
              <a:t>Tehát ha mindenki csupán 4 embernek tovább ajánlja a lehetőséget, máris 340 fő vásárlásaiból részesülsz</a:t>
            </a:r>
          </a:p>
        </p:txBody>
      </p:sp>
    </p:spTree>
    <p:extLst>
      <p:ext uri="{BB962C8B-B14F-4D97-AF65-F5344CB8AC3E}">
        <p14:creationId xmlns:p14="http://schemas.microsoft.com/office/powerpoint/2010/main" val="1191530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  <p:bldP spid="273" grpId="0"/>
      <p:bldP spid="406" grpId="0"/>
      <p:bldP spid="501" grpId="0"/>
      <p:bldP spid="514" grpId="0"/>
      <p:bldP spid="526" grpId="0" animBg="1"/>
      <p:bldP spid="527" grpId="0" animBg="1"/>
      <p:bldP spid="5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412" descr="Kép 229"/>
          <p:cNvSpPr>
            <a:spLocks noChangeArrowheads="1"/>
          </p:cNvSpPr>
          <p:nvPr/>
        </p:nvSpPr>
        <p:spPr bwMode="auto">
          <a:xfrm>
            <a:off x="-777874" y="-349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 sz="180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3" name="Shape 413" descr="CustomShape 1"/>
          <p:cNvSpPr/>
          <p:nvPr/>
        </p:nvSpPr>
        <p:spPr>
          <a:xfrm>
            <a:off x="4289426" y="774671"/>
            <a:ext cx="4343400" cy="933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61" tIns="50761" rIns="50761" bIns="50761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>
              <a:defRPr/>
            </a:pPr>
            <a:r>
              <a:rPr kern="0" dirty="0" err="1">
                <a:latin typeface="Times New Roman" charset="0"/>
                <a:ea typeface="Times New Roman" charset="0"/>
                <a:cs typeface="Times New Roman" charset="0"/>
              </a:rPr>
              <a:t>Üzleti</a:t>
            </a:r>
            <a:r>
              <a:rPr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ern="0" dirty="0" err="1">
                <a:latin typeface="Times New Roman" charset="0"/>
                <a:ea typeface="Times New Roman" charset="0"/>
                <a:cs typeface="Times New Roman" charset="0"/>
              </a:rPr>
              <a:t>indulás</a:t>
            </a:r>
            <a:r>
              <a:rPr kern="0" dirty="0"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415" name="Shape 415" descr="CustomShape 3"/>
          <p:cNvSpPr/>
          <p:nvPr/>
        </p:nvSpPr>
        <p:spPr>
          <a:xfrm>
            <a:off x="2268538" y="2189163"/>
            <a:ext cx="8489950" cy="644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3600" spc="-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>
              <a:defRPr/>
            </a:pPr>
            <a:r>
              <a:rPr kern="0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hu-HU" kern="0" dirty="0">
                <a:latin typeface="Times New Roman" charset="0"/>
                <a:ea typeface="Times New Roman" charset="0"/>
                <a:cs typeface="Times New Roman" charset="0"/>
              </a:rPr>
              <a:t>USINESS</a:t>
            </a:r>
            <a:r>
              <a:rPr kern="0" dirty="0">
                <a:latin typeface="Times New Roman" charset="0"/>
                <a:ea typeface="Times New Roman" charset="0"/>
                <a:cs typeface="Times New Roman" charset="0"/>
              </a:rPr>
              <a:t> 33</a:t>
            </a:r>
            <a:r>
              <a:rPr lang="hu-HU" kern="0" dirty="0">
                <a:latin typeface="Times New Roman" charset="0"/>
                <a:ea typeface="Times New Roman" charset="0"/>
                <a:cs typeface="Times New Roman" charset="0"/>
              </a:rPr>
              <a:t>-as modell ára:</a:t>
            </a:r>
            <a:r>
              <a:rPr kern="0" dirty="0">
                <a:latin typeface="Times New Roman" charset="0"/>
                <a:ea typeface="Times New Roman" charset="0"/>
                <a:cs typeface="Times New Roman" charset="0"/>
              </a:rPr>
              <a:t>   375.000 Ft</a:t>
            </a:r>
          </a:p>
        </p:txBody>
      </p:sp>
      <p:pic>
        <p:nvPicPr>
          <p:cNvPr id="46084" name="image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1" y="5875339"/>
            <a:ext cx="49752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46085" name="Csoportba foglalás 1"/>
          <p:cNvGrpSpPr>
            <a:grpSpLocks/>
          </p:cNvGrpSpPr>
          <p:nvPr/>
        </p:nvGrpSpPr>
        <p:grpSpPr bwMode="auto">
          <a:xfrm>
            <a:off x="2268538" y="2954239"/>
            <a:ext cx="8489950" cy="2687837"/>
            <a:chOff x="2268538" y="2827493"/>
            <a:chExt cx="8489950" cy="2688035"/>
          </a:xfrm>
        </p:grpSpPr>
        <p:sp>
          <p:nvSpPr>
            <p:cNvPr id="46086" name="Shape 414" descr="CustomShape 2"/>
            <p:cNvSpPr>
              <a:spLocks noChangeArrowheads="1"/>
            </p:cNvSpPr>
            <p:nvPr/>
          </p:nvSpPr>
          <p:spPr bwMode="auto">
            <a:xfrm>
              <a:off x="2767013" y="2827493"/>
              <a:ext cx="7991475" cy="268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761" tIns="50761" rIns="50761" bIns="50761" anchor="ctr">
              <a:spAutoFit/>
            </a:bodyPr>
            <a:lstStyle>
              <a:lvl1pPr marL="1588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>
                <a:lnSpc>
                  <a:spcPct val="150000"/>
                </a:lnSpc>
                <a:buClr>
                  <a:srgbClr val="CC0066"/>
                </a:buClr>
                <a:buSzPct val="180000"/>
              </a:pPr>
              <a: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Azonnal jövedelem az I. kategóriába</a:t>
              </a:r>
              <a:endParaRPr lang="hu-HU" altLang="x-none" sz="280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  <a:sym typeface="Roboto Regular" charset="0"/>
              </a:endParaRPr>
            </a:p>
            <a:p>
              <a:pPr eaLnBrk="1">
                <a:lnSpc>
                  <a:spcPct val="150000"/>
                </a:lnSpc>
                <a:buClr>
                  <a:srgbClr val="CC0066"/>
                </a:buClr>
                <a:buSzPct val="180000"/>
              </a:pPr>
              <a:r>
                <a:rPr lang="hu-HU" altLang="x-none" sz="2800" b="1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Visszakapható foglaló: </a:t>
              </a:r>
              <a:r>
                <a:rPr lang="hu-HU" altLang="x-none" sz="2800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495.000 Ft.</a:t>
              </a:r>
              <a:endParaRPr lang="hu-HU" altLang="x-none" sz="2800" b="1" dirty="0">
                <a:solidFill>
                  <a:srgbClr val="666666"/>
                </a:solidFill>
                <a:latin typeface="Times New Roman" charset="0"/>
                <a:ea typeface="Times New Roman" charset="0"/>
                <a:cs typeface="Times New Roman" charset="0"/>
                <a:sym typeface="Roboto Regular" charset="0"/>
              </a:endParaRPr>
            </a:p>
            <a:p>
              <a:pPr eaLnBrk="1">
                <a:lnSpc>
                  <a:spcPct val="150000"/>
                </a:lnSpc>
              </a:pPr>
              <a: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Szeminárium jegy, könyv</a:t>
              </a:r>
              <a:b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Lehetőség a PP-k automatikus elhelyezésére</a:t>
              </a:r>
              <a:endParaRPr lang="hu-HU" altLang="x-none" sz="1801" dirty="0">
                <a:solidFill>
                  <a:srgbClr val="666666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087" name="Shape 320" descr="CustomShape 3"/>
            <p:cNvSpPr>
              <a:spLocks noChangeArrowheads="1"/>
            </p:cNvSpPr>
            <p:nvPr/>
          </p:nvSpPr>
          <p:spPr bwMode="auto">
            <a:xfrm>
              <a:off x="2268538" y="3213100"/>
              <a:ext cx="142875" cy="144463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9" rIns="45719"/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x-none" altLang="x-none" sz="180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088" name="Shape 320" descr="CustomShape 3"/>
            <p:cNvSpPr>
              <a:spLocks noChangeArrowheads="1"/>
            </p:cNvSpPr>
            <p:nvPr/>
          </p:nvSpPr>
          <p:spPr bwMode="auto">
            <a:xfrm>
              <a:off x="2268538" y="3867150"/>
              <a:ext cx="142875" cy="142875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9" rIns="45719"/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x-none" altLang="x-none" sz="180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089" name="Shape 320" descr="CustomShape 3"/>
            <p:cNvSpPr>
              <a:spLocks noChangeArrowheads="1"/>
            </p:cNvSpPr>
            <p:nvPr/>
          </p:nvSpPr>
          <p:spPr bwMode="auto">
            <a:xfrm>
              <a:off x="2268538" y="4519613"/>
              <a:ext cx="142875" cy="142875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9" rIns="45719"/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x-none" altLang="x-none" sz="180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090" name="Shape 320" descr="CustomShape 3"/>
            <p:cNvSpPr>
              <a:spLocks noChangeArrowheads="1"/>
            </p:cNvSpPr>
            <p:nvPr/>
          </p:nvSpPr>
          <p:spPr bwMode="auto">
            <a:xfrm>
              <a:off x="2268538" y="5116260"/>
              <a:ext cx="142875" cy="142875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9" rIns="45719"/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x-none" altLang="x-none" sz="180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6685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420" descr="Kép 235"/>
          <p:cNvSpPr>
            <a:spLocks noChangeArrowheads="1"/>
          </p:cNvSpPr>
          <p:nvPr/>
        </p:nvSpPr>
        <p:spPr bwMode="auto">
          <a:xfrm>
            <a:off x="-803275" y="-857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 sz="180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6" name="Shape 424" descr="CustomShape 3"/>
          <p:cNvSpPr/>
          <p:nvPr/>
        </p:nvSpPr>
        <p:spPr>
          <a:xfrm>
            <a:off x="2087564" y="301594"/>
            <a:ext cx="8709025" cy="933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61" tIns="50761" rIns="50761" bIns="50761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>
              <a:defRPr/>
            </a:pPr>
            <a:r>
              <a:rPr lang="hu-HU" kern="0" dirty="0">
                <a:latin typeface="Times New Roman" charset="0"/>
                <a:ea typeface="Times New Roman" charset="0"/>
                <a:cs typeface="Times New Roman" charset="0"/>
              </a:rPr>
              <a:t>Business 33 Modell</a:t>
            </a:r>
          </a:p>
        </p:txBody>
      </p:sp>
      <p:sp>
        <p:nvSpPr>
          <p:cNvPr id="54" name="Text Box 68"/>
          <p:cNvSpPr txBox="1">
            <a:spLocks noChangeArrowheads="1"/>
          </p:cNvSpPr>
          <p:nvPr/>
        </p:nvSpPr>
        <p:spPr bwMode="auto">
          <a:xfrm>
            <a:off x="9250363" y="3941763"/>
            <a:ext cx="3078162" cy="417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8000" tIns="66560" rIns="128000" bIns="6656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16x1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48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00 Ft</a:t>
            </a:r>
            <a:endParaRPr lang="hu-HU" altLang="hu-HU" sz="2399" b="1">
              <a:solidFill>
                <a:srgbClr val="49494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7x3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42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00 Ft</a:t>
            </a:r>
            <a:endParaRPr lang="hu-HU" altLang="hu-HU" sz="2399" b="1">
              <a:solidFill>
                <a:srgbClr val="49494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3x7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27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00 Ft</a:t>
            </a:r>
          </a:p>
          <a:p>
            <a:pPr algn="ctr"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1x15/15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= 1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00 Ft  </a:t>
            </a:r>
          </a:p>
          <a:p>
            <a:pPr algn="ctr"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Ö</a:t>
            </a:r>
            <a:r>
              <a:rPr lang="en-US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sszesen</a:t>
            </a:r>
            <a:r>
              <a:rPr lang="hu-HU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en-US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hu-HU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u-HU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129</a:t>
            </a:r>
            <a:r>
              <a:rPr lang="en-US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00 Ft =</a:t>
            </a:r>
            <a:r>
              <a:rPr lang="hu-HU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altLang="hu-HU" sz="2399" b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PP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5526089" y="4533902"/>
            <a:ext cx="1627187" cy="4067174"/>
            <a:chOff x="3885531" y="3187899"/>
            <a:chExt cx="1144116" cy="2859732"/>
          </a:xfrm>
        </p:grpSpPr>
        <p:pic>
          <p:nvPicPr>
            <p:cNvPr id="47169" name="Picture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70" name="Rectangle 82"/>
            <p:cNvSpPr>
              <a:spLocks noChangeArrowheads="1"/>
            </p:cNvSpPr>
            <p:nvPr/>
          </p:nvSpPr>
          <p:spPr bwMode="auto">
            <a:xfrm>
              <a:off x="4127151" y="5548941"/>
              <a:ext cx="737698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7109" name="Picture 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Rectangle 79"/>
            <p:cNvSpPr>
              <a:spLocks noChangeArrowheads="1"/>
            </p:cNvSpPr>
            <p:nvPr/>
          </p:nvSpPr>
          <p:spPr bwMode="auto">
            <a:xfrm>
              <a:off x="4127748" y="4774035"/>
              <a:ext cx="736699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7111" name="Picture 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2" name="Rectangle 76"/>
            <p:cNvSpPr>
              <a:spLocks noChangeArrowheads="1"/>
            </p:cNvSpPr>
            <p:nvPr/>
          </p:nvSpPr>
          <p:spPr bwMode="auto">
            <a:xfrm>
              <a:off x="4127748" y="4003850"/>
              <a:ext cx="736699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7113" name="Picture 7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4" name="Rectangle 73"/>
            <p:cNvSpPr>
              <a:spLocks noChangeArrowheads="1"/>
            </p:cNvSpPr>
            <p:nvPr/>
          </p:nvSpPr>
          <p:spPr bwMode="auto">
            <a:xfrm>
              <a:off x="4127748" y="3219153"/>
              <a:ext cx="736699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4043364" y="5127626"/>
            <a:ext cx="1625600" cy="2611439"/>
            <a:chOff x="2842990" y="3605361"/>
            <a:chExt cx="1143000" cy="1836168"/>
          </a:xfrm>
        </p:grpSpPr>
        <p:pic>
          <p:nvPicPr>
            <p:cNvPr id="47115" name="Picture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990" y="3605361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6" name="Rectangle 67"/>
            <p:cNvSpPr>
              <a:spLocks noChangeArrowheads="1"/>
            </p:cNvSpPr>
            <p:nvPr/>
          </p:nvSpPr>
          <p:spPr bwMode="auto">
            <a:xfrm>
              <a:off x="3084092" y="3638848"/>
              <a:ext cx="737815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7117" name="Picture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990" y="4914677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8" name="Rectangle 70"/>
            <p:cNvSpPr>
              <a:spLocks noChangeArrowheads="1"/>
            </p:cNvSpPr>
            <p:nvPr/>
          </p:nvSpPr>
          <p:spPr bwMode="auto">
            <a:xfrm>
              <a:off x="3084092" y="4958209"/>
              <a:ext cx="737815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2584450" y="6048376"/>
            <a:ext cx="1627189" cy="750888"/>
            <a:chOff x="1817191" y="4252764"/>
            <a:chExt cx="1144117" cy="527968"/>
          </a:xfrm>
        </p:grpSpPr>
        <p:pic>
          <p:nvPicPr>
            <p:cNvPr id="47119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191" y="4252764"/>
              <a:ext cx="1144117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0" name="Rectangle 64"/>
            <p:cNvSpPr>
              <a:spLocks noChangeArrowheads="1"/>
            </p:cNvSpPr>
            <p:nvPr/>
          </p:nvSpPr>
          <p:spPr bwMode="auto">
            <a:xfrm>
              <a:off x="2058293" y="4289600"/>
              <a:ext cx="737816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</p:grpSp>
      <p:pic>
        <p:nvPicPr>
          <p:cNvPr id="47121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744915"/>
            <a:ext cx="1625600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2" name="Rectangle 58"/>
          <p:cNvSpPr>
            <a:spLocks noChangeArrowheads="1"/>
          </p:cNvSpPr>
          <p:nvPr/>
        </p:nvSpPr>
        <p:spPr bwMode="auto">
          <a:xfrm>
            <a:off x="1260474" y="3790951"/>
            <a:ext cx="1049338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399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Saját 15.000 Ft</a:t>
            </a: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2425702" y="4092575"/>
            <a:ext cx="64484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kern="0"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063750" y="2957515"/>
            <a:ext cx="727076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44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</a:t>
            </a:r>
            <a:endParaRPr lang="en-US" altLang="hu-HU" sz="2844" b="1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098676" y="4535489"/>
            <a:ext cx="727076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44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31</a:t>
            </a:r>
            <a:endParaRPr lang="en-US" altLang="hu-HU" sz="2844" b="1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pic>
        <p:nvPicPr>
          <p:cNvPr id="47126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903415"/>
            <a:ext cx="1625600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7" name="Rectangle 61"/>
          <p:cNvSpPr>
            <a:spLocks noChangeArrowheads="1"/>
          </p:cNvSpPr>
          <p:nvPr/>
        </p:nvSpPr>
        <p:spPr bwMode="auto">
          <a:xfrm>
            <a:off x="2928939" y="1947865"/>
            <a:ext cx="1049337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399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Saját 15.000 Ft</a:t>
            </a:r>
          </a:p>
        </p:txBody>
      </p:sp>
      <p:grpSp>
        <p:nvGrpSpPr>
          <p:cNvPr id="47128" name="Group 2"/>
          <p:cNvGrpSpPr>
            <a:grpSpLocks/>
          </p:cNvGrpSpPr>
          <p:nvPr/>
        </p:nvGrpSpPr>
        <p:grpSpPr bwMode="auto">
          <a:xfrm>
            <a:off x="8375650" y="4206875"/>
            <a:ext cx="498475" cy="4530725"/>
            <a:chOff x="7286154" y="787163"/>
            <a:chExt cx="912836" cy="8300178"/>
          </a:xfrm>
        </p:grpSpPr>
        <p:pic>
          <p:nvPicPr>
            <p:cNvPr id="47153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8716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4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41039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5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885746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6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361100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7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83645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8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31180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9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45968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0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93503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1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99351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2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616741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3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09209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4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56744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5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04280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6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551815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7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666034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8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141387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Csoportba foglalás 4"/>
          <p:cNvGrpSpPr/>
          <p:nvPr/>
        </p:nvGrpSpPr>
        <p:grpSpPr>
          <a:xfrm>
            <a:off x="7226301" y="4337050"/>
            <a:ext cx="1052513" cy="4357689"/>
            <a:chOff x="5080993" y="3049488"/>
            <a:chExt cx="740048" cy="3064000"/>
          </a:xfrm>
        </p:grpSpPr>
        <p:grpSp>
          <p:nvGrpSpPr>
            <p:cNvPr id="47129" name="Group 11"/>
            <p:cNvGrpSpPr>
              <a:grpSpLocks/>
            </p:cNvGrpSpPr>
            <p:nvPr/>
          </p:nvGrpSpPr>
          <p:grpSpPr bwMode="auto">
            <a:xfrm>
              <a:off x="5080993" y="3049488"/>
              <a:ext cx="740048" cy="341561"/>
              <a:chOff x="7269153" y="5058236"/>
              <a:chExt cx="834215" cy="385022"/>
            </a:xfrm>
          </p:grpSpPr>
          <p:pic>
            <p:nvPicPr>
              <p:cNvPr id="47151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6" name="TextBox 145">
                <a:extLst/>
              </p:cNvPr>
              <p:cNvSpPr txBox="1"/>
              <p:nvPr/>
            </p:nvSpPr>
            <p:spPr>
              <a:xfrm>
                <a:off x="7342078" y="5078527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7130" name="Group 10"/>
            <p:cNvGrpSpPr>
              <a:grpSpLocks/>
            </p:cNvGrpSpPr>
            <p:nvPr/>
          </p:nvGrpSpPr>
          <p:grpSpPr bwMode="auto">
            <a:xfrm>
              <a:off x="5080993" y="3437930"/>
              <a:ext cx="740048" cy="341561"/>
              <a:chOff x="7269153" y="5477665"/>
              <a:chExt cx="834215" cy="385022"/>
            </a:xfrm>
          </p:grpSpPr>
          <p:pic>
            <p:nvPicPr>
              <p:cNvPr id="47149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7" name="TextBox 146">
                <a:extLst/>
              </p:cNvPr>
              <p:cNvSpPr txBox="1"/>
              <p:nvPr/>
            </p:nvSpPr>
            <p:spPr>
              <a:xfrm>
                <a:off x="7342078" y="5506319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7131" name="Group 9"/>
            <p:cNvGrpSpPr>
              <a:grpSpLocks/>
            </p:cNvGrpSpPr>
            <p:nvPr/>
          </p:nvGrpSpPr>
          <p:grpSpPr bwMode="auto">
            <a:xfrm>
              <a:off x="5080993" y="3827488"/>
              <a:ext cx="740048" cy="341561"/>
              <a:chOff x="7269153" y="5897094"/>
              <a:chExt cx="834215" cy="385022"/>
            </a:xfrm>
          </p:grpSpPr>
          <p:pic>
            <p:nvPicPr>
              <p:cNvPr id="47147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" name="TextBox 147">
                <a:extLst/>
              </p:cNvPr>
              <p:cNvSpPr txBox="1"/>
              <p:nvPr/>
            </p:nvSpPr>
            <p:spPr>
              <a:xfrm>
                <a:off x="7342078" y="5928269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7132" name="Group 8"/>
            <p:cNvGrpSpPr>
              <a:grpSpLocks/>
            </p:cNvGrpSpPr>
            <p:nvPr/>
          </p:nvGrpSpPr>
          <p:grpSpPr bwMode="auto">
            <a:xfrm>
              <a:off x="5080993" y="4215929"/>
              <a:ext cx="740048" cy="341561"/>
              <a:chOff x="7269153" y="6316523"/>
              <a:chExt cx="834215" cy="385022"/>
            </a:xfrm>
          </p:grpSpPr>
          <p:pic>
            <p:nvPicPr>
              <p:cNvPr id="47145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" name="TextBox 148">
                <a:extLst/>
              </p:cNvPr>
              <p:cNvSpPr txBox="1"/>
              <p:nvPr/>
            </p:nvSpPr>
            <p:spPr>
              <a:xfrm>
                <a:off x="7342078" y="6338537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7133" name="Group 7"/>
            <p:cNvGrpSpPr>
              <a:grpSpLocks/>
            </p:cNvGrpSpPr>
            <p:nvPr/>
          </p:nvGrpSpPr>
          <p:grpSpPr bwMode="auto">
            <a:xfrm>
              <a:off x="5080993" y="4604371"/>
              <a:ext cx="740048" cy="342676"/>
              <a:chOff x="7269153" y="6735952"/>
              <a:chExt cx="834215" cy="385022"/>
            </a:xfrm>
          </p:grpSpPr>
          <p:pic>
            <p:nvPicPr>
              <p:cNvPr id="47143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0" name="TextBox 149">
                <a:extLst/>
              </p:cNvPr>
              <p:cNvSpPr txBox="1"/>
              <p:nvPr/>
            </p:nvSpPr>
            <p:spPr>
              <a:xfrm>
                <a:off x="7342078" y="6760487"/>
                <a:ext cx="742363" cy="2672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7134" name="Group 6"/>
            <p:cNvGrpSpPr>
              <a:grpSpLocks/>
            </p:cNvGrpSpPr>
            <p:nvPr/>
          </p:nvGrpSpPr>
          <p:grpSpPr bwMode="auto">
            <a:xfrm>
              <a:off x="5080993" y="4993928"/>
              <a:ext cx="740048" cy="341561"/>
              <a:chOff x="7269153" y="7155381"/>
              <a:chExt cx="834215" cy="385022"/>
            </a:xfrm>
          </p:grpSpPr>
          <p:pic>
            <p:nvPicPr>
              <p:cNvPr id="47141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TextBox 150">
                <a:extLst/>
              </p:cNvPr>
              <p:cNvSpPr txBox="1"/>
              <p:nvPr/>
            </p:nvSpPr>
            <p:spPr>
              <a:xfrm>
                <a:off x="7342078" y="7188278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7135" name="Group 5"/>
            <p:cNvGrpSpPr>
              <a:grpSpLocks/>
            </p:cNvGrpSpPr>
            <p:nvPr/>
          </p:nvGrpSpPr>
          <p:grpSpPr bwMode="auto">
            <a:xfrm>
              <a:off x="5080993" y="5382370"/>
              <a:ext cx="740048" cy="342677"/>
              <a:chOff x="7269153" y="7574810"/>
              <a:chExt cx="834215" cy="385022"/>
            </a:xfrm>
          </p:grpSpPr>
          <p:pic>
            <p:nvPicPr>
              <p:cNvPr id="47139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2" name="TextBox 151">
                <a:extLst/>
              </p:cNvPr>
              <p:cNvSpPr txBox="1"/>
              <p:nvPr/>
            </p:nvSpPr>
            <p:spPr>
              <a:xfrm>
                <a:off x="7342078" y="7604387"/>
                <a:ext cx="742363" cy="267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7136" name="Group 4"/>
            <p:cNvGrpSpPr>
              <a:grpSpLocks/>
            </p:cNvGrpSpPr>
            <p:nvPr/>
          </p:nvGrpSpPr>
          <p:grpSpPr bwMode="auto">
            <a:xfrm>
              <a:off x="5080993" y="5771927"/>
              <a:ext cx="740048" cy="341561"/>
              <a:chOff x="7269153" y="7994240"/>
              <a:chExt cx="834215" cy="385022"/>
            </a:xfrm>
          </p:grpSpPr>
          <p:pic>
            <p:nvPicPr>
              <p:cNvPr id="47137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" name="TextBox 152">
                <a:extLst/>
              </p:cNvPr>
              <p:cNvSpPr txBox="1"/>
              <p:nvPr/>
            </p:nvSpPr>
            <p:spPr>
              <a:xfrm>
                <a:off x="7342078" y="8014657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9941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 descr="Kép 85"/>
          <p:cNvSpPr/>
          <p:nvPr/>
        </p:nvSpPr>
        <p:spPr>
          <a:xfrm>
            <a:off x="-715447" y="0"/>
            <a:ext cx="14478121" cy="98438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" name="Szövegdoboz 8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MI A VÁSÁRLÓI KÖZÖSSÉG ÉS MILYEN ELŐNYEI VANNAK?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220316" y="1066077"/>
            <a:ext cx="1037926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Szövegdoboz 18"/>
          <p:cNvSpPr txBox="1"/>
          <p:nvPr/>
        </p:nvSpPr>
        <p:spPr>
          <a:xfrm>
            <a:off x="704328" y="1234625"/>
            <a:ext cx="678559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Közösségépítés – növekvő trend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8" name="Picture 4" descr="Képtalálat a következőre: „dropbox logo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47" y="1769490"/>
            <a:ext cx="906973" cy="9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facebook logo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93" y="1096841"/>
            <a:ext cx="1023558" cy="102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Képtalálat a következőre: „instagram logo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87" y="1099272"/>
            <a:ext cx="1364743" cy="102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zövegdoboz 31"/>
          <p:cNvSpPr txBox="1"/>
          <p:nvPr/>
        </p:nvSpPr>
        <p:spPr>
          <a:xfrm>
            <a:off x="7610447" y="3303041"/>
            <a:ext cx="384925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Közösség vásárló ereje</a:t>
            </a:r>
            <a:r>
              <a:rPr kumimoji="0" lang="hu-HU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: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6" name="Balra-jobbra nyíl 15"/>
          <p:cNvSpPr/>
          <p:nvPr/>
        </p:nvSpPr>
        <p:spPr>
          <a:xfrm>
            <a:off x="5689786" y="4625775"/>
            <a:ext cx="1119674" cy="635899"/>
          </a:xfrm>
          <a:prstGeom prst="leftRightArrow">
            <a:avLst/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1" name="Lefelé nyíl 20"/>
          <p:cNvSpPr/>
          <p:nvPr/>
        </p:nvSpPr>
        <p:spPr>
          <a:xfrm>
            <a:off x="9251829" y="6067634"/>
            <a:ext cx="486663" cy="541175"/>
          </a:xfrm>
          <a:prstGeom prst="downArrow">
            <a:avLst/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6743787" y="6876261"/>
            <a:ext cx="558257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Jelentős kedvezmények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96178A12-5E7C-415B-A877-F1720B6506B0}"/>
              </a:ext>
            </a:extLst>
          </p:cNvPr>
          <p:cNvSpPr txBox="1"/>
          <p:nvPr/>
        </p:nvSpPr>
        <p:spPr>
          <a:xfrm>
            <a:off x="704328" y="1962069"/>
            <a:ext cx="374901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Ajánlói rendszerek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D21BB95-67AA-4098-B557-FA7DD7D44B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23" y="1727751"/>
            <a:ext cx="985791" cy="98579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25" y="7406472"/>
            <a:ext cx="2055869" cy="205586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05" y="3588316"/>
            <a:ext cx="2655707" cy="2655707"/>
          </a:xfrm>
          <a:prstGeom prst="rect">
            <a:avLst/>
          </a:prstGeom>
        </p:spPr>
      </p:pic>
      <p:grpSp>
        <p:nvGrpSpPr>
          <p:cNvPr id="14" name="Csoportba foglalás 13"/>
          <p:cNvGrpSpPr/>
          <p:nvPr/>
        </p:nvGrpSpPr>
        <p:grpSpPr>
          <a:xfrm>
            <a:off x="672540" y="2748421"/>
            <a:ext cx="5138755" cy="3867392"/>
            <a:chOff x="672540" y="2748421"/>
            <a:chExt cx="5138755" cy="3867392"/>
          </a:xfrm>
        </p:grpSpPr>
        <p:sp>
          <p:nvSpPr>
            <p:cNvPr id="17" name="Szövegdoboz 16"/>
            <p:cNvSpPr txBox="1"/>
            <p:nvPr/>
          </p:nvSpPr>
          <p:spPr>
            <a:xfrm>
              <a:off x="672540" y="2748421"/>
              <a:ext cx="513875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457200" marR="0" indent="-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u-HU" sz="2800" b="1" dirty="0">
                  <a:solidFill>
                    <a:srgbClr val="DE006E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Vásárlói közösség ereje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442057" y="3303042"/>
              <a:ext cx="3276449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400" b="1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Egyéni vásárló erő: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57" name="Lefelé nyíl 56"/>
            <p:cNvSpPr/>
            <p:nvPr/>
          </p:nvSpPr>
          <p:spPr>
            <a:xfrm>
              <a:off x="2656003" y="6074638"/>
              <a:ext cx="486663" cy="541175"/>
            </a:xfrm>
            <a:prstGeom prst="downArrow">
              <a:avLst/>
            </a:prstGeom>
            <a:solidFill>
              <a:srgbClr val="E10E79"/>
            </a:solidFill>
            <a:ln w="254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450" y="3438731"/>
              <a:ext cx="2655707" cy="2655707"/>
            </a:xfrm>
            <a:prstGeom prst="rect">
              <a:avLst/>
            </a:prstGeom>
          </p:spPr>
        </p:pic>
      </p:grpSp>
      <p:grpSp>
        <p:nvGrpSpPr>
          <p:cNvPr id="18" name="Csoportba foglalás 17"/>
          <p:cNvGrpSpPr/>
          <p:nvPr/>
        </p:nvGrpSpPr>
        <p:grpSpPr>
          <a:xfrm>
            <a:off x="335312" y="6887863"/>
            <a:ext cx="5138755" cy="2147404"/>
            <a:chOff x="335312" y="6887863"/>
            <a:chExt cx="5138755" cy="2147404"/>
          </a:xfrm>
        </p:grpSpPr>
        <p:sp>
          <p:nvSpPr>
            <p:cNvPr id="58" name="Szövegdoboz 57"/>
            <p:cNvSpPr txBox="1"/>
            <p:nvPr/>
          </p:nvSpPr>
          <p:spPr>
            <a:xfrm>
              <a:off x="335312" y="6887863"/>
              <a:ext cx="513875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R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hu-HU" sz="2800" b="1" dirty="0">
                  <a:solidFill>
                    <a:srgbClr val="DE006E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Minimális kedvezmény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936" y="7406472"/>
              <a:ext cx="1628795" cy="1628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788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16" grpId="0" animBg="1"/>
      <p:bldP spid="21" grpId="0" animBg="1"/>
      <p:bldP spid="55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420" descr="Kép 235"/>
          <p:cNvSpPr>
            <a:spLocks noChangeArrowheads="1"/>
          </p:cNvSpPr>
          <p:nvPr/>
        </p:nvSpPr>
        <p:spPr bwMode="auto">
          <a:xfrm>
            <a:off x="-803275" y="-857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 sz="1801"/>
          </a:p>
        </p:txBody>
      </p:sp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8864600" y="3927475"/>
            <a:ext cx="4140200" cy="413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PP </a:t>
            </a:r>
            <a:r>
              <a:rPr lang="hu-HU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hu-HU" sz="2399" b="1" dirty="0" err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jövedelmez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9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00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t kp jutalék</a:t>
            </a:r>
            <a:r>
              <a:rPr lang="en-US" altLang="hu-HU" sz="2399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39.600 Ft direkt k. jutalék</a:t>
            </a:r>
            <a:endParaRPr lang="hu-HU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 15.000 Ft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=45.000 Ft</a:t>
            </a:r>
            <a:endParaRPr lang="en-US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Ö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zesen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:  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1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89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.600 Ft</a:t>
            </a:r>
          </a:p>
        </p:txBody>
      </p:sp>
      <p:grpSp>
        <p:nvGrpSpPr>
          <p:cNvPr id="49155" name="Group 6"/>
          <p:cNvGrpSpPr>
            <a:grpSpLocks/>
          </p:cNvGrpSpPr>
          <p:nvPr/>
        </p:nvGrpSpPr>
        <p:grpSpPr bwMode="auto">
          <a:xfrm>
            <a:off x="3711575" y="2008188"/>
            <a:ext cx="3900489" cy="2070100"/>
            <a:chOff x="3593456" y="2702806"/>
            <a:chExt cx="3900527" cy="2070904"/>
          </a:xfrm>
        </p:grpSpPr>
        <p:grpSp>
          <p:nvGrpSpPr>
            <p:cNvPr id="49220" name="Group 4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4924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21" name="Group 5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49234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5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6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7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8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9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0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1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22" name="Group 257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49230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1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2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3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23" name="Group 266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49228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29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9224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25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26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4268151" y="3415870"/>
              <a:ext cx="3225832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grpSp>
        <p:nvGrpSpPr>
          <p:cNvPr id="49156" name="Group 3"/>
          <p:cNvGrpSpPr>
            <a:grpSpLocks/>
          </p:cNvGrpSpPr>
          <p:nvPr/>
        </p:nvGrpSpPr>
        <p:grpSpPr bwMode="auto">
          <a:xfrm>
            <a:off x="244476" y="1944688"/>
            <a:ext cx="7956550" cy="6834187"/>
            <a:chOff x="936011" y="2380077"/>
            <a:chExt cx="7957019" cy="6833992"/>
          </a:xfrm>
        </p:grpSpPr>
        <p:grpSp>
          <p:nvGrpSpPr>
            <p:cNvPr id="49157" name="Group 510"/>
            <p:cNvGrpSpPr>
              <a:grpSpLocks/>
            </p:cNvGrpSpPr>
            <p:nvPr/>
          </p:nvGrpSpPr>
          <p:grpSpPr bwMode="auto">
            <a:xfrm>
              <a:off x="5545640" y="8326273"/>
              <a:ext cx="1626417" cy="750653"/>
              <a:chOff x="531751" y="5145838"/>
              <a:chExt cx="2501993" cy="1154765"/>
            </a:xfrm>
          </p:grpSpPr>
          <p:pic>
            <p:nvPicPr>
              <p:cNvPr id="49218" name="Picture 5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751" y="5145838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19" name="Rectangle 512"/>
              <p:cNvSpPr>
                <a:spLocks noChangeArrowheads="1"/>
              </p:cNvSpPr>
              <p:nvPr/>
            </p:nvSpPr>
            <p:spPr bwMode="auto">
              <a:xfrm>
                <a:off x="1060135" y="5209874"/>
                <a:ext cx="1613222" cy="80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algn="ctr" eaLnBrk="1"/>
                <a:r>
                  <a:rPr lang="hu-HU" altLang="x-none" sz="1399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Saját 15.000 Ft</a:t>
                </a:r>
              </a:p>
            </p:txBody>
          </p:sp>
        </p:grpSp>
        <p:pic>
          <p:nvPicPr>
            <p:cNvPr id="49158" name="Picture 5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722082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9" name="Rectangle 514"/>
            <p:cNvSpPr>
              <a:spLocks noChangeArrowheads="1"/>
            </p:cNvSpPr>
            <p:nvPr/>
          </p:nvSpPr>
          <p:spPr bwMode="auto">
            <a:xfrm>
              <a:off x="5889115" y="7265799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9160" name="Picture 5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611536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1" name="Rectangle 516"/>
            <p:cNvSpPr>
              <a:spLocks noChangeArrowheads="1"/>
            </p:cNvSpPr>
            <p:nvPr/>
          </p:nvSpPr>
          <p:spPr bwMode="auto">
            <a:xfrm>
              <a:off x="5889115" y="6170227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9162" name="Picture 5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500991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3" name="Rectangle 518"/>
            <p:cNvSpPr>
              <a:spLocks noChangeArrowheads="1"/>
            </p:cNvSpPr>
            <p:nvPr/>
          </p:nvSpPr>
          <p:spPr bwMode="auto">
            <a:xfrm>
              <a:off x="5889115" y="5055056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9164" name="Picture 5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560463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5" name="Rectangle 520"/>
            <p:cNvSpPr>
              <a:spLocks noChangeArrowheads="1"/>
            </p:cNvSpPr>
            <p:nvPr/>
          </p:nvSpPr>
          <p:spPr bwMode="auto">
            <a:xfrm>
              <a:off x="4405341" y="565187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9166" name="Picture 5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7465423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7" name="Rectangle 522"/>
            <p:cNvSpPr>
              <a:spLocks noChangeArrowheads="1"/>
            </p:cNvSpPr>
            <p:nvPr/>
          </p:nvSpPr>
          <p:spPr bwMode="auto">
            <a:xfrm>
              <a:off x="4405341" y="7527409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  <p:pic>
          <p:nvPicPr>
            <p:cNvPr id="49168" name="Picture 5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640" y="6524396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9" name="Rectangle 524"/>
            <p:cNvSpPr>
              <a:spLocks noChangeArrowheads="1"/>
            </p:cNvSpPr>
            <p:nvPr/>
          </p:nvSpPr>
          <p:spPr bwMode="auto">
            <a:xfrm>
              <a:off x="2947115" y="657654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49170" name="Picture 5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11" y="422183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1" name="Rectangle 526"/>
            <p:cNvSpPr>
              <a:spLocks noChangeArrowheads="1"/>
            </p:cNvSpPr>
            <p:nvPr/>
          </p:nvSpPr>
          <p:spPr bwMode="auto">
            <a:xfrm>
              <a:off x="1279487" y="426723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sp>
          <p:nvSpPr>
            <p:cNvPr id="528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2444225" y="4569177"/>
              <a:ext cx="64488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kern="0"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sp>
          <p:nvSpPr>
            <p:cNvPr id="529" name="Text Box 10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2082255" y="3434147"/>
              <a:ext cx="727118" cy="53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altLang="hu-HU" sz="2844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34</a:t>
              </a:r>
              <a:endParaRPr lang="en-US" altLang="hu-HU" sz="2844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sp>
          <p:nvSpPr>
            <p:cNvPr id="530" name="Text Box 10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2118769" y="5012077"/>
              <a:ext cx="727118" cy="53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altLang="hu-HU" sz="2844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31</a:t>
              </a:r>
              <a:endParaRPr lang="en-US" altLang="hu-HU" sz="2844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pic>
          <p:nvPicPr>
            <p:cNvPr id="49175" name="Picture 5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425" y="2380077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6" name="Rectangle 531"/>
            <p:cNvSpPr>
              <a:spLocks noChangeArrowheads="1"/>
            </p:cNvSpPr>
            <p:nvPr/>
          </p:nvSpPr>
          <p:spPr bwMode="auto">
            <a:xfrm>
              <a:off x="2947900" y="2423348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grpSp>
          <p:nvGrpSpPr>
            <p:cNvPr id="49177" name="Group 532"/>
            <p:cNvGrpSpPr>
              <a:grpSpLocks/>
            </p:cNvGrpSpPr>
            <p:nvPr/>
          </p:nvGrpSpPr>
          <p:grpSpPr bwMode="auto">
            <a:xfrm>
              <a:off x="8394682" y="4682719"/>
              <a:ext cx="498348" cy="4531350"/>
              <a:chOff x="7286154" y="787163"/>
              <a:chExt cx="912836" cy="8300178"/>
            </a:xfrm>
          </p:grpSpPr>
          <p:pic>
            <p:nvPicPr>
              <p:cNvPr id="49202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8716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3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41039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4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885746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5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361100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6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83645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7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31180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8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45968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9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93503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0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99351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1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616741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2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09209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3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56744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4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04280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5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551815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6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666034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7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141387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178" name="Group 549"/>
            <p:cNvGrpSpPr>
              <a:grpSpLocks/>
            </p:cNvGrpSpPr>
            <p:nvPr/>
          </p:nvGrpSpPr>
          <p:grpSpPr bwMode="auto">
            <a:xfrm>
              <a:off x="7244793" y="4813021"/>
              <a:ext cx="1053181" cy="486083"/>
              <a:chOff x="7269153" y="5058236"/>
              <a:chExt cx="834215" cy="385022"/>
            </a:xfrm>
          </p:grpSpPr>
          <p:pic>
            <p:nvPicPr>
              <p:cNvPr id="49200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2" name="TextBox 551">
                <a:extLst/>
              </p:cNvPr>
              <p:cNvSpPr txBox="1"/>
              <p:nvPr/>
            </p:nvSpPr>
            <p:spPr>
              <a:xfrm>
                <a:off x="7342078" y="5078528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9179" name="Group 552"/>
            <p:cNvGrpSpPr>
              <a:grpSpLocks/>
            </p:cNvGrpSpPr>
            <p:nvPr/>
          </p:nvGrpSpPr>
          <p:grpSpPr bwMode="auto">
            <a:xfrm>
              <a:off x="7244793" y="5366132"/>
              <a:ext cx="1053181" cy="486083"/>
              <a:chOff x="7269153" y="5477665"/>
              <a:chExt cx="834215" cy="385022"/>
            </a:xfrm>
          </p:grpSpPr>
          <p:pic>
            <p:nvPicPr>
              <p:cNvPr id="49198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5" name="TextBox 554">
                <a:extLst/>
              </p:cNvPr>
              <p:cNvSpPr txBox="1"/>
              <p:nvPr/>
            </p:nvSpPr>
            <p:spPr>
              <a:xfrm>
                <a:off x="7342078" y="5506319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9180" name="Group 555"/>
            <p:cNvGrpSpPr>
              <a:grpSpLocks/>
            </p:cNvGrpSpPr>
            <p:nvPr/>
          </p:nvGrpSpPr>
          <p:grpSpPr bwMode="auto">
            <a:xfrm>
              <a:off x="7244793" y="5919243"/>
              <a:ext cx="1053181" cy="486083"/>
              <a:chOff x="7269153" y="5897094"/>
              <a:chExt cx="834215" cy="385022"/>
            </a:xfrm>
          </p:grpSpPr>
          <p:pic>
            <p:nvPicPr>
              <p:cNvPr id="49196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8" name="TextBox 557">
                <a:extLst/>
              </p:cNvPr>
              <p:cNvSpPr txBox="1"/>
              <p:nvPr/>
            </p:nvSpPr>
            <p:spPr>
              <a:xfrm>
                <a:off x="7342078" y="5928269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9181" name="Group 558"/>
            <p:cNvGrpSpPr>
              <a:grpSpLocks/>
            </p:cNvGrpSpPr>
            <p:nvPr/>
          </p:nvGrpSpPr>
          <p:grpSpPr bwMode="auto">
            <a:xfrm>
              <a:off x="7244793" y="6472354"/>
              <a:ext cx="1053181" cy="486083"/>
              <a:chOff x="7269153" y="6316523"/>
              <a:chExt cx="834215" cy="385022"/>
            </a:xfrm>
          </p:grpSpPr>
          <p:pic>
            <p:nvPicPr>
              <p:cNvPr id="49194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1" name="TextBox 560">
                <a:extLst/>
              </p:cNvPr>
              <p:cNvSpPr txBox="1"/>
              <p:nvPr/>
            </p:nvSpPr>
            <p:spPr>
              <a:xfrm>
                <a:off x="7342078" y="633853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9182" name="Group 561"/>
            <p:cNvGrpSpPr>
              <a:grpSpLocks/>
            </p:cNvGrpSpPr>
            <p:nvPr/>
          </p:nvGrpSpPr>
          <p:grpSpPr bwMode="auto">
            <a:xfrm>
              <a:off x="7244793" y="7025465"/>
              <a:ext cx="1053181" cy="486083"/>
              <a:chOff x="7269153" y="6735952"/>
              <a:chExt cx="834215" cy="385022"/>
            </a:xfrm>
          </p:grpSpPr>
          <p:pic>
            <p:nvPicPr>
              <p:cNvPr id="49192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" name="TextBox 563">
                <a:extLst/>
              </p:cNvPr>
              <p:cNvSpPr txBox="1"/>
              <p:nvPr/>
            </p:nvSpPr>
            <p:spPr>
              <a:xfrm>
                <a:off x="7342078" y="676048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9183" name="Group 564"/>
            <p:cNvGrpSpPr>
              <a:grpSpLocks/>
            </p:cNvGrpSpPr>
            <p:nvPr/>
          </p:nvGrpSpPr>
          <p:grpSpPr bwMode="auto">
            <a:xfrm>
              <a:off x="7244793" y="7578576"/>
              <a:ext cx="1053181" cy="486083"/>
              <a:chOff x="7269153" y="7155381"/>
              <a:chExt cx="834215" cy="385022"/>
            </a:xfrm>
          </p:grpSpPr>
          <p:pic>
            <p:nvPicPr>
              <p:cNvPr id="49190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7" name="TextBox 566">
                <a:extLst/>
              </p:cNvPr>
              <p:cNvSpPr txBox="1"/>
              <p:nvPr/>
            </p:nvSpPr>
            <p:spPr>
              <a:xfrm>
                <a:off x="7342078" y="7188278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9184" name="Group 567"/>
            <p:cNvGrpSpPr>
              <a:grpSpLocks/>
            </p:cNvGrpSpPr>
            <p:nvPr/>
          </p:nvGrpSpPr>
          <p:grpSpPr bwMode="auto">
            <a:xfrm>
              <a:off x="7244793" y="8131687"/>
              <a:ext cx="1053181" cy="486083"/>
              <a:chOff x="7269153" y="7574810"/>
              <a:chExt cx="834215" cy="385022"/>
            </a:xfrm>
          </p:grpSpPr>
          <p:pic>
            <p:nvPicPr>
              <p:cNvPr id="49188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0" name="TextBox 569">
                <a:extLst/>
              </p:cNvPr>
              <p:cNvSpPr txBox="1"/>
              <p:nvPr/>
            </p:nvSpPr>
            <p:spPr>
              <a:xfrm>
                <a:off x="7342078" y="760438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49185" name="Group 570"/>
            <p:cNvGrpSpPr>
              <a:grpSpLocks/>
            </p:cNvGrpSpPr>
            <p:nvPr/>
          </p:nvGrpSpPr>
          <p:grpSpPr bwMode="auto">
            <a:xfrm>
              <a:off x="7244793" y="8684801"/>
              <a:ext cx="1053181" cy="486083"/>
              <a:chOff x="7269153" y="7994240"/>
              <a:chExt cx="834215" cy="385022"/>
            </a:xfrm>
          </p:grpSpPr>
          <p:pic>
            <p:nvPicPr>
              <p:cNvPr id="49186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" name="TextBox 572">
                <a:extLst/>
              </p:cNvPr>
              <p:cNvSpPr txBox="1"/>
              <p:nvPr/>
            </p:nvSpPr>
            <p:spPr>
              <a:xfrm>
                <a:off x="7342078" y="801465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46299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274"/>
          <p:cNvGrpSpPr>
            <a:grpSpLocks/>
          </p:cNvGrpSpPr>
          <p:nvPr/>
        </p:nvGrpSpPr>
        <p:grpSpPr bwMode="auto">
          <a:xfrm>
            <a:off x="5694363" y="833439"/>
            <a:ext cx="3900487" cy="2070100"/>
            <a:chOff x="3593456" y="2702806"/>
            <a:chExt cx="3900527" cy="2070904"/>
          </a:xfrm>
        </p:grpSpPr>
        <p:grpSp>
          <p:nvGrpSpPr>
            <p:cNvPr id="50279" name="Group 275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5030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1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1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1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80" name="Group 276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50293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4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5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6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7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8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9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0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81" name="Group 277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50289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0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1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2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82" name="Group 278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50287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88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283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4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5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4268150" y="3415870"/>
              <a:ext cx="3225833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sp>
        <p:nvSpPr>
          <p:cNvPr id="50178" name="Shape 420" descr="Kép 235"/>
          <p:cNvSpPr>
            <a:spLocks noChangeArrowheads="1"/>
          </p:cNvSpPr>
          <p:nvPr/>
        </p:nvSpPr>
        <p:spPr bwMode="auto">
          <a:xfrm>
            <a:off x="-803275" y="-857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 sz="1801"/>
          </a:p>
        </p:txBody>
      </p:sp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8864600" y="4000501"/>
            <a:ext cx="4140200" cy="413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PP </a:t>
            </a:r>
            <a:r>
              <a:rPr lang="hu-HU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hu-HU" sz="2399" b="1" dirty="0" err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jövedelmez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9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00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t kp jutalék</a:t>
            </a:r>
            <a:r>
              <a:rPr lang="en-US" altLang="hu-HU" sz="2399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39.600 Ft direkt k. jutalék</a:t>
            </a:r>
            <a:endParaRPr lang="hu-HU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 15.000 Ft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=45.000 Ft</a:t>
            </a:r>
            <a:endParaRPr lang="en-US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Ö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zesen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:  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1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89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.600 Ft</a:t>
            </a:r>
          </a:p>
        </p:txBody>
      </p:sp>
      <p:grpSp>
        <p:nvGrpSpPr>
          <p:cNvPr id="50180" name="Group 6"/>
          <p:cNvGrpSpPr>
            <a:grpSpLocks/>
          </p:cNvGrpSpPr>
          <p:nvPr/>
        </p:nvGrpSpPr>
        <p:grpSpPr bwMode="auto">
          <a:xfrm>
            <a:off x="3711575" y="2081214"/>
            <a:ext cx="3900489" cy="2070100"/>
            <a:chOff x="3593456" y="2702806"/>
            <a:chExt cx="3900527" cy="2070904"/>
          </a:xfrm>
        </p:grpSpPr>
        <p:grpSp>
          <p:nvGrpSpPr>
            <p:cNvPr id="50245" name="Group 4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5026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46" name="Group 5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50259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0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1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2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3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4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5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6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47" name="Group 257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50255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56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57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58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48" name="Group 266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50253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54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249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0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1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4268151" y="3415870"/>
              <a:ext cx="3225832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pic>
        <p:nvPicPr>
          <p:cNvPr id="50181" name="Picture 4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719139"/>
            <a:ext cx="1627189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444"/>
          <p:cNvSpPr>
            <a:spLocks noChangeArrowheads="1"/>
          </p:cNvSpPr>
          <p:nvPr/>
        </p:nvSpPr>
        <p:spPr bwMode="auto">
          <a:xfrm>
            <a:off x="4319588" y="763589"/>
            <a:ext cx="1047750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399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Saját 15.000 Ft</a:t>
            </a:r>
          </a:p>
        </p:txBody>
      </p:sp>
      <p:grpSp>
        <p:nvGrpSpPr>
          <p:cNvPr id="50183" name="Group 3"/>
          <p:cNvGrpSpPr>
            <a:grpSpLocks/>
          </p:cNvGrpSpPr>
          <p:nvPr/>
        </p:nvGrpSpPr>
        <p:grpSpPr bwMode="auto">
          <a:xfrm>
            <a:off x="244476" y="2017714"/>
            <a:ext cx="7956550" cy="6834187"/>
            <a:chOff x="936011" y="2380077"/>
            <a:chExt cx="7957019" cy="6833992"/>
          </a:xfrm>
        </p:grpSpPr>
        <p:grpSp>
          <p:nvGrpSpPr>
            <p:cNvPr id="50184" name="Group 510"/>
            <p:cNvGrpSpPr>
              <a:grpSpLocks/>
            </p:cNvGrpSpPr>
            <p:nvPr/>
          </p:nvGrpSpPr>
          <p:grpSpPr bwMode="auto">
            <a:xfrm>
              <a:off x="5545640" y="8326273"/>
              <a:ext cx="1626417" cy="750653"/>
              <a:chOff x="531751" y="5145838"/>
              <a:chExt cx="2501993" cy="1154765"/>
            </a:xfrm>
          </p:grpSpPr>
          <p:pic>
            <p:nvPicPr>
              <p:cNvPr id="50243" name="Picture 5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751" y="5145838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44" name="Rectangle 512"/>
              <p:cNvSpPr>
                <a:spLocks noChangeArrowheads="1"/>
              </p:cNvSpPr>
              <p:nvPr/>
            </p:nvSpPr>
            <p:spPr bwMode="auto">
              <a:xfrm>
                <a:off x="1060135" y="5209874"/>
                <a:ext cx="1613222" cy="80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algn="ctr" eaLnBrk="1"/>
                <a:r>
                  <a:rPr lang="hu-HU" altLang="x-none" sz="1399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Saját 15.000 Ft</a:t>
                </a:r>
              </a:p>
            </p:txBody>
          </p:sp>
        </p:grpSp>
        <p:pic>
          <p:nvPicPr>
            <p:cNvPr id="50185" name="Picture 5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722082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6" name="Rectangle 514"/>
            <p:cNvSpPr>
              <a:spLocks noChangeArrowheads="1"/>
            </p:cNvSpPr>
            <p:nvPr/>
          </p:nvSpPr>
          <p:spPr bwMode="auto">
            <a:xfrm>
              <a:off x="5889115" y="7265799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0187" name="Picture 5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611536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8" name="Rectangle 516"/>
            <p:cNvSpPr>
              <a:spLocks noChangeArrowheads="1"/>
            </p:cNvSpPr>
            <p:nvPr/>
          </p:nvSpPr>
          <p:spPr bwMode="auto">
            <a:xfrm>
              <a:off x="5889115" y="6170227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0189" name="Picture 5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500991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0" name="Rectangle 518"/>
            <p:cNvSpPr>
              <a:spLocks noChangeArrowheads="1"/>
            </p:cNvSpPr>
            <p:nvPr/>
          </p:nvSpPr>
          <p:spPr bwMode="auto">
            <a:xfrm>
              <a:off x="5889115" y="5055056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0191" name="Picture 5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560463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2" name="Rectangle 520"/>
            <p:cNvSpPr>
              <a:spLocks noChangeArrowheads="1"/>
            </p:cNvSpPr>
            <p:nvPr/>
          </p:nvSpPr>
          <p:spPr bwMode="auto">
            <a:xfrm>
              <a:off x="4405341" y="565187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0193" name="Picture 5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7465423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4" name="Rectangle 522"/>
            <p:cNvSpPr>
              <a:spLocks noChangeArrowheads="1"/>
            </p:cNvSpPr>
            <p:nvPr/>
          </p:nvSpPr>
          <p:spPr bwMode="auto">
            <a:xfrm>
              <a:off x="4405341" y="7527409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  <p:pic>
          <p:nvPicPr>
            <p:cNvPr id="50195" name="Picture 5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640" y="6524396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6" name="Rectangle 524"/>
            <p:cNvSpPr>
              <a:spLocks noChangeArrowheads="1"/>
            </p:cNvSpPr>
            <p:nvPr/>
          </p:nvSpPr>
          <p:spPr bwMode="auto">
            <a:xfrm>
              <a:off x="2947115" y="657654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0197" name="Picture 5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11" y="422183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8" name="Rectangle 526"/>
            <p:cNvSpPr>
              <a:spLocks noChangeArrowheads="1"/>
            </p:cNvSpPr>
            <p:nvPr/>
          </p:nvSpPr>
          <p:spPr bwMode="auto">
            <a:xfrm>
              <a:off x="1279487" y="426723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sp>
          <p:nvSpPr>
            <p:cNvPr id="528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2444225" y="4569177"/>
              <a:ext cx="64488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kern="0"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pic>
          <p:nvPicPr>
            <p:cNvPr id="50200" name="Picture 5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425" y="2380077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1" name="Rectangle 531"/>
            <p:cNvSpPr>
              <a:spLocks noChangeArrowheads="1"/>
            </p:cNvSpPr>
            <p:nvPr/>
          </p:nvSpPr>
          <p:spPr bwMode="auto">
            <a:xfrm>
              <a:off x="2947900" y="2423348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grpSp>
          <p:nvGrpSpPr>
            <p:cNvPr id="50202" name="Group 532"/>
            <p:cNvGrpSpPr>
              <a:grpSpLocks/>
            </p:cNvGrpSpPr>
            <p:nvPr/>
          </p:nvGrpSpPr>
          <p:grpSpPr bwMode="auto">
            <a:xfrm>
              <a:off x="8394682" y="4682719"/>
              <a:ext cx="498348" cy="4531350"/>
              <a:chOff x="7286154" y="787163"/>
              <a:chExt cx="912836" cy="8300178"/>
            </a:xfrm>
          </p:grpSpPr>
          <p:pic>
            <p:nvPicPr>
              <p:cNvPr id="50227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8716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28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41039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29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885746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0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361100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1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83645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2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31180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3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45968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4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93503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5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99351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6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616741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7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09209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8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56744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9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04280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40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551815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41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666034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42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141387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03" name="Group 549"/>
            <p:cNvGrpSpPr>
              <a:grpSpLocks/>
            </p:cNvGrpSpPr>
            <p:nvPr/>
          </p:nvGrpSpPr>
          <p:grpSpPr bwMode="auto">
            <a:xfrm>
              <a:off x="7244793" y="4813021"/>
              <a:ext cx="1053181" cy="486083"/>
              <a:chOff x="7269153" y="5058236"/>
              <a:chExt cx="834215" cy="385022"/>
            </a:xfrm>
          </p:grpSpPr>
          <p:pic>
            <p:nvPicPr>
              <p:cNvPr id="50225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2" name="TextBox 551">
                <a:extLst/>
              </p:cNvPr>
              <p:cNvSpPr txBox="1"/>
              <p:nvPr/>
            </p:nvSpPr>
            <p:spPr>
              <a:xfrm>
                <a:off x="7342078" y="5078528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0204" name="Group 552"/>
            <p:cNvGrpSpPr>
              <a:grpSpLocks/>
            </p:cNvGrpSpPr>
            <p:nvPr/>
          </p:nvGrpSpPr>
          <p:grpSpPr bwMode="auto">
            <a:xfrm>
              <a:off x="7244793" y="5366132"/>
              <a:ext cx="1053181" cy="486083"/>
              <a:chOff x="7269153" y="5477665"/>
              <a:chExt cx="834215" cy="385022"/>
            </a:xfrm>
          </p:grpSpPr>
          <p:pic>
            <p:nvPicPr>
              <p:cNvPr id="50223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5" name="TextBox 554">
                <a:extLst/>
              </p:cNvPr>
              <p:cNvSpPr txBox="1"/>
              <p:nvPr/>
            </p:nvSpPr>
            <p:spPr>
              <a:xfrm>
                <a:off x="7342078" y="5506319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0205" name="Group 555"/>
            <p:cNvGrpSpPr>
              <a:grpSpLocks/>
            </p:cNvGrpSpPr>
            <p:nvPr/>
          </p:nvGrpSpPr>
          <p:grpSpPr bwMode="auto">
            <a:xfrm>
              <a:off x="7244793" y="5919243"/>
              <a:ext cx="1053181" cy="486083"/>
              <a:chOff x="7269153" y="5897094"/>
              <a:chExt cx="834215" cy="385022"/>
            </a:xfrm>
          </p:grpSpPr>
          <p:pic>
            <p:nvPicPr>
              <p:cNvPr id="50221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8" name="TextBox 557">
                <a:extLst/>
              </p:cNvPr>
              <p:cNvSpPr txBox="1"/>
              <p:nvPr/>
            </p:nvSpPr>
            <p:spPr>
              <a:xfrm>
                <a:off x="7342078" y="5928269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0206" name="Group 558"/>
            <p:cNvGrpSpPr>
              <a:grpSpLocks/>
            </p:cNvGrpSpPr>
            <p:nvPr/>
          </p:nvGrpSpPr>
          <p:grpSpPr bwMode="auto">
            <a:xfrm>
              <a:off x="7244793" y="6472354"/>
              <a:ext cx="1053181" cy="486083"/>
              <a:chOff x="7269153" y="6316523"/>
              <a:chExt cx="834215" cy="385022"/>
            </a:xfrm>
          </p:grpSpPr>
          <p:pic>
            <p:nvPicPr>
              <p:cNvPr id="50219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1" name="TextBox 560">
                <a:extLst/>
              </p:cNvPr>
              <p:cNvSpPr txBox="1"/>
              <p:nvPr/>
            </p:nvSpPr>
            <p:spPr>
              <a:xfrm>
                <a:off x="7342078" y="633853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0207" name="Group 561"/>
            <p:cNvGrpSpPr>
              <a:grpSpLocks/>
            </p:cNvGrpSpPr>
            <p:nvPr/>
          </p:nvGrpSpPr>
          <p:grpSpPr bwMode="auto">
            <a:xfrm>
              <a:off x="7244793" y="7025465"/>
              <a:ext cx="1053181" cy="486083"/>
              <a:chOff x="7269153" y="6735952"/>
              <a:chExt cx="834215" cy="385022"/>
            </a:xfrm>
          </p:grpSpPr>
          <p:pic>
            <p:nvPicPr>
              <p:cNvPr id="50217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" name="TextBox 563">
                <a:extLst/>
              </p:cNvPr>
              <p:cNvSpPr txBox="1"/>
              <p:nvPr/>
            </p:nvSpPr>
            <p:spPr>
              <a:xfrm>
                <a:off x="7342078" y="676048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0208" name="Group 564"/>
            <p:cNvGrpSpPr>
              <a:grpSpLocks/>
            </p:cNvGrpSpPr>
            <p:nvPr/>
          </p:nvGrpSpPr>
          <p:grpSpPr bwMode="auto">
            <a:xfrm>
              <a:off x="7244793" y="7578576"/>
              <a:ext cx="1053181" cy="486083"/>
              <a:chOff x="7269153" y="7155381"/>
              <a:chExt cx="834215" cy="385022"/>
            </a:xfrm>
          </p:grpSpPr>
          <p:pic>
            <p:nvPicPr>
              <p:cNvPr id="50215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7" name="TextBox 566">
                <a:extLst/>
              </p:cNvPr>
              <p:cNvSpPr txBox="1"/>
              <p:nvPr/>
            </p:nvSpPr>
            <p:spPr>
              <a:xfrm>
                <a:off x="7342078" y="7188278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0209" name="Group 567"/>
            <p:cNvGrpSpPr>
              <a:grpSpLocks/>
            </p:cNvGrpSpPr>
            <p:nvPr/>
          </p:nvGrpSpPr>
          <p:grpSpPr bwMode="auto">
            <a:xfrm>
              <a:off x="7244793" y="8131687"/>
              <a:ext cx="1053181" cy="486083"/>
              <a:chOff x="7269153" y="7574810"/>
              <a:chExt cx="834215" cy="385022"/>
            </a:xfrm>
          </p:grpSpPr>
          <p:pic>
            <p:nvPicPr>
              <p:cNvPr id="50213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0" name="TextBox 569">
                <a:extLst/>
              </p:cNvPr>
              <p:cNvSpPr txBox="1"/>
              <p:nvPr/>
            </p:nvSpPr>
            <p:spPr>
              <a:xfrm>
                <a:off x="7342078" y="760438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0210" name="Group 570"/>
            <p:cNvGrpSpPr>
              <a:grpSpLocks/>
            </p:cNvGrpSpPr>
            <p:nvPr/>
          </p:nvGrpSpPr>
          <p:grpSpPr bwMode="auto">
            <a:xfrm>
              <a:off x="7244793" y="8684801"/>
              <a:ext cx="1053181" cy="486083"/>
              <a:chOff x="7269153" y="7994240"/>
              <a:chExt cx="834215" cy="385022"/>
            </a:xfrm>
          </p:grpSpPr>
          <p:pic>
            <p:nvPicPr>
              <p:cNvPr id="50211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" name="TextBox 572">
                <a:extLst/>
              </p:cNvPr>
              <p:cNvSpPr txBox="1"/>
              <p:nvPr/>
            </p:nvSpPr>
            <p:spPr>
              <a:xfrm>
                <a:off x="7342078" y="801465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689890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274"/>
          <p:cNvGrpSpPr>
            <a:grpSpLocks/>
          </p:cNvGrpSpPr>
          <p:nvPr/>
        </p:nvGrpSpPr>
        <p:grpSpPr bwMode="auto">
          <a:xfrm>
            <a:off x="5943601" y="1071563"/>
            <a:ext cx="3900489" cy="1928812"/>
            <a:chOff x="3593456" y="2702806"/>
            <a:chExt cx="3900527" cy="2070904"/>
          </a:xfrm>
        </p:grpSpPr>
        <p:grpSp>
          <p:nvGrpSpPr>
            <p:cNvPr id="51341" name="Group 275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5136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42" name="Group 276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51355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6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7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8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9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0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1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2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43" name="Group 277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51351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2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3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4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44" name="Group 278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51349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0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345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6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7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4268151" y="3415265"/>
              <a:ext cx="3225832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grpSp>
        <p:nvGrpSpPr>
          <p:cNvPr id="51202" name="Group 309"/>
          <p:cNvGrpSpPr>
            <a:grpSpLocks/>
          </p:cNvGrpSpPr>
          <p:nvPr/>
        </p:nvGrpSpPr>
        <p:grpSpPr bwMode="auto">
          <a:xfrm>
            <a:off x="8448675" y="28575"/>
            <a:ext cx="3900489" cy="1911350"/>
            <a:chOff x="3593456" y="2702806"/>
            <a:chExt cx="3900527" cy="2070904"/>
          </a:xfrm>
        </p:grpSpPr>
        <p:grpSp>
          <p:nvGrpSpPr>
            <p:cNvPr id="51307" name="Group 310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5132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4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08" name="Group 311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51321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2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3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4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5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6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7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8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09" name="Group 312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51317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8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9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0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10" name="Group 313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51315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6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311" name="Picture 7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2" name="Picture 7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3" name="Picture 7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4268151" y="3416615"/>
              <a:ext cx="3225832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sp>
        <p:nvSpPr>
          <p:cNvPr id="51203" name="Shape 420" descr="Kép 235"/>
          <p:cNvSpPr>
            <a:spLocks noChangeArrowheads="1"/>
          </p:cNvSpPr>
          <p:nvPr/>
        </p:nvSpPr>
        <p:spPr bwMode="auto">
          <a:xfrm>
            <a:off x="-803275" y="-857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 sz="180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9112250" y="4000501"/>
            <a:ext cx="4140200" cy="413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PP </a:t>
            </a:r>
            <a:r>
              <a:rPr lang="hu-HU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hu-HU" sz="2399" b="1" dirty="0" err="1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jövedelmez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9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00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altLang="hu-HU" sz="2399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t kp jutalék</a:t>
            </a:r>
            <a:r>
              <a:rPr lang="en-US" altLang="hu-HU" sz="2399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39.600 Ft direkt k. jutalék</a:t>
            </a:r>
            <a:endParaRPr lang="hu-HU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 15.000 Ft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=45.000 Ft</a:t>
            </a:r>
            <a:endParaRPr lang="en-US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Ö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zesen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:  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1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89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.600 Ft</a:t>
            </a:r>
          </a:p>
        </p:txBody>
      </p:sp>
      <p:grpSp>
        <p:nvGrpSpPr>
          <p:cNvPr id="51205" name="Group 6"/>
          <p:cNvGrpSpPr>
            <a:grpSpLocks/>
          </p:cNvGrpSpPr>
          <p:nvPr/>
        </p:nvGrpSpPr>
        <p:grpSpPr bwMode="auto">
          <a:xfrm>
            <a:off x="3938589" y="2338389"/>
            <a:ext cx="3900487" cy="1812925"/>
            <a:chOff x="3593456" y="2702806"/>
            <a:chExt cx="3900527" cy="2070904"/>
          </a:xfrm>
        </p:grpSpPr>
        <p:grpSp>
          <p:nvGrpSpPr>
            <p:cNvPr id="51273" name="Group 4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5129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74" name="Group 5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51287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8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9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0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1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2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3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4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75" name="Group 257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51283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4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5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6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76" name="Group 266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51281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2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77" name="Picture 7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8" name="Picture 7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9" name="Picture 7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4268150" y="3415472"/>
              <a:ext cx="3225833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pic>
        <p:nvPicPr>
          <p:cNvPr id="51207" name="Picture 4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938215"/>
            <a:ext cx="1627189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Rectangle 444"/>
          <p:cNvSpPr>
            <a:spLocks noChangeArrowheads="1"/>
          </p:cNvSpPr>
          <p:nvPr/>
        </p:nvSpPr>
        <p:spPr bwMode="auto">
          <a:xfrm>
            <a:off x="4548189" y="982664"/>
            <a:ext cx="1047750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399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Saját 15.000 Ft</a:t>
            </a:r>
          </a:p>
        </p:txBody>
      </p:sp>
      <p:pic>
        <p:nvPicPr>
          <p:cNvPr id="51209" name="Picture 4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9" y="57150"/>
            <a:ext cx="16271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Rectangle 446"/>
          <p:cNvSpPr>
            <a:spLocks noChangeArrowheads="1"/>
          </p:cNvSpPr>
          <p:nvPr/>
        </p:nvSpPr>
        <p:spPr bwMode="auto">
          <a:xfrm>
            <a:off x="6842125" y="101601"/>
            <a:ext cx="1047750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399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Saját 15.000 Ft</a:t>
            </a:r>
          </a:p>
        </p:txBody>
      </p:sp>
      <p:grpSp>
        <p:nvGrpSpPr>
          <p:cNvPr id="51211" name="Group 3"/>
          <p:cNvGrpSpPr>
            <a:grpSpLocks/>
          </p:cNvGrpSpPr>
          <p:nvPr/>
        </p:nvGrpSpPr>
        <p:grpSpPr bwMode="auto">
          <a:xfrm>
            <a:off x="492126" y="2146301"/>
            <a:ext cx="7956550" cy="6705600"/>
            <a:chOff x="936011" y="2507746"/>
            <a:chExt cx="7957019" cy="6706323"/>
          </a:xfrm>
        </p:grpSpPr>
        <p:grpSp>
          <p:nvGrpSpPr>
            <p:cNvPr id="51212" name="Group 510"/>
            <p:cNvGrpSpPr>
              <a:grpSpLocks/>
            </p:cNvGrpSpPr>
            <p:nvPr/>
          </p:nvGrpSpPr>
          <p:grpSpPr bwMode="auto">
            <a:xfrm>
              <a:off x="5545640" y="8326273"/>
              <a:ext cx="1626417" cy="750653"/>
              <a:chOff x="531751" y="5145838"/>
              <a:chExt cx="2501993" cy="1154765"/>
            </a:xfrm>
          </p:grpSpPr>
          <p:pic>
            <p:nvPicPr>
              <p:cNvPr id="51271" name="Picture 5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751" y="5145838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72" name="Rectangle 512"/>
              <p:cNvSpPr>
                <a:spLocks noChangeArrowheads="1"/>
              </p:cNvSpPr>
              <p:nvPr/>
            </p:nvSpPr>
            <p:spPr bwMode="auto">
              <a:xfrm>
                <a:off x="1060135" y="5209872"/>
                <a:ext cx="1613222" cy="804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algn="ctr" eaLnBrk="1"/>
                <a:r>
                  <a:rPr lang="hu-HU" altLang="x-none" sz="1399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Saját 15.000 Ft</a:t>
                </a:r>
              </a:p>
            </p:txBody>
          </p:sp>
        </p:grpSp>
        <p:pic>
          <p:nvPicPr>
            <p:cNvPr id="51213" name="Picture 5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722082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4" name="Rectangle 514"/>
            <p:cNvSpPr>
              <a:spLocks noChangeArrowheads="1"/>
            </p:cNvSpPr>
            <p:nvPr/>
          </p:nvSpPr>
          <p:spPr bwMode="auto">
            <a:xfrm>
              <a:off x="5889115" y="7265798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1215" name="Picture 5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611536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6" name="Rectangle 516"/>
            <p:cNvSpPr>
              <a:spLocks noChangeArrowheads="1"/>
            </p:cNvSpPr>
            <p:nvPr/>
          </p:nvSpPr>
          <p:spPr bwMode="auto">
            <a:xfrm>
              <a:off x="5889115" y="6170226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1217" name="Picture 5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500991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8" name="Rectangle 518"/>
            <p:cNvSpPr>
              <a:spLocks noChangeArrowheads="1"/>
            </p:cNvSpPr>
            <p:nvPr/>
          </p:nvSpPr>
          <p:spPr bwMode="auto">
            <a:xfrm>
              <a:off x="5889115" y="5055056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1219" name="Picture 5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560463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0" name="Rectangle 520"/>
            <p:cNvSpPr>
              <a:spLocks noChangeArrowheads="1"/>
            </p:cNvSpPr>
            <p:nvPr/>
          </p:nvSpPr>
          <p:spPr bwMode="auto">
            <a:xfrm>
              <a:off x="4405341" y="5651869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1221" name="Picture 5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7465423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2" name="Rectangle 522"/>
            <p:cNvSpPr>
              <a:spLocks noChangeArrowheads="1"/>
            </p:cNvSpPr>
            <p:nvPr/>
          </p:nvSpPr>
          <p:spPr bwMode="auto">
            <a:xfrm>
              <a:off x="4405341" y="7527407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  <p:pic>
          <p:nvPicPr>
            <p:cNvPr id="51223" name="Picture 5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640" y="6524396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4" name="Rectangle 524"/>
            <p:cNvSpPr>
              <a:spLocks noChangeArrowheads="1"/>
            </p:cNvSpPr>
            <p:nvPr/>
          </p:nvSpPr>
          <p:spPr bwMode="auto">
            <a:xfrm>
              <a:off x="2947115" y="6576539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51225" name="Picture 5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11" y="422183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6" name="Rectangle 526"/>
            <p:cNvSpPr>
              <a:spLocks noChangeArrowheads="1"/>
            </p:cNvSpPr>
            <p:nvPr/>
          </p:nvSpPr>
          <p:spPr bwMode="auto">
            <a:xfrm>
              <a:off x="1279487" y="4267229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sp>
          <p:nvSpPr>
            <p:cNvPr id="528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2444225" y="4568543"/>
              <a:ext cx="64488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kern="0"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pic>
          <p:nvPicPr>
            <p:cNvPr id="51228" name="Picture 5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375" y="2507746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9" name="Rectangle 531"/>
            <p:cNvSpPr>
              <a:spLocks noChangeArrowheads="1"/>
            </p:cNvSpPr>
            <p:nvPr/>
          </p:nvSpPr>
          <p:spPr bwMode="auto">
            <a:xfrm>
              <a:off x="2931893" y="2549993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grpSp>
          <p:nvGrpSpPr>
            <p:cNvPr id="51230" name="Group 532"/>
            <p:cNvGrpSpPr>
              <a:grpSpLocks/>
            </p:cNvGrpSpPr>
            <p:nvPr/>
          </p:nvGrpSpPr>
          <p:grpSpPr bwMode="auto">
            <a:xfrm>
              <a:off x="8394682" y="4682719"/>
              <a:ext cx="498348" cy="4531350"/>
              <a:chOff x="7286154" y="787163"/>
              <a:chExt cx="912836" cy="8300178"/>
            </a:xfrm>
          </p:grpSpPr>
          <p:pic>
            <p:nvPicPr>
              <p:cNvPr id="51255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8716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56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41039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57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885746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58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361100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59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83645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0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31180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1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45968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2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93503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3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99351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4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616741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5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09209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6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56744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7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04280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8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551815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9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666034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70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141387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31" name="Group 549"/>
            <p:cNvGrpSpPr>
              <a:grpSpLocks/>
            </p:cNvGrpSpPr>
            <p:nvPr/>
          </p:nvGrpSpPr>
          <p:grpSpPr bwMode="auto">
            <a:xfrm>
              <a:off x="7244793" y="4813021"/>
              <a:ext cx="1053181" cy="486083"/>
              <a:chOff x="7269153" y="5058236"/>
              <a:chExt cx="834215" cy="385022"/>
            </a:xfrm>
          </p:grpSpPr>
          <p:pic>
            <p:nvPicPr>
              <p:cNvPr id="51253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2" name="TextBox 551">
                <a:extLst/>
              </p:cNvPr>
              <p:cNvSpPr txBox="1"/>
              <p:nvPr/>
            </p:nvSpPr>
            <p:spPr>
              <a:xfrm>
                <a:off x="7342078" y="5078528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1232" name="Group 552"/>
            <p:cNvGrpSpPr>
              <a:grpSpLocks/>
            </p:cNvGrpSpPr>
            <p:nvPr/>
          </p:nvGrpSpPr>
          <p:grpSpPr bwMode="auto">
            <a:xfrm>
              <a:off x="7244793" y="5366132"/>
              <a:ext cx="1053181" cy="486083"/>
              <a:chOff x="7269153" y="5477665"/>
              <a:chExt cx="834215" cy="385022"/>
            </a:xfrm>
          </p:grpSpPr>
          <p:pic>
            <p:nvPicPr>
              <p:cNvPr id="51251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5" name="TextBox 554">
                <a:extLst/>
              </p:cNvPr>
              <p:cNvSpPr txBox="1"/>
              <p:nvPr/>
            </p:nvSpPr>
            <p:spPr>
              <a:xfrm>
                <a:off x="7342078" y="5506319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1233" name="Group 555"/>
            <p:cNvGrpSpPr>
              <a:grpSpLocks/>
            </p:cNvGrpSpPr>
            <p:nvPr/>
          </p:nvGrpSpPr>
          <p:grpSpPr bwMode="auto">
            <a:xfrm>
              <a:off x="7244793" y="5919243"/>
              <a:ext cx="1053181" cy="486083"/>
              <a:chOff x="7269153" y="5897094"/>
              <a:chExt cx="834215" cy="385022"/>
            </a:xfrm>
          </p:grpSpPr>
          <p:pic>
            <p:nvPicPr>
              <p:cNvPr id="51249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8" name="TextBox 557">
                <a:extLst/>
              </p:cNvPr>
              <p:cNvSpPr txBox="1"/>
              <p:nvPr/>
            </p:nvSpPr>
            <p:spPr>
              <a:xfrm>
                <a:off x="7342078" y="5928268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1234" name="Group 558"/>
            <p:cNvGrpSpPr>
              <a:grpSpLocks/>
            </p:cNvGrpSpPr>
            <p:nvPr/>
          </p:nvGrpSpPr>
          <p:grpSpPr bwMode="auto">
            <a:xfrm>
              <a:off x="7244793" y="6472354"/>
              <a:ext cx="1053181" cy="486083"/>
              <a:chOff x="7269153" y="6316523"/>
              <a:chExt cx="834215" cy="385022"/>
            </a:xfrm>
          </p:grpSpPr>
          <p:pic>
            <p:nvPicPr>
              <p:cNvPr id="51247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1" name="TextBox 560">
                <a:extLst/>
              </p:cNvPr>
              <p:cNvSpPr txBox="1"/>
              <p:nvPr/>
            </p:nvSpPr>
            <p:spPr>
              <a:xfrm>
                <a:off x="7342078" y="6338537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1235" name="Group 561"/>
            <p:cNvGrpSpPr>
              <a:grpSpLocks/>
            </p:cNvGrpSpPr>
            <p:nvPr/>
          </p:nvGrpSpPr>
          <p:grpSpPr bwMode="auto">
            <a:xfrm>
              <a:off x="7244793" y="7025465"/>
              <a:ext cx="1053181" cy="486083"/>
              <a:chOff x="7269153" y="6735952"/>
              <a:chExt cx="834215" cy="385022"/>
            </a:xfrm>
          </p:grpSpPr>
          <p:pic>
            <p:nvPicPr>
              <p:cNvPr id="51245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" name="TextBox 563">
                <a:extLst/>
              </p:cNvPr>
              <p:cNvSpPr txBox="1"/>
              <p:nvPr/>
            </p:nvSpPr>
            <p:spPr>
              <a:xfrm>
                <a:off x="7342078" y="6760487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1236" name="Group 564"/>
            <p:cNvGrpSpPr>
              <a:grpSpLocks/>
            </p:cNvGrpSpPr>
            <p:nvPr/>
          </p:nvGrpSpPr>
          <p:grpSpPr bwMode="auto">
            <a:xfrm>
              <a:off x="7244793" y="7578576"/>
              <a:ext cx="1053181" cy="486083"/>
              <a:chOff x="7269153" y="7155381"/>
              <a:chExt cx="834215" cy="385022"/>
            </a:xfrm>
          </p:grpSpPr>
          <p:pic>
            <p:nvPicPr>
              <p:cNvPr id="51243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7" name="TextBox 566">
                <a:extLst/>
              </p:cNvPr>
              <p:cNvSpPr txBox="1"/>
              <p:nvPr/>
            </p:nvSpPr>
            <p:spPr>
              <a:xfrm>
                <a:off x="7342078" y="7188278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1237" name="Group 567"/>
            <p:cNvGrpSpPr>
              <a:grpSpLocks/>
            </p:cNvGrpSpPr>
            <p:nvPr/>
          </p:nvGrpSpPr>
          <p:grpSpPr bwMode="auto">
            <a:xfrm>
              <a:off x="7244793" y="8131687"/>
              <a:ext cx="1053181" cy="486083"/>
              <a:chOff x="7269153" y="7574810"/>
              <a:chExt cx="834215" cy="385022"/>
            </a:xfrm>
          </p:grpSpPr>
          <p:pic>
            <p:nvPicPr>
              <p:cNvPr id="51241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0" name="TextBox 569">
                <a:extLst/>
              </p:cNvPr>
              <p:cNvSpPr txBox="1"/>
              <p:nvPr/>
            </p:nvSpPr>
            <p:spPr>
              <a:xfrm>
                <a:off x="7342078" y="7604387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51238" name="Group 570"/>
            <p:cNvGrpSpPr>
              <a:grpSpLocks/>
            </p:cNvGrpSpPr>
            <p:nvPr/>
          </p:nvGrpSpPr>
          <p:grpSpPr bwMode="auto">
            <a:xfrm>
              <a:off x="7244793" y="8684801"/>
              <a:ext cx="1053181" cy="486083"/>
              <a:chOff x="7269153" y="7994240"/>
              <a:chExt cx="834215" cy="385022"/>
            </a:xfrm>
          </p:grpSpPr>
          <p:pic>
            <p:nvPicPr>
              <p:cNvPr id="51239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" name="TextBox 572">
                <a:extLst/>
              </p:cNvPr>
              <p:cNvSpPr txBox="1"/>
              <p:nvPr/>
            </p:nvSpPr>
            <p:spPr>
              <a:xfrm>
                <a:off x="7342078" y="8014657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729638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50948" y="950377"/>
            <a:ext cx="40448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zövegdoboz 5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KARRIER JUTALÉKOK: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3" y="2214105"/>
            <a:ext cx="11868644" cy="577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5454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6" descr="CustomShape 1"/>
          <p:cNvSpPr/>
          <p:nvPr/>
        </p:nvSpPr>
        <p:spPr>
          <a:xfrm>
            <a:off x="713232" y="781627"/>
            <a:ext cx="11631168" cy="933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pc="-3" dirty="0"/>
          </a:p>
        </p:txBody>
      </p:sp>
      <p:sp>
        <p:nvSpPr>
          <p:cNvPr id="5" name="Shape 326" descr="CustomShape 1"/>
          <p:cNvSpPr/>
          <p:nvPr/>
        </p:nvSpPr>
        <p:spPr>
          <a:xfrm>
            <a:off x="26416" y="375063"/>
            <a:ext cx="13004800" cy="28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Üzleti indulás: </a:t>
            </a:r>
            <a:r>
              <a:rPr lang="hu-HU" sz="3600" b="1" spc="-1" dirty="0">
                <a:solidFill>
                  <a:srgbClr val="E10E79"/>
                </a:solidFill>
              </a:rPr>
              <a:t>375.000 Ft</a:t>
            </a:r>
            <a:endParaRPr lang="hu-HU" sz="3600" b="1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 </a:t>
            </a:r>
            <a:r>
              <a:rPr lang="hu-HU" sz="36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375.000 Ft foglaló (25PP) 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3000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„Négyes másolódást” és 30.000 Ft átlagos havi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en-US" sz="3600" spc="-1" dirty="0"/>
              <a:t>K</a:t>
            </a:r>
            <a:r>
              <a:rPr lang="hu-HU" sz="3600" spc="-1" dirty="0"/>
              <a:t>öltést feltételezve mit érhetünk el?</a:t>
            </a:r>
            <a:endParaRPr sz="3600" spc="-3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22097"/>
              </p:ext>
            </p:extLst>
          </p:nvPr>
        </p:nvGraphicFramePr>
        <p:xfrm>
          <a:off x="302136" y="3584448"/>
          <a:ext cx="12408023" cy="4590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5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5482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„Hónap”</a:t>
                      </a: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E10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Ajánlói jutalék - Ft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(5 % passzív jövedelem)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Bináris</a:t>
                      </a:r>
                      <a: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jutalék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Karrier jutalék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Vezetői</a:t>
                      </a:r>
                      <a: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Bonusz</a:t>
                      </a:r>
                      <a:b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  <a:endParaRPr lang="hu-HU" sz="20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372.000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158.400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166.200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176.000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250.000-450.000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12.600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717.000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510.240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250.000-450.000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51.000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195.000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2.115.000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250.000-450.000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51.000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1.110.000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8.483.000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250.000-450.000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59327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6" descr="CustomShape 1"/>
          <p:cNvSpPr/>
          <p:nvPr/>
        </p:nvSpPr>
        <p:spPr>
          <a:xfrm>
            <a:off x="713232" y="781627"/>
            <a:ext cx="11631168" cy="933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pc="-3" dirty="0"/>
          </a:p>
        </p:txBody>
      </p:sp>
      <p:sp>
        <p:nvSpPr>
          <p:cNvPr id="5" name="Shape 326" descr="CustomShape 1"/>
          <p:cNvSpPr/>
          <p:nvPr/>
        </p:nvSpPr>
        <p:spPr>
          <a:xfrm>
            <a:off x="26416" y="375063"/>
            <a:ext cx="13004800" cy="28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Üzleti indulás: </a:t>
            </a:r>
            <a:r>
              <a:rPr lang="hu-HU" sz="3600" b="1" spc="-1" dirty="0">
                <a:solidFill>
                  <a:srgbClr val="E10E79"/>
                </a:solidFill>
              </a:rPr>
              <a:t>375.000 Ft</a:t>
            </a:r>
            <a:endParaRPr lang="hu-HU" sz="3600" b="1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 </a:t>
            </a:r>
            <a:r>
              <a:rPr lang="hu-HU" sz="36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375.000 Ft foglaló (25PP) 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3000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„Négyes másolódást” és 30.000 Ft átlagos havi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en-US" sz="3600" spc="-1" dirty="0"/>
              <a:t>K</a:t>
            </a:r>
            <a:r>
              <a:rPr lang="hu-HU" sz="3600" spc="-1" dirty="0"/>
              <a:t>öltést feltételezve mit érhetünk el?</a:t>
            </a:r>
            <a:endParaRPr sz="3600" spc="-3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23605"/>
              </p:ext>
            </p:extLst>
          </p:nvPr>
        </p:nvGraphicFramePr>
        <p:xfrm>
          <a:off x="302136" y="3584448"/>
          <a:ext cx="12408023" cy="4185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5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5482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„Hónap”</a:t>
                      </a: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E10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Ajánlói jutalék - Ft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(5 % passzív jövedelem)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Bináris</a:t>
                      </a:r>
                      <a: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jutalék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Karrier jutalék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Vezetői</a:t>
                      </a:r>
                      <a: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Bonusz</a:t>
                      </a:r>
                      <a:b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  <a:endParaRPr lang="hu-HU" sz="20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372.000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158.400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4929">
                <a:tc>
                  <a:txBody>
                    <a:bodyPr/>
                    <a:lstStyle/>
                    <a:p>
                      <a:pPr algn="ctr"/>
                      <a:endParaRPr lang="hu-HU" sz="20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30.000 Ft költés, 10% TP</a:t>
                      </a: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30.000 x 0.5% = 150  Ft</a:t>
                      </a: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4 x 150 Ft = </a:t>
                      </a: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600 Ft</a:t>
                      </a: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DE006E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endParaRPr lang="hu-HU" sz="26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 x 90.000 Ft=360.000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Ft</a:t>
                      </a:r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/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/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db PP a II.</a:t>
                      </a:r>
                      <a:r>
                        <a:rPr lang="hu-HU" sz="1800" b="1" baseline="0" dirty="0" err="1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kat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.-</a:t>
                      </a:r>
                      <a:r>
                        <a:rPr lang="hu-HU" sz="1800" b="1" baseline="0" dirty="0" err="1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ba</a:t>
                      </a:r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/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1/1 </a:t>
                      </a:r>
                      <a:r>
                        <a:rPr lang="hu-HU" sz="1800" b="1" dirty="0" err="1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II.kat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=9.000 Ft</a:t>
                      </a:r>
                    </a:p>
                    <a:p>
                      <a:pPr algn="l"/>
                      <a:endParaRPr lang="hu-HU" sz="1800" b="1" baseline="0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/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1/1 </a:t>
                      </a:r>
                      <a:r>
                        <a:rPr lang="hu-HU" sz="1800" b="1" baseline="0" dirty="0" err="1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I.kat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= 3000 Ft</a:t>
                      </a:r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4x 33 PP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x 1.200 Ft</a:t>
                      </a:r>
                    </a:p>
                    <a:p>
                      <a:pPr algn="ctr"/>
                      <a:endParaRPr lang="hu-HU" sz="26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82794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26" descr="CustomShape 1"/>
          <p:cNvSpPr/>
          <p:nvPr/>
        </p:nvSpPr>
        <p:spPr>
          <a:xfrm>
            <a:off x="-1" y="177335"/>
            <a:ext cx="13004800" cy="28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Start indulás </a:t>
            </a:r>
            <a:r>
              <a:rPr lang="hu-HU" sz="3600" b="1" spc="-1" dirty="0">
                <a:solidFill>
                  <a:srgbClr val="E10E79"/>
                </a:solidFill>
              </a:rPr>
              <a:t>45.000 Ft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45.000 Ft foglaló (3PP)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3000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„Négyes másolódást” és 30.000 Ft átlagos havi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költést feltételezve mit érhetünk el?</a:t>
            </a:r>
            <a:endParaRPr sz="3600" spc="-3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7863"/>
              </p:ext>
            </p:extLst>
          </p:nvPr>
        </p:nvGraphicFramePr>
        <p:xfrm>
          <a:off x="432766" y="3278774"/>
          <a:ext cx="12408025" cy="45744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6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3947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„Hónap”</a:t>
                      </a: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Ajánlói jutalék - Ft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(5 % passzív</a:t>
                      </a:r>
                      <a:r>
                        <a:rPr lang="hu-HU" sz="24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jövedelem)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Bináris jutalék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Karrier jutalék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Vezetői</a:t>
                      </a:r>
                      <a:r>
                        <a:rPr lang="hu-HU" sz="24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Bonusz (Ft)</a:t>
                      </a:r>
                      <a:endParaRPr lang="hu-HU" sz="2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36.000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14.400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114.000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12.600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179.400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51.000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178.200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251.640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250.000-450.000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51.000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637.000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1.153.720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250.000-450.000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65659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26" descr="CustomShape 1"/>
          <p:cNvSpPr/>
          <p:nvPr/>
        </p:nvSpPr>
        <p:spPr>
          <a:xfrm>
            <a:off x="-1" y="177335"/>
            <a:ext cx="13004800" cy="28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Start </a:t>
            </a:r>
            <a:r>
              <a:rPr lang="hu-HU" sz="3600" spc="-1"/>
              <a:t>indulás </a:t>
            </a:r>
            <a:r>
              <a:rPr lang="hu-HU" sz="3600" b="1" spc="-1">
                <a:solidFill>
                  <a:srgbClr val="E10E79"/>
                </a:solidFill>
              </a:rPr>
              <a:t>45.000 </a:t>
            </a:r>
            <a:r>
              <a:rPr lang="hu-HU" sz="3600" b="1" spc="-1" dirty="0">
                <a:solidFill>
                  <a:srgbClr val="E10E79"/>
                </a:solidFill>
              </a:rPr>
              <a:t>Ft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45.000 Ft foglaló (3PP) 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3000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„Négyes másolódást” és 30.000 Ft átlagos havi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költést feltételezve mit érhetünk el?</a:t>
            </a:r>
            <a:endParaRPr sz="3600" spc="-3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884171"/>
              </p:ext>
            </p:extLst>
          </p:nvPr>
        </p:nvGraphicFramePr>
        <p:xfrm>
          <a:off x="432766" y="3278774"/>
          <a:ext cx="12408025" cy="5078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6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3947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„Hónap”</a:t>
                      </a: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Ajánlói jutalék - Ft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(5 % passzív</a:t>
                      </a:r>
                      <a:r>
                        <a:rPr lang="hu-HU" sz="24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jövedelem)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Bináris jutalék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Karrier jutalék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(Ft)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Vezetői</a:t>
                      </a:r>
                      <a:r>
                        <a:rPr lang="hu-HU" sz="24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Bonusz (Ft)</a:t>
                      </a:r>
                      <a:endParaRPr lang="hu-HU" sz="2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36.000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14.400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36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30.000 Ft költés, 10% TP</a:t>
                      </a: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30.000 x 0.5% = 150  Ft</a:t>
                      </a: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4 x 150 Ft = </a:t>
                      </a: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600 Ft</a:t>
                      </a: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DE006E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 x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3 PP = 12 PP</a:t>
                      </a:r>
                    </a:p>
                    <a:p>
                      <a:pPr algn="ctr"/>
                      <a:endParaRPr lang="hu-HU" sz="1800" b="1" baseline="0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x 1/1 = 9.000 Ft</a:t>
                      </a:r>
                    </a:p>
                    <a:p>
                      <a:pPr algn="ctr"/>
                      <a:endParaRPr lang="hu-HU" sz="1800" b="1" baseline="0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x 3/3 = 18.000Ft</a:t>
                      </a:r>
                    </a:p>
                    <a:p>
                      <a:pPr algn="ctr"/>
                      <a:endParaRPr lang="hu-HU" sz="1800" b="1" baseline="0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1x 7/7 = 9.000 Ft</a:t>
                      </a:r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 x 3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PP = 12 PP</a:t>
                      </a:r>
                    </a:p>
                    <a:p>
                      <a:pPr algn="ctr"/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 </a:t>
                      </a:r>
                      <a:r>
                        <a:rPr lang="hu-HU" sz="1800" b="1" baseline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 1.200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= 14.400 Ft</a:t>
                      </a:r>
                      <a:endParaRPr lang="hu-HU" sz="1800" b="1" dirty="0">
                        <a:ln>
                          <a:noFill/>
                        </a:ln>
                        <a:solidFill>
                          <a:srgbClr val="DE006E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47563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50948" y="950377"/>
            <a:ext cx="5331671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zövegdoboz 5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TE HOVA SOROLOD MAGAD?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1" y="2906222"/>
            <a:ext cx="12335202" cy="470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7626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50948" y="950377"/>
            <a:ext cx="80896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zövegdoboz 5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MIK A VÁLASZAID AZ ALÁBBI KÉRDÉSEKRE?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Shape 326" descr="CustomShape 1"/>
          <p:cNvSpPr/>
          <p:nvPr/>
        </p:nvSpPr>
        <p:spPr>
          <a:xfrm>
            <a:off x="1313050" y="1497269"/>
            <a:ext cx="10675493" cy="977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>
                <a:solidFill>
                  <a:srgbClr val="333333"/>
                </a:solidFill>
              </a:rPr>
              <a:t>Szoktál </a:t>
            </a:r>
            <a:r>
              <a:rPr lang="hu-HU" sz="2844" spc="-1" dirty="0">
                <a:solidFill>
                  <a:srgbClr val="DE006E"/>
                </a:solidFill>
              </a:rPr>
              <a:t>havonta 30 000 Ft-ot </a:t>
            </a:r>
            <a:r>
              <a:rPr lang="hu-HU" sz="2844" spc="-1" dirty="0">
                <a:solidFill>
                  <a:srgbClr val="333333"/>
                </a:solidFill>
              </a:rPr>
              <a:t>élelmiszerre, üzemanyagra, telefon használatra költeni?</a:t>
            </a:r>
            <a:endParaRPr sz="2844" spc="-3" dirty="0">
              <a:solidFill>
                <a:srgbClr val="E10E79"/>
              </a:solidFill>
            </a:endParaRPr>
          </a:p>
        </p:txBody>
      </p:sp>
      <p:sp>
        <p:nvSpPr>
          <p:cNvPr id="7" name="Shape 339" descr="CustomShape 6"/>
          <p:cNvSpPr/>
          <p:nvPr/>
        </p:nvSpPr>
        <p:spPr>
          <a:xfrm>
            <a:off x="767363" y="1908577"/>
            <a:ext cx="142921" cy="142921"/>
          </a:xfrm>
          <a:prstGeom prst="ellipse">
            <a:avLst/>
          </a:prstGeom>
          <a:solidFill>
            <a:srgbClr val="DE006E"/>
          </a:solidFill>
          <a:ln>
            <a:solidFill>
              <a:srgbClr val="DE006E"/>
            </a:solidFill>
          </a:ln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8" name="Shape 326" descr="CustomShape 1"/>
          <p:cNvSpPr/>
          <p:nvPr/>
        </p:nvSpPr>
        <p:spPr>
          <a:xfrm>
            <a:off x="1313050" y="2915133"/>
            <a:ext cx="10675493" cy="977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>
                <a:solidFill>
                  <a:srgbClr val="DE006E"/>
                </a:solidFill>
              </a:rPr>
              <a:t>Van 4-5-6 barátod, </a:t>
            </a:r>
            <a:r>
              <a:rPr lang="hu-HU" sz="2844" spc="-1" dirty="0">
                <a:solidFill>
                  <a:srgbClr val="333333"/>
                </a:solidFill>
              </a:rPr>
              <a:t>aki (szintén) szokott havonta 30 000 Ft-ot élelmiszerre, üzemanyagra, telefonra költeni?</a:t>
            </a:r>
            <a:endParaRPr sz="2844" spc="-3" dirty="0">
              <a:solidFill>
                <a:srgbClr val="E10E79"/>
              </a:solidFill>
            </a:endParaRPr>
          </a:p>
        </p:txBody>
      </p:sp>
      <p:sp>
        <p:nvSpPr>
          <p:cNvPr id="9" name="Shape 339" descr="CustomShape 6"/>
          <p:cNvSpPr/>
          <p:nvPr/>
        </p:nvSpPr>
        <p:spPr>
          <a:xfrm>
            <a:off x="767363" y="3326442"/>
            <a:ext cx="142921" cy="142921"/>
          </a:xfrm>
          <a:prstGeom prst="ellipse">
            <a:avLst/>
          </a:prstGeom>
          <a:solidFill>
            <a:srgbClr val="DE006E"/>
          </a:solidFill>
          <a:ln>
            <a:solidFill>
              <a:srgbClr val="DE006E"/>
            </a:solidFill>
          </a:ln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10" name="Shape 326" descr="CustomShape 1"/>
          <p:cNvSpPr/>
          <p:nvPr/>
        </p:nvSpPr>
        <p:spPr>
          <a:xfrm>
            <a:off x="1313050" y="4541418"/>
            <a:ext cx="10675493" cy="540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Jó érzéssel tölt el, ha </a:t>
            </a:r>
            <a:r>
              <a:rPr lang="hu-HU" sz="2844" spc="-1" dirty="0">
                <a:solidFill>
                  <a:srgbClr val="DE006E"/>
                </a:solidFill>
              </a:rPr>
              <a:t>adakozol 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és</a:t>
            </a:r>
            <a:r>
              <a:rPr lang="hu-HU" sz="2844" spc="-1" dirty="0">
                <a:solidFill>
                  <a:srgbClr val="DE006E"/>
                </a:solidFill>
              </a:rPr>
              <a:t> segíthetsz másokon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sz="2844" spc="-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Shape 339" descr="CustomShape 6"/>
          <p:cNvSpPr/>
          <p:nvPr/>
        </p:nvSpPr>
        <p:spPr>
          <a:xfrm>
            <a:off x="767363" y="4713242"/>
            <a:ext cx="142921" cy="142921"/>
          </a:xfrm>
          <a:prstGeom prst="ellipse">
            <a:avLst/>
          </a:prstGeom>
          <a:solidFill>
            <a:srgbClr val="DE006E"/>
          </a:solidFill>
          <a:ln>
            <a:solidFill>
              <a:srgbClr val="DE006E"/>
            </a:solidFill>
          </a:ln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12" name="Shape 326" descr="CustomShape 1"/>
          <p:cNvSpPr/>
          <p:nvPr/>
        </p:nvSpPr>
        <p:spPr>
          <a:xfrm>
            <a:off x="1313050" y="5700083"/>
            <a:ext cx="10675493" cy="977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Örülnél mások vásárlásaiból keletkező rendszeres</a:t>
            </a:r>
            <a:b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>
                <a:solidFill>
                  <a:srgbClr val="DE006E"/>
                </a:solidFill>
              </a:rPr>
              <a:t>extra jövedelemnek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sz="2844" spc="-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Shape 339" descr="CustomShape 6"/>
          <p:cNvSpPr/>
          <p:nvPr/>
        </p:nvSpPr>
        <p:spPr>
          <a:xfrm>
            <a:off x="785194" y="6083216"/>
            <a:ext cx="142921" cy="142921"/>
          </a:xfrm>
          <a:prstGeom prst="ellipse">
            <a:avLst/>
          </a:prstGeom>
          <a:solidFill>
            <a:srgbClr val="DE006E"/>
          </a:solidFill>
          <a:ln>
            <a:solidFill>
              <a:srgbClr val="DE006E"/>
            </a:solidFill>
          </a:ln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15" name="Shape 326" descr="CustomShape 1"/>
          <p:cNvSpPr/>
          <p:nvPr/>
        </p:nvSpPr>
        <p:spPr>
          <a:xfrm>
            <a:off x="1313050" y="7232285"/>
            <a:ext cx="11545267" cy="540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Szívesen csatlakoznál egy </a:t>
            </a:r>
            <a:r>
              <a:rPr lang="hu-HU" sz="2844" spc="-1" dirty="0">
                <a:solidFill>
                  <a:srgbClr val="DE006E"/>
                </a:solidFill>
              </a:rPr>
              <a:t>fiatalos, dinamikus, jó kedélyű 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csapathoz?</a:t>
            </a:r>
            <a:endParaRPr sz="2844" spc="-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Shape 339" descr="CustomShape 6"/>
          <p:cNvSpPr/>
          <p:nvPr/>
        </p:nvSpPr>
        <p:spPr>
          <a:xfrm>
            <a:off x="785194" y="7396576"/>
            <a:ext cx="142921" cy="142921"/>
          </a:xfrm>
          <a:prstGeom prst="ellipse">
            <a:avLst/>
          </a:prstGeom>
          <a:solidFill>
            <a:srgbClr val="DE006E"/>
          </a:solidFill>
          <a:ln>
            <a:solidFill>
              <a:srgbClr val="DE006E"/>
            </a:solidFill>
          </a:ln>
        </p:spPr>
        <p:txBody>
          <a:bodyPr lIns="45716" tIns="45716" rIns="45716" bIns="4571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000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24" descr="CustomShape 3"/>
          <p:cNvSpPr/>
          <p:nvPr/>
        </p:nvSpPr>
        <p:spPr>
          <a:xfrm>
            <a:off x="823237" y="1355538"/>
            <a:ext cx="7245942" cy="2256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/>
            <a:r>
              <a:rPr lang="hu-HU" sz="2800" b="1" dirty="0">
                <a:solidFill>
                  <a:srgbClr val="DE006E"/>
                </a:solidFill>
                <a:latin typeface="+mj-lt"/>
              </a:rPr>
              <a:t>Svájci vásárlói közösség</a:t>
            </a:r>
          </a:p>
          <a:p>
            <a:pPr algn="l"/>
            <a:r>
              <a:rPr lang="hu-HU" sz="2800" dirty="0">
                <a:latin typeface="+mj-lt"/>
              </a:rPr>
              <a:t>Alapítás éve: 2003.</a:t>
            </a:r>
          </a:p>
          <a:p>
            <a:pPr algn="l"/>
            <a:r>
              <a:rPr lang="hu-HU" sz="2800" dirty="0">
                <a:latin typeface="+mj-lt"/>
              </a:rPr>
              <a:t>Jelenlegi tagok száma: 7 millió</a:t>
            </a:r>
          </a:p>
          <a:p>
            <a:pPr algn="l"/>
            <a:r>
              <a:rPr lang="hu-HU" sz="2800" dirty="0">
                <a:latin typeface="+mj-lt"/>
              </a:rPr>
              <a:t>Éves forgalom: 600 millió dollár (156 Mrd Ft)</a:t>
            </a:r>
          </a:p>
          <a:p>
            <a:pPr algn="l"/>
            <a:r>
              <a:rPr lang="hu-HU" sz="2800" dirty="0">
                <a:latin typeface="+mj-lt"/>
              </a:rPr>
              <a:t>Jelenlét: 40 országban</a:t>
            </a:r>
          </a:p>
        </p:txBody>
      </p:sp>
      <p:sp>
        <p:nvSpPr>
          <p:cNvPr id="9" name="Shape 424" descr="CustomShape 3"/>
          <p:cNvSpPr/>
          <p:nvPr/>
        </p:nvSpPr>
        <p:spPr>
          <a:xfrm>
            <a:off x="2113191" y="7249095"/>
            <a:ext cx="11707921" cy="533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/>
            <a:endParaRPr sz="2800" dirty="0"/>
          </a:p>
        </p:txBody>
      </p:sp>
      <p:sp>
        <p:nvSpPr>
          <p:cNvPr id="13" name="Shape 424" descr="CustomShape 3">
            <a:extLst>
              <a:ext uri="{FF2B5EF4-FFF2-40B4-BE49-F238E27FC236}">
                <a16:creationId xmlns:a16="http://schemas.microsoft.com/office/drawing/2014/main" id="{D94E5A4D-81D8-41EF-B26D-66E48D6E2CEB}"/>
              </a:ext>
            </a:extLst>
          </p:cNvPr>
          <p:cNvSpPr/>
          <p:nvPr/>
        </p:nvSpPr>
        <p:spPr>
          <a:xfrm>
            <a:off x="823237" y="6171616"/>
            <a:ext cx="7245942" cy="2687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/>
            <a:r>
              <a:rPr lang="hu-HU" sz="2800" b="1" dirty="0">
                <a:solidFill>
                  <a:srgbClr val="E10E79"/>
                </a:solidFill>
                <a:latin typeface="+mj-lt"/>
              </a:rPr>
              <a:t>Magyarországi pontgyűjtő kártyák </a:t>
            </a:r>
            <a:r>
              <a:rPr lang="hu-HU" sz="2800" dirty="0">
                <a:latin typeface="+mj-lt"/>
              </a:rPr>
              <a:t>(</a:t>
            </a:r>
            <a:r>
              <a:rPr lang="hu-HU" sz="2800" dirty="0" err="1">
                <a:latin typeface="+mj-lt"/>
              </a:rPr>
              <a:t>Supershop</a:t>
            </a:r>
            <a:r>
              <a:rPr lang="hu-HU" sz="2800" dirty="0">
                <a:latin typeface="+mj-lt"/>
              </a:rPr>
              <a:t>, </a:t>
            </a:r>
            <a:r>
              <a:rPr lang="hu-HU" sz="2800" dirty="0" err="1">
                <a:latin typeface="+mj-lt"/>
              </a:rPr>
              <a:t>Smart</a:t>
            </a:r>
            <a:r>
              <a:rPr lang="hu-HU" sz="2800" dirty="0">
                <a:latin typeface="+mj-lt"/>
              </a:rPr>
              <a:t>, Dm, stb.)</a:t>
            </a:r>
          </a:p>
          <a:p>
            <a:pPr algn="l"/>
            <a:r>
              <a:rPr lang="hu-HU" sz="2800" dirty="0">
                <a:latin typeface="+mj-lt"/>
              </a:rPr>
              <a:t>Jelenlegi tagok száma: </a:t>
            </a:r>
            <a:r>
              <a:rPr lang="hu-HU" sz="2800" b="1" dirty="0">
                <a:latin typeface="+mj-lt"/>
              </a:rPr>
              <a:t>több, mint 3 millió!</a:t>
            </a:r>
            <a:br>
              <a:rPr lang="hu-HU" sz="2800" dirty="0">
                <a:latin typeface="+mj-lt"/>
              </a:rPr>
            </a:br>
            <a:r>
              <a:rPr lang="hu-HU" sz="2800" dirty="0">
                <a:latin typeface="+mj-lt"/>
              </a:rPr>
              <a:t>Jelenleg kb. 4000 Mrd Ft vásárlási forgalom megy át ezeken a kártyákon!</a:t>
            </a:r>
          </a:p>
          <a:p>
            <a:pPr algn="l"/>
            <a:endParaRPr lang="hu-HU" sz="2800" b="1" dirty="0">
              <a:latin typeface="+mj-lt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NEMZETKÖZI SIKERTÖRTÉNETEK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220316" y="1066077"/>
            <a:ext cx="1037926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églalap 1">
            <a:extLst>
              <a:ext uri="{FF2B5EF4-FFF2-40B4-BE49-F238E27FC236}">
                <a16:creationId xmlns:a16="http://schemas.microsoft.com/office/drawing/2014/main" id="{35E0EB60-21D8-4DB3-8027-52BED47A4C58}"/>
              </a:ext>
            </a:extLst>
          </p:cNvPr>
          <p:cNvSpPr/>
          <p:nvPr/>
        </p:nvSpPr>
        <p:spPr>
          <a:xfrm>
            <a:off x="7111743" y="3753415"/>
            <a:ext cx="53369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E10E79"/>
                </a:solidFill>
              </a:rPr>
              <a:t>Német Törzsvásárlói rendszer </a:t>
            </a:r>
          </a:p>
          <a:p>
            <a:r>
              <a:rPr lang="hu-HU" sz="2800" dirty="0">
                <a:solidFill>
                  <a:schemeClr val="tx1"/>
                </a:solidFill>
              </a:rPr>
              <a:t>Alapítás éve:2000.</a:t>
            </a:r>
          </a:p>
          <a:p>
            <a:r>
              <a:rPr lang="hu-HU" sz="2800" dirty="0">
                <a:solidFill>
                  <a:schemeClr val="tx1"/>
                </a:solidFill>
              </a:rPr>
              <a:t>Jelenlegi tagok száma: 30 millió</a:t>
            </a:r>
          </a:p>
          <a:p>
            <a:r>
              <a:rPr lang="hu-HU" sz="2800" dirty="0">
                <a:solidFill>
                  <a:schemeClr val="tx1"/>
                </a:solidFill>
              </a:rPr>
              <a:t>Éves forgalom: 29.8 Mrd EUR </a:t>
            </a:r>
          </a:p>
        </p:txBody>
      </p:sp>
    </p:spTree>
    <p:extLst>
      <p:ext uri="{BB962C8B-B14F-4D97-AF65-F5344CB8AC3E}">
        <p14:creationId xmlns:p14="http://schemas.microsoft.com/office/powerpoint/2010/main" val="236024657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>
          <a:xfrm>
            <a:off x="3250196" y="4955272"/>
            <a:ext cx="6119722" cy="11660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350948" y="950377"/>
            <a:ext cx="32768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zövegdoboz 5"/>
          <p:cNvSpPr txBox="1"/>
          <p:nvPr/>
        </p:nvSpPr>
        <p:spPr>
          <a:xfrm>
            <a:off x="295392" y="264991"/>
            <a:ext cx="3953958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HOGY DÖNTESZ?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Shape 326" descr="CustomShape 1"/>
          <p:cNvSpPr/>
          <p:nvPr/>
        </p:nvSpPr>
        <p:spPr>
          <a:xfrm>
            <a:off x="3310832" y="1599732"/>
            <a:ext cx="6059086" cy="167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413" spc="-1" dirty="0">
                <a:solidFill>
                  <a:srgbClr val="333333"/>
                </a:solidFill>
              </a:rPr>
              <a:t>Ha ez előző kérdésekre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413" b="1" spc="-1" dirty="0">
                <a:solidFill>
                  <a:srgbClr val="DE006E"/>
                </a:solidFill>
              </a:rPr>
              <a:t>„IGEN”</a:t>
            </a:r>
            <a:br>
              <a:rPr lang="hu-HU" sz="3413" b="1" spc="-1" dirty="0">
                <a:solidFill>
                  <a:srgbClr val="DE006E"/>
                </a:solidFill>
              </a:rPr>
            </a:br>
            <a:r>
              <a:rPr lang="hu-HU" sz="3413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volt a válaszod, </a:t>
            </a:r>
            <a:endParaRPr sz="3413" b="1" spc="-3" dirty="0">
              <a:solidFill>
                <a:srgbClr val="DE006E"/>
              </a:solidFill>
            </a:endParaRPr>
          </a:p>
        </p:txBody>
      </p:sp>
      <p:sp>
        <p:nvSpPr>
          <p:cNvPr id="8" name="Shape 326" descr="CustomShape 1"/>
          <p:cNvSpPr/>
          <p:nvPr/>
        </p:nvSpPr>
        <p:spPr>
          <a:xfrm>
            <a:off x="3584114" y="4979276"/>
            <a:ext cx="5580982" cy="115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413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javaslom a csatlakozásra is </a:t>
            </a:r>
            <a:r>
              <a:rPr lang="hu-HU" sz="3413" b="1" spc="-1" dirty="0">
                <a:solidFill>
                  <a:srgbClr val="DE006E"/>
                </a:solidFill>
              </a:rPr>
              <a:t>MONDJ IGENT! </a:t>
            </a:r>
            <a:r>
              <a:rPr lang="hu-HU" sz="3413" b="1" spc="-1" dirty="0">
                <a:solidFill>
                  <a:srgbClr val="DE006E"/>
                </a:solidFill>
                <a:sym typeface="Wingdings" panose="05000000000000000000" pitchFamily="2" charset="2"/>
              </a:rPr>
              <a:t></a:t>
            </a:r>
            <a:endParaRPr lang="hu-HU" sz="3413" b="1" spc="-3" dirty="0">
              <a:solidFill>
                <a:srgbClr val="DE006E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369173" y="3711020"/>
            <a:ext cx="39424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698" y="6515382"/>
            <a:ext cx="1745358" cy="196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004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50948" y="950377"/>
            <a:ext cx="48128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zövegdoboz 5"/>
          <p:cNvSpPr txBox="1"/>
          <p:nvPr/>
        </p:nvSpPr>
        <p:spPr>
          <a:xfrm>
            <a:off x="295392" y="264991"/>
            <a:ext cx="66166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 CSATLAKOZÁS LÉPÉSEI: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576018" y="2106201"/>
            <a:ext cx="768000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745380" y="2036478"/>
            <a:ext cx="466338" cy="612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3129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1.</a:t>
            </a:r>
            <a:endParaRPr lang="en-US" sz="3129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398203" y="3760379"/>
            <a:ext cx="3262143" cy="2655657"/>
          </a:xfrm>
          <a:prstGeom prst="round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0" name="Shape 326" descr="CustomShape 1"/>
          <p:cNvSpPr/>
          <p:nvPr/>
        </p:nvSpPr>
        <p:spPr>
          <a:xfrm>
            <a:off x="-11443" y="2921478"/>
            <a:ext cx="4198866" cy="583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b="1" spc="-1" dirty="0">
                <a:solidFill>
                  <a:srgbClr val="DE0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REGISZTRÁLÁS</a:t>
            </a:r>
            <a:endParaRPr sz="2844" b="1" spc="-3" dirty="0">
              <a:solidFill>
                <a:srgbClr val="DE0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6081320" y="2106201"/>
            <a:ext cx="768000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250681" y="2036478"/>
            <a:ext cx="466338" cy="612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3129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2.</a:t>
            </a:r>
            <a:endParaRPr lang="en-US" sz="3129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Shape 326" descr="CustomShape 1"/>
          <p:cNvSpPr/>
          <p:nvPr/>
        </p:nvSpPr>
        <p:spPr>
          <a:xfrm>
            <a:off x="4493858" y="2921478"/>
            <a:ext cx="4198866" cy="583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b="1" spc="-1" dirty="0">
                <a:solidFill>
                  <a:srgbClr val="DE0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INDULSZ EL</a:t>
            </a:r>
            <a:endParaRPr sz="2844" b="1" spc="-3" dirty="0">
              <a:solidFill>
                <a:srgbClr val="DE0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10426667" y="2106201"/>
            <a:ext cx="768000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0596028" y="2036478"/>
            <a:ext cx="466338" cy="612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3129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3.</a:t>
            </a:r>
            <a:endParaRPr lang="en-US" sz="3129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Shape 326" descr="CustomShape 1"/>
          <p:cNvSpPr/>
          <p:nvPr/>
        </p:nvSpPr>
        <p:spPr>
          <a:xfrm>
            <a:off x="8839205" y="2921478"/>
            <a:ext cx="4198866" cy="583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b="1" spc="-1" dirty="0">
                <a:solidFill>
                  <a:srgbClr val="DE0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ELINDULÁS</a:t>
            </a:r>
            <a:endParaRPr sz="2844" b="1" spc="-3" dirty="0">
              <a:solidFill>
                <a:srgbClr val="DE0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326" descr="CustomShape 1"/>
          <p:cNvSpPr/>
          <p:nvPr/>
        </p:nvSpPr>
        <p:spPr>
          <a:xfrm>
            <a:off x="736600" y="4037693"/>
            <a:ext cx="3041178" cy="977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regisztráció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326" descr="CustomShape 1"/>
          <p:cNvSpPr/>
          <p:nvPr/>
        </p:nvSpPr>
        <p:spPr>
          <a:xfrm>
            <a:off x="705436" y="5230703"/>
            <a:ext cx="3277164" cy="977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Díjmentes </a:t>
            </a:r>
            <a:r>
              <a:rPr lang="hu-HU" sz="2702" b="1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webiroda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326" descr="CustomShape 1"/>
          <p:cNvSpPr/>
          <p:nvPr/>
        </p:nvSpPr>
        <p:spPr>
          <a:xfrm>
            <a:off x="5170253" y="4057520"/>
            <a:ext cx="3041178" cy="56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Vásárlóként?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326" descr="CustomShape 1"/>
          <p:cNvSpPr/>
          <p:nvPr/>
        </p:nvSpPr>
        <p:spPr>
          <a:xfrm>
            <a:off x="5181531" y="4874556"/>
            <a:ext cx="3041178" cy="139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Azonnali pénzkereseti lehetőséggel?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326" descr="CustomShape 1"/>
          <p:cNvSpPr/>
          <p:nvPr/>
        </p:nvSpPr>
        <p:spPr>
          <a:xfrm>
            <a:off x="9503493" y="4057520"/>
            <a:ext cx="3041178" cy="56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Impresszum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326" descr="CustomShape 1"/>
          <p:cNvSpPr/>
          <p:nvPr/>
        </p:nvSpPr>
        <p:spPr>
          <a:xfrm>
            <a:off x="9503492" y="4819505"/>
            <a:ext cx="3787205" cy="515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en-US" sz="2400" b="1" spc="-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2400" b="1" spc="-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endszer használat</a:t>
            </a:r>
            <a:endParaRPr sz="2400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326" descr="CustomShape 1"/>
          <p:cNvSpPr/>
          <p:nvPr/>
        </p:nvSpPr>
        <p:spPr>
          <a:xfrm>
            <a:off x="9503493" y="5593691"/>
            <a:ext cx="3041178" cy="56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Ajánlás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efelé nyíl 27"/>
          <p:cNvSpPr/>
          <p:nvPr/>
        </p:nvSpPr>
        <p:spPr>
          <a:xfrm rot="16200000">
            <a:off x="3616279" y="4735260"/>
            <a:ext cx="12288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9" name="Lefelé nyíl 28"/>
          <p:cNvSpPr/>
          <p:nvPr/>
        </p:nvSpPr>
        <p:spPr>
          <a:xfrm rot="16200000">
            <a:off x="8083877" y="4735260"/>
            <a:ext cx="12288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4801012" y="3760379"/>
            <a:ext cx="3262143" cy="2655657"/>
          </a:xfrm>
          <a:prstGeom prst="round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9431294" y="3760379"/>
            <a:ext cx="3262143" cy="2655657"/>
          </a:xfrm>
          <a:prstGeom prst="round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181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6" grpId="0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2C2D82-6D4B-314C-990C-93748D62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55" y="5639076"/>
            <a:ext cx="11703602" cy="1628282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>
                <a:solidFill>
                  <a:srgbClr val="E10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871AD08-D3A7-6045-9337-C3E6376C6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07" y="1260160"/>
            <a:ext cx="3152898" cy="355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784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360375" y="816771"/>
            <a:ext cx="4150045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r>
              <a:rPr lang="hu-HU" sz="4551" b="1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Mérföldköveink</a:t>
            </a:r>
            <a:endParaRPr lang="hu-HU" sz="4551" b="1" dirty="0">
              <a:solidFill>
                <a:srgbClr val="DE006E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14" y="2603519"/>
            <a:ext cx="846347" cy="1032256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93" y="7026440"/>
            <a:ext cx="1667588" cy="795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50" y="4101789"/>
            <a:ext cx="1552074" cy="774158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4706946" y="5282582"/>
            <a:ext cx="3424881" cy="1225012"/>
            <a:chOff x="4789872" y="4763672"/>
            <a:chExt cx="3424881" cy="1225012"/>
          </a:xfrm>
        </p:grpSpPr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872" y="4763672"/>
              <a:ext cx="1549564" cy="1054702"/>
            </a:xfrm>
            <a:prstGeom prst="rect">
              <a:avLst/>
            </a:prstGeom>
          </p:spPr>
        </p:pic>
        <p:grpSp>
          <p:nvGrpSpPr>
            <p:cNvPr id="2" name="Csoportba foglalás 1"/>
            <p:cNvGrpSpPr/>
            <p:nvPr/>
          </p:nvGrpSpPr>
          <p:grpSpPr>
            <a:xfrm>
              <a:off x="6470076" y="4763672"/>
              <a:ext cx="1744677" cy="1225012"/>
              <a:chOff x="5158162" y="6530192"/>
              <a:chExt cx="1744677" cy="1225012"/>
            </a:xfrm>
          </p:grpSpPr>
          <p:grpSp>
            <p:nvGrpSpPr>
              <p:cNvPr id="15" name="Group 13">
                <a:extLst>
                  <a:ext uri="{FF2B5EF4-FFF2-40B4-BE49-F238E27FC236}">
                    <a16:creationId xmlns:a16="http://schemas.microsoft.com/office/drawing/2014/main" id="{2DDA19A7-A85E-4A9E-98BE-9316B7566523}"/>
                  </a:ext>
                </a:extLst>
              </p:cNvPr>
              <p:cNvGrpSpPr/>
              <p:nvPr/>
            </p:nvGrpSpPr>
            <p:grpSpPr>
              <a:xfrm>
                <a:off x="5159234" y="6530192"/>
                <a:ext cx="1729180" cy="867955"/>
                <a:chOff x="5250551" y="6064250"/>
                <a:chExt cx="1803674" cy="837732"/>
              </a:xfrm>
            </p:grpSpPr>
            <p:pic>
              <p:nvPicPr>
                <p:cNvPr id="16" name="Picture 14">
                  <a:extLst>
                    <a:ext uri="{FF2B5EF4-FFF2-40B4-BE49-F238E27FC236}">
                      <a16:creationId xmlns:a16="http://schemas.microsoft.com/office/drawing/2014/main" id="{9ED85B36-F98D-40FE-B182-4100D1277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0551" y="6064250"/>
                  <a:ext cx="828675" cy="828675"/>
                </a:xfrm>
                <a:prstGeom prst="rect">
                  <a:avLst/>
                </a:prstGeom>
              </p:spPr>
            </p:pic>
            <p:pic>
              <p:nvPicPr>
                <p:cNvPr id="17" name="Picture 15">
                  <a:extLst>
                    <a:ext uri="{FF2B5EF4-FFF2-40B4-BE49-F238E27FC236}">
                      <a16:creationId xmlns:a16="http://schemas.microsoft.com/office/drawing/2014/main" id="{61C7634B-FCAA-412C-A3AF-F072E5C25F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1052" y="6068809"/>
                  <a:ext cx="833173" cy="833173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158162" y="7383181"/>
                <a:ext cx="1744677" cy="3720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t">
                <a:spAutoFit/>
              </a:bodyPr>
              <a:lstStyle/>
              <a:p>
                <a:pPr algn="ctr" defTabSz="130046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564" dirty="0" err="1">
                    <a:solidFill>
                      <a:srgbClr val="CC0066"/>
                    </a:solidFill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lang="hu-HU" sz="1564" dirty="0">
                    <a:solidFill>
                      <a:srgbClr val="CC0066"/>
                    </a:solidFill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285384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 descr="Kép 85"/>
          <p:cNvSpPr/>
          <p:nvPr/>
        </p:nvSpPr>
        <p:spPr>
          <a:xfrm>
            <a:off x="-777601" y="-34200"/>
            <a:ext cx="14478121" cy="98438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" name="Szövegdoboz 14"/>
          <p:cNvSpPr txBox="1"/>
          <p:nvPr/>
        </p:nvSpPr>
        <p:spPr>
          <a:xfrm>
            <a:off x="347644" y="199626"/>
            <a:ext cx="12582512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MIÉRT INNOVATÍV MEGOLDÁS A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SHOPPING CENTER VÁSÁRLÓI KÖZÖSSÉG?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>
            <a:off x="347644" y="1172058"/>
            <a:ext cx="1037926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zövegdoboz 16"/>
          <p:cNvSpPr txBox="1"/>
          <p:nvPr/>
        </p:nvSpPr>
        <p:spPr>
          <a:xfrm>
            <a:off x="614777" y="1570438"/>
            <a:ext cx="11477697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Saját költéseiden felül - a csoport költései után is ad Neked kedvezményeket (pénzvisszatérítést)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758189" y="7255481"/>
            <a:ext cx="5246841" cy="896952"/>
            <a:chOff x="758189" y="7255481"/>
            <a:chExt cx="5246841" cy="896952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758189" y="7255481"/>
              <a:ext cx="5246841" cy="0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3" name="Szövegdoboz 22"/>
            <p:cNvSpPr txBox="1"/>
            <p:nvPr/>
          </p:nvSpPr>
          <p:spPr>
            <a:xfrm>
              <a:off x="1504629" y="7690770"/>
              <a:ext cx="3918189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Megtakarítás: 10 000 Ft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6767095" y="7255481"/>
            <a:ext cx="5910469" cy="895059"/>
            <a:chOff x="6767095" y="7255481"/>
            <a:chExt cx="5910469" cy="895059"/>
          </a:xfrm>
        </p:grpSpPr>
        <p:cxnSp>
          <p:nvCxnSpPr>
            <p:cNvPr id="29" name="Egyenes összekötő 28"/>
            <p:cNvCxnSpPr/>
            <p:nvPr/>
          </p:nvCxnSpPr>
          <p:spPr>
            <a:xfrm>
              <a:off x="7028355" y="7255481"/>
              <a:ext cx="5649209" cy="0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0" name="Szövegdoboz 29"/>
            <p:cNvSpPr txBox="1"/>
            <p:nvPr/>
          </p:nvSpPr>
          <p:spPr>
            <a:xfrm>
              <a:off x="6767095" y="7627322"/>
              <a:ext cx="564920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800" b="1" dirty="0">
                  <a:solidFill>
                    <a:srgbClr val="E10E79"/>
                  </a:solidFill>
                  <a:latin typeface="+mj-lt"/>
                  <a:ea typeface="+mj-ea"/>
                  <a:cs typeface="+mj-cs"/>
                  <a:sym typeface="Arial"/>
                </a:rPr>
                <a:t>Visszatérítés: 200 000 Ft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E10E79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7302281" y="5469788"/>
            <a:ext cx="4508729" cy="1586161"/>
            <a:chOff x="7302281" y="5469788"/>
            <a:chExt cx="4508729" cy="1586161"/>
          </a:xfrm>
        </p:grpSpPr>
        <p:sp>
          <p:nvSpPr>
            <p:cNvPr id="27" name="Szövegdoboz 26"/>
            <p:cNvSpPr txBox="1"/>
            <p:nvPr/>
          </p:nvSpPr>
          <p:spPr>
            <a:xfrm>
              <a:off x="7302281" y="5586199"/>
              <a:ext cx="2569339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- kedvezmény:</a:t>
              </a:r>
            </a:p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          2%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4849" y="5469788"/>
              <a:ext cx="1586161" cy="1586161"/>
            </a:xfrm>
            <a:prstGeom prst="rect">
              <a:avLst/>
            </a:prstGeom>
          </p:spPr>
        </p:pic>
      </p:grpSp>
      <p:grpSp>
        <p:nvGrpSpPr>
          <p:cNvPr id="8" name="Csoportba foglalás 7"/>
          <p:cNvGrpSpPr/>
          <p:nvPr/>
        </p:nvGrpSpPr>
        <p:grpSpPr>
          <a:xfrm>
            <a:off x="1032115" y="5270257"/>
            <a:ext cx="4621187" cy="1985224"/>
            <a:chOff x="1032115" y="5270257"/>
            <a:chExt cx="4621187" cy="1985224"/>
          </a:xfrm>
        </p:grpSpPr>
        <p:sp>
          <p:nvSpPr>
            <p:cNvPr id="22" name="Szövegdoboz 21"/>
            <p:cNvSpPr txBox="1"/>
            <p:nvPr/>
          </p:nvSpPr>
          <p:spPr>
            <a:xfrm>
              <a:off x="1032115" y="5586199"/>
              <a:ext cx="2569339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- kedvezmény:</a:t>
              </a:r>
            </a:p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          10%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078" y="5270257"/>
              <a:ext cx="1985224" cy="1985224"/>
            </a:xfrm>
            <a:prstGeom prst="rect">
              <a:avLst/>
            </a:prstGeom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758189" y="3286723"/>
            <a:ext cx="5649209" cy="2283826"/>
            <a:chOff x="758189" y="3286723"/>
            <a:chExt cx="5649209" cy="2283826"/>
          </a:xfrm>
        </p:grpSpPr>
        <p:sp>
          <p:nvSpPr>
            <p:cNvPr id="19" name="Szövegdoboz 18"/>
            <p:cNvSpPr txBox="1"/>
            <p:nvPr/>
          </p:nvSpPr>
          <p:spPr>
            <a:xfrm>
              <a:off x="758189" y="3286723"/>
              <a:ext cx="5649209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Egyéni költés után járó kedvezmény: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032115" y="4111960"/>
              <a:ext cx="2569339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- saját költés:</a:t>
              </a:r>
            </a:p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      100 000 Ft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577" y="3960455"/>
              <a:ext cx="1610094" cy="1610094"/>
            </a:xfrm>
            <a:prstGeom prst="rect">
              <a:avLst/>
            </a:prstGeom>
          </p:spPr>
        </p:pic>
      </p:grpSp>
      <p:grpSp>
        <p:nvGrpSpPr>
          <p:cNvPr id="10" name="Csoportba foglalás 9"/>
          <p:cNvGrpSpPr/>
          <p:nvPr/>
        </p:nvGrpSpPr>
        <p:grpSpPr>
          <a:xfrm>
            <a:off x="6175804" y="3286723"/>
            <a:ext cx="6754352" cy="2197478"/>
            <a:chOff x="6175804" y="3286723"/>
            <a:chExt cx="6754352" cy="2197478"/>
          </a:xfrm>
        </p:grpSpPr>
        <p:sp>
          <p:nvSpPr>
            <p:cNvPr id="24" name="Szövegdoboz 23"/>
            <p:cNvSpPr txBox="1"/>
            <p:nvPr/>
          </p:nvSpPr>
          <p:spPr>
            <a:xfrm>
              <a:off x="6897728" y="3286723"/>
              <a:ext cx="6032428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Csoport költése után járó visszatérítés: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7134332" y="4111960"/>
              <a:ext cx="2569339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- 100 fő költése:</a:t>
              </a:r>
            </a:p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     10 000 000 Ft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36" name="Balra-jobbra nyíl 35"/>
            <p:cNvSpPr/>
            <p:nvPr/>
          </p:nvSpPr>
          <p:spPr>
            <a:xfrm>
              <a:off x="6175804" y="4712123"/>
              <a:ext cx="852551" cy="516377"/>
            </a:xfrm>
            <a:prstGeom prst="leftRightArrow">
              <a:avLst>
                <a:gd name="adj1" fmla="val 42772"/>
                <a:gd name="adj2" fmla="val 50000"/>
              </a:avLst>
            </a:prstGeom>
            <a:solidFill>
              <a:srgbClr val="E10E79"/>
            </a:solidFill>
            <a:ln w="254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145" y="3874107"/>
              <a:ext cx="1610094" cy="1610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395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doboz 20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ÖSSZEGEZVE: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220316" y="1028755"/>
            <a:ext cx="3269333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Lefelé nyíl 8"/>
          <p:cNvSpPr/>
          <p:nvPr/>
        </p:nvSpPr>
        <p:spPr>
          <a:xfrm>
            <a:off x="3708011" y="6235928"/>
            <a:ext cx="5467739" cy="5760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1584603" y="7127443"/>
            <a:ext cx="9655830" cy="1440000"/>
            <a:chOff x="1307039" y="6927081"/>
            <a:chExt cx="9655830" cy="1440000"/>
          </a:xfrm>
        </p:grpSpPr>
        <p:sp>
          <p:nvSpPr>
            <p:cNvPr id="58" name="Lekerekített téglalap 57"/>
            <p:cNvSpPr/>
            <p:nvPr/>
          </p:nvSpPr>
          <p:spPr>
            <a:xfrm>
              <a:off x="1660492" y="6927081"/>
              <a:ext cx="9007647" cy="1440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59" name="Téglalap 58">
              <a:extLst>
                <a:ext uri="{FF2B5EF4-FFF2-40B4-BE49-F238E27FC236}">
                  <a16:creationId xmlns:a16="http://schemas.microsoft.com/office/drawing/2014/main" id="{D565C5FE-4754-458B-9503-AFE3C9547773}"/>
                </a:ext>
              </a:extLst>
            </p:cNvPr>
            <p:cNvSpPr/>
            <p:nvPr/>
          </p:nvSpPr>
          <p:spPr>
            <a:xfrm>
              <a:off x="1307039" y="6975101"/>
              <a:ext cx="9655830" cy="1292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hu-HU" sz="2600" b="1" spc="-3" dirty="0">
                  <a:solidFill>
                    <a:srgbClr val="CC0066"/>
                  </a:solidFill>
                </a:rPr>
                <a:t>A csoport költései után pénzvisszatérítést, a vásárlói közösség építéséért pedig jutalékot kapunk</a:t>
              </a: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4759190" y="1436912"/>
            <a:ext cx="4546697" cy="4548772"/>
            <a:chOff x="4529652" y="1436912"/>
            <a:chExt cx="4546697" cy="4548772"/>
          </a:xfrm>
        </p:grpSpPr>
        <p:sp>
          <p:nvSpPr>
            <p:cNvPr id="49" name="Lekerekített téglalap 48"/>
            <p:cNvSpPr/>
            <p:nvPr/>
          </p:nvSpPr>
          <p:spPr>
            <a:xfrm>
              <a:off x="4529652" y="1436912"/>
              <a:ext cx="3269333" cy="1044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F9B0EC28-0D6A-4788-86F5-8EB364589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535"/>
            <a:stretch/>
          </p:blipFill>
          <p:spPr>
            <a:xfrm>
              <a:off x="5486728" y="2574909"/>
              <a:ext cx="1379644" cy="1627622"/>
            </a:xfrm>
            <a:prstGeom prst="rect">
              <a:avLst/>
            </a:prstGeom>
          </p:spPr>
        </p:pic>
        <p:sp>
          <p:nvSpPr>
            <p:cNvPr id="29" name="Téglalap 28">
              <a:extLst>
                <a:ext uri="{FF2B5EF4-FFF2-40B4-BE49-F238E27FC236}">
                  <a16:creationId xmlns:a16="http://schemas.microsoft.com/office/drawing/2014/main" id="{207D1768-8A55-47A3-8F49-0E5392D4F7AB}"/>
                </a:ext>
              </a:extLst>
            </p:cNvPr>
            <p:cNvSpPr/>
            <p:nvPr/>
          </p:nvSpPr>
          <p:spPr>
            <a:xfrm>
              <a:off x="5008332" y="1680017"/>
              <a:ext cx="2349297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2600" b="1" spc="-3" dirty="0">
                  <a:solidFill>
                    <a:srgbClr val="CC0066"/>
                  </a:solidFill>
                </a:rPr>
                <a:t>Közösségben</a:t>
              </a:r>
            </a:p>
          </p:txBody>
        </p:sp>
        <p:sp>
          <p:nvSpPr>
            <p:cNvPr id="55" name="Téglalap 54">
              <a:extLst>
                <a:ext uri="{FF2B5EF4-FFF2-40B4-BE49-F238E27FC236}">
                  <a16:creationId xmlns:a16="http://schemas.microsoft.com/office/drawing/2014/main" id="{207D1768-8A55-47A3-8F49-0E5392D4F7AB}"/>
                </a:ext>
              </a:extLst>
            </p:cNvPr>
            <p:cNvSpPr/>
            <p:nvPr/>
          </p:nvSpPr>
          <p:spPr>
            <a:xfrm>
              <a:off x="7671017" y="2949100"/>
              <a:ext cx="1405332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6000" b="1" spc="-3" dirty="0">
                  <a:solidFill>
                    <a:srgbClr val="CC0066"/>
                  </a:solidFill>
                </a:rPr>
                <a:t>+</a:t>
              </a:r>
            </a:p>
          </p:txBody>
        </p:sp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964" y="3912977"/>
              <a:ext cx="2072707" cy="2072707"/>
            </a:xfrm>
            <a:prstGeom prst="rect">
              <a:avLst/>
            </a:prstGeom>
          </p:spPr>
        </p:pic>
      </p:grpSp>
      <p:grpSp>
        <p:nvGrpSpPr>
          <p:cNvPr id="3" name="Csoportba foglalás 2"/>
          <p:cNvGrpSpPr/>
          <p:nvPr/>
        </p:nvGrpSpPr>
        <p:grpSpPr>
          <a:xfrm>
            <a:off x="9270662" y="1436912"/>
            <a:ext cx="3607738" cy="4721251"/>
            <a:chOff x="9270662" y="1436912"/>
            <a:chExt cx="3607738" cy="4721251"/>
          </a:xfrm>
        </p:grpSpPr>
        <p:sp>
          <p:nvSpPr>
            <p:cNvPr id="50" name="Lekerekített téglalap 49"/>
            <p:cNvSpPr/>
            <p:nvPr/>
          </p:nvSpPr>
          <p:spPr>
            <a:xfrm>
              <a:off x="9270662" y="1436912"/>
              <a:ext cx="3269333" cy="1044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33" name="Picture 10">
              <a:extLst>
                <a:ext uri="{FF2B5EF4-FFF2-40B4-BE49-F238E27FC236}">
                  <a16:creationId xmlns:a16="http://schemas.microsoft.com/office/drawing/2014/main" id="{D687F0B5-F9D5-4916-AEE7-EFA19770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2979" y="4596199"/>
              <a:ext cx="1122724" cy="495595"/>
            </a:xfrm>
            <a:prstGeom prst="rect">
              <a:avLst/>
            </a:prstGeom>
          </p:spPr>
        </p:pic>
        <p:sp>
          <p:nvSpPr>
            <p:cNvPr id="46" name="Téglalap 45">
              <a:extLst>
                <a:ext uri="{FF2B5EF4-FFF2-40B4-BE49-F238E27FC236}">
                  <a16:creationId xmlns:a16="http://schemas.microsoft.com/office/drawing/2014/main" id="{D565C5FE-4754-458B-9503-AFE3C9547773}"/>
                </a:ext>
              </a:extLst>
            </p:cNvPr>
            <p:cNvSpPr/>
            <p:nvPr/>
          </p:nvSpPr>
          <p:spPr>
            <a:xfrm>
              <a:off x="9974530" y="1750197"/>
              <a:ext cx="1842812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2600" b="1" spc="-3" dirty="0">
                  <a:solidFill>
                    <a:srgbClr val="CC0066"/>
                  </a:solidFill>
                </a:rPr>
                <a:t>Tudatosan</a:t>
              </a:r>
            </a:p>
          </p:txBody>
        </p:sp>
        <p:pic>
          <p:nvPicPr>
            <p:cNvPr id="47" name="Kép 46">
              <a:extLst>
                <a:ext uri="{FF2B5EF4-FFF2-40B4-BE49-F238E27FC236}">
                  <a16:creationId xmlns:a16="http://schemas.microsoft.com/office/drawing/2014/main" id="{93F49C9E-FFB4-4326-BAD2-3F222A74D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22979" y="5643594"/>
              <a:ext cx="1552256" cy="514569"/>
            </a:xfrm>
            <a:prstGeom prst="rect">
              <a:avLst/>
            </a:prstGeom>
          </p:spPr>
        </p:pic>
        <p:sp>
          <p:nvSpPr>
            <p:cNvPr id="51" name="TextBox 1">
              <a:extLst>
                <a:ext uri="{FF2B5EF4-FFF2-40B4-BE49-F238E27FC236}">
                  <a16:creationId xmlns:a16="http://schemas.microsoft.com/office/drawing/2014/main" id="{57ACBC64-F25A-4D78-B464-0139CAE03A91}"/>
                </a:ext>
              </a:extLst>
            </p:cNvPr>
            <p:cNvSpPr txBox="1"/>
            <p:nvPr/>
          </p:nvSpPr>
          <p:spPr>
            <a:xfrm>
              <a:off x="9372617" y="2599846"/>
              <a:ext cx="3046637" cy="1631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342900" marR="0" indent="-249238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Termékpartnereknél</a:t>
              </a:r>
              <a:b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</a:br>
              <a: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Élelmiszer</a:t>
              </a:r>
              <a:b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</a:br>
              <a: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 Üzemanyag</a:t>
              </a:r>
              <a:b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</a:br>
              <a: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 Telekommunikáció</a:t>
              </a:r>
              <a:b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</a:br>
              <a: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 Vendéglátás</a:t>
              </a:r>
            </a:p>
          </p:txBody>
        </p:sp>
        <p:sp>
          <p:nvSpPr>
            <p:cNvPr id="56" name="TextBox 1">
              <a:extLst>
                <a:ext uri="{FF2B5EF4-FFF2-40B4-BE49-F238E27FC236}">
                  <a16:creationId xmlns:a16="http://schemas.microsoft.com/office/drawing/2014/main" id="{57ACBC64-F25A-4D78-B464-0139CAE03A91}"/>
                </a:ext>
              </a:extLst>
            </p:cNvPr>
            <p:cNvSpPr txBox="1"/>
            <p:nvPr/>
          </p:nvSpPr>
          <p:spPr>
            <a:xfrm>
              <a:off x="9377838" y="4205390"/>
              <a:ext cx="3046637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342900" marR="0" indent="-249238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Adományozva</a:t>
              </a:r>
            </a:p>
          </p:txBody>
        </p:sp>
        <p:sp>
          <p:nvSpPr>
            <p:cNvPr id="57" name="TextBox 1">
              <a:extLst>
                <a:ext uri="{FF2B5EF4-FFF2-40B4-BE49-F238E27FC236}">
                  <a16:creationId xmlns:a16="http://schemas.microsoft.com/office/drawing/2014/main" id="{57ACBC64-F25A-4D78-B464-0139CAE03A91}"/>
                </a:ext>
              </a:extLst>
            </p:cNvPr>
            <p:cNvSpPr txBox="1"/>
            <p:nvPr/>
          </p:nvSpPr>
          <p:spPr>
            <a:xfrm>
              <a:off x="9358422" y="5139023"/>
              <a:ext cx="3519978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342900" marR="0" indent="-249238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Innovatív megoldásokkal</a:t>
              </a: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-4533" y="1436912"/>
            <a:ext cx="4808120" cy="5207427"/>
            <a:chOff x="-4533" y="1436912"/>
            <a:chExt cx="4808120" cy="5207427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-4533" y="1436912"/>
              <a:ext cx="4808120" cy="4178645"/>
              <a:chOff x="-50964" y="1436912"/>
              <a:chExt cx="4808120" cy="4178645"/>
            </a:xfrm>
          </p:grpSpPr>
          <p:sp>
            <p:nvSpPr>
              <p:cNvPr id="7" name="Lekerekített téglalap 6"/>
              <p:cNvSpPr/>
              <p:nvPr/>
            </p:nvSpPr>
            <p:spPr>
              <a:xfrm>
                <a:off x="238977" y="1436912"/>
                <a:ext cx="3269333" cy="1044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7C7937A9-9DA9-4E07-8F2B-C8A1FA75C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054" y="3375042"/>
                <a:ext cx="1915280" cy="1206265"/>
              </a:xfrm>
              <a:prstGeom prst="rect">
                <a:avLst/>
              </a:prstGeom>
            </p:spPr>
          </p:pic>
          <p:sp>
            <p:nvSpPr>
              <p:cNvPr id="26" name="TextBox 1">
                <a:extLst>
                  <a:ext uri="{FF2B5EF4-FFF2-40B4-BE49-F238E27FC236}">
                    <a16:creationId xmlns:a16="http://schemas.microsoft.com/office/drawing/2014/main" id="{57ACBC64-F25A-4D78-B464-0139CAE03A91}"/>
                  </a:ext>
                </a:extLst>
              </p:cNvPr>
              <p:cNvSpPr txBox="1"/>
              <p:nvPr/>
            </p:nvSpPr>
            <p:spPr>
              <a:xfrm>
                <a:off x="461673" y="2753237"/>
                <a:ext cx="3370626" cy="2862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342900" marR="0" indent="-249238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hu-HU" sz="2000" b="1" dirty="0" err="1">
                    <a:solidFill>
                      <a:srgbClr val="CC0066"/>
                    </a:solidFill>
                    <a:latin typeface="Arial" panose="020B0604020202020204" pitchFamily="34" charset="0"/>
                    <a:ea typeface="Roboto Medium" panose="02000000000000000000" pitchFamily="2" charset="0"/>
                    <a:cs typeface="Arial" panose="020B0604020202020204" pitchFamily="34" charset="0"/>
                    <a:sym typeface="Arial"/>
                  </a:rPr>
                  <a:t>MasterCarddal</a:t>
                </a:r>
                <a:endPara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342900" marR="0" indent="-249238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342900" marR="0" indent="-249238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342900" marR="0" indent="-249238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342900" marR="0" indent="-249238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hu-HU" sz="2000" b="1" dirty="0">
                    <a:solidFill>
                      <a:srgbClr val="CC0066"/>
                    </a:solidFill>
                    <a:latin typeface="Arial" panose="020B0604020202020204" pitchFamily="34" charset="0"/>
                    <a:ea typeface="Roboto Medium" panose="02000000000000000000" pitchFamily="2" charset="0"/>
                    <a:cs typeface="Arial" panose="020B0604020202020204" pitchFamily="34" charset="0"/>
                    <a:sym typeface="Arial"/>
                  </a:rPr>
                  <a:t>Meglévő bankkártyával</a:t>
                </a:r>
              </a:p>
              <a:p>
                <a:pPr marL="93662" marR="0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endParaRPr kumimoji="0" lang="hu-HU" sz="2000" b="1" i="0" u="none" strike="noStrike" cap="none" spc="0" normalizeH="0" baseline="0" dirty="0">
                  <a:ln>
                    <a:noFill/>
                  </a:ln>
                  <a:solidFill>
                    <a:srgbClr val="CC0066"/>
                  </a:solidFill>
                  <a:effectLst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7" name="Szövegdoboz 26">
                <a:extLst>
                  <a:ext uri="{FF2B5EF4-FFF2-40B4-BE49-F238E27FC236}">
                    <a16:creationId xmlns:a16="http://schemas.microsoft.com/office/drawing/2014/main" id="{8C8A7FD7-B009-463C-82BC-46371F2C7974}"/>
                  </a:ext>
                </a:extLst>
              </p:cNvPr>
              <p:cNvSpPr txBox="1"/>
              <p:nvPr/>
            </p:nvSpPr>
            <p:spPr>
              <a:xfrm>
                <a:off x="-50964" y="1528679"/>
                <a:ext cx="3876517" cy="12003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2400" b="1" spc="-3" dirty="0" err="1">
                    <a:solidFill>
                      <a:srgbClr val="CC0066"/>
                    </a:solidFill>
                  </a:rPr>
                  <a:t>Vásárolunk</a:t>
                </a:r>
                <a:r>
                  <a:rPr lang="hu-HU" sz="2400" b="1" spc="-3" dirty="0">
                    <a:solidFill>
                      <a:srgbClr val="CC0066"/>
                    </a:solidFill>
                  </a:rPr>
                  <a:t>,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2400" b="1" spc="-3" dirty="0">
                    <a:solidFill>
                      <a:srgbClr val="CC0066"/>
                    </a:solidFill>
                  </a:rPr>
                  <a:t>ahogy eddig</a:t>
                </a: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54" name="Téglalap 53">
                <a:extLst>
                  <a:ext uri="{FF2B5EF4-FFF2-40B4-BE49-F238E27FC236}">
                    <a16:creationId xmlns:a16="http://schemas.microsoft.com/office/drawing/2014/main" id="{207D1768-8A55-47A3-8F49-0E5392D4F7AB}"/>
                  </a:ext>
                </a:extLst>
              </p:cNvPr>
              <p:cNvSpPr/>
              <p:nvPr/>
            </p:nvSpPr>
            <p:spPr>
              <a:xfrm>
                <a:off x="3351824" y="2949100"/>
                <a:ext cx="1405332" cy="1015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6000" b="1" spc="-3" dirty="0">
                    <a:solidFill>
                      <a:srgbClr val="CC0066"/>
                    </a:solidFill>
                  </a:rPr>
                  <a:t>+</a:t>
                </a:r>
              </a:p>
            </p:txBody>
          </p:sp>
        </p:grpSp>
        <p:grpSp>
          <p:nvGrpSpPr>
            <p:cNvPr id="10" name="Csoportba foglalás 9"/>
            <p:cNvGrpSpPr/>
            <p:nvPr/>
          </p:nvGrpSpPr>
          <p:grpSpPr>
            <a:xfrm>
              <a:off x="1043657" y="5300564"/>
              <a:ext cx="1746249" cy="1343775"/>
              <a:chOff x="44873" y="6263710"/>
              <a:chExt cx="1364560" cy="909270"/>
            </a:xfrm>
          </p:grpSpPr>
          <p:pic>
            <p:nvPicPr>
              <p:cNvPr id="34" name="Picture 14">
                <a:extLst>
                  <a:ext uri="{FF2B5EF4-FFF2-40B4-BE49-F238E27FC236}">
                    <a16:creationId xmlns:a16="http://schemas.microsoft.com/office/drawing/2014/main" id="{9ED85B36-F98D-40FE-B182-4100D12774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73" y="6263710"/>
                <a:ext cx="617056" cy="642102"/>
              </a:xfrm>
              <a:prstGeom prst="rect">
                <a:avLst/>
              </a:prstGeom>
            </p:spPr>
          </p:pic>
          <p:pic>
            <p:nvPicPr>
              <p:cNvPr id="35" name="Picture 15">
                <a:extLst>
                  <a:ext uri="{FF2B5EF4-FFF2-40B4-BE49-F238E27FC236}">
                    <a16:creationId xmlns:a16="http://schemas.microsoft.com/office/drawing/2014/main" id="{61C7634B-FCAA-412C-A3AF-F072E5C25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956" y="6273026"/>
                <a:ext cx="613477" cy="638378"/>
              </a:xfrm>
              <a:prstGeom prst="rect">
                <a:avLst/>
              </a:prstGeom>
            </p:spPr>
          </p:pic>
          <p:sp>
            <p:nvSpPr>
              <p:cNvPr id="36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44873" y="6943898"/>
                <a:ext cx="1364560" cy="2290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600" b="1" i="0" u="none" strike="noStrike" cap="none" spc="0" normalizeH="0" baseline="0" dirty="0" err="1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kumimoji="0" lang="hu-HU" sz="1600" b="1" i="0" u="none" strike="noStrike" cap="none" spc="0" normalizeH="0" baseline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6510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27D04-94B2-4727-A662-88D1DCE2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8" y="9199353"/>
            <a:ext cx="1560929" cy="517118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KONKRÉTUMOK: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220316" y="1028755"/>
            <a:ext cx="3269333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Csoportba foglalás 15"/>
          <p:cNvGrpSpPr/>
          <p:nvPr/>
        </p:nvGrpSpPr>
        <p:grpSpPr>
          <a:xfrm>
            <a:off x="8258139" y="1481731"/>
            <a:ext cx="2132954" cy="1845592"/>
            <a:chOff x="8209332" y="1960815"/>
            <a:chExt cx="2132954" cy="1845592"/>
          </a:xfrm>
        </p:grpSpPr>
        <p:sp>
          <p:nvSpPr>
            <p:cNvPr id="39" name="Szaggatott nyíl jobbra 38"/>
            <p:cNvSpPr/>
            <p:nvPr/>
          </p:nvSpPr>
          <p:spPr>
            <a:xfrm>
              <a:off x="8485263" y="2480687"/>
              <a:ext cx="1152144" cy="810506"/>
            </a:xfrm>
            <a:prstGeom prst="stripedRightArrow">
              <a:avLst/>
            </a:prstGeom>
            <a:solidFill>
              <a:srgbClr val="66666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8442897" y="3344744"/>
              <a:ext cx="123687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Pl.: 10%</a:t>
              </a:r>
            </a:p>
          </p:txBody>
        </p:sp>
        <p:sp>
          <p:nvSpPr>
            <p:cNvPr id="41" name="TextBox 16"/>
            <p:cNvSpPr txBox="1"/>
            <p:nvPr/>
          </p:nvSpPr>
          <p:spPr>
            <a:xfrm>
              <a:off x="8209332" y="1960815"/>
              <a:ext cx="2132954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+mj-lt"/>
                  <a:ea typeface="Times New Roman" charset="0"/>
                  <a:cs typeface="Times New Roman" charset="0"/>
                  <a:sym typeface="Arial"/>
                </a:rPr>
                <a:t>Kedvezmény</a:t>
              </a:r>
            </a:p>
          </p:txBody>
        </p:sp>
      </p:grpSp>
      <p:cxnSp>
        <p:nvCxnSpPr>
          <p:cNvPr id="48" name="Egyenes összekötő 47"/>
          <p:cNvCxnSpPr/>
          <p:nvPr/>
        </p:nvCxnSpPr>
        <p:spPr>
          <a:xfrm>
            <a:off x="966538" y="5354338"/>
            <a:ext cx="10396721" cy="0"/>
          </a:xfrm>
          <a:prstGeom prst="line">
            <a:avLst/>
          </a:pr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Csoportba foglalás 5"/>
          <p:cNvGrpSpPr/>
          <p:nvPr/>
        </p:nvGrpSpPr>
        <p:grpSpPr>
          <a:xfrm>
            <a:off x="2827489" y="4742166"/>
            <a:ext cx="2116145" cy="4192678"/>
            <a:chOff x="3108825" y="4670169"/>
            <a:chExt cx="2116145" cy="4192678"/>
          </a:xfrm>
        </p:grpSpPr>
        <p:cxnSp>
          <p:nvCxnSpPr>
            <p:cNvPr id="65" name="Egyenes összekötő nyíllal 64"/>
            <p:cNvCxnSpPr/>
            <p:nvPr/>
          </p:nvCxnSpPr>
          <p:spPr>
            <a:xfrm>
              <a:off x="4121687" y="516692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799999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66" name="image8.png" descr="Kép 98">
              <a:extLst>
                <a:ext uri="{FF2B5EF4-FFF2-40B4-BE49-F238E27FC236}">
                  <a16:creationId xmlns:a16="http://schemas.microsoft.com/office/drawing/2014/main" id="{B1E9F0E4-3F71-456D-A350-5308CD4DC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5600"/>
            <a:stretch/>
          </p:blipFill>
          <p:spPr bwMode="auto">
            <a:xfrm>
              <a:off x="3695016" y="6040594"/>
              <a:ext cx="853343" cy="33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7" name="TextBox 16"/>
            <p:cNvSpPr txBox="1"/>
            <p:nvPr/>
          </p:nvSpPr>
          <p:spPr>
            <a:xfrm>
              <a:off x="3763323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10%</a:t>
              </a:r>
            </a:p>
          </p:txBody>
        </p:sp>
        <p:sp>
          <p:nvSpPr>
            <p:cNvPr id="71" name="TextBox 16"/>
            <p:cNvSpPr txBox="1"/>
            <p:nvPr/>
          </p:nvSpPr>
          <p:spPr>
            <a:xfrm>
              <a:off x="3108825" y="7064673"/>
              <a:ext cx="2116145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Működtetés és adományozás</a:t>
              </a:r>
            </a:p>
          </p:txBody>
        </p:sp>
        <p:pic>
          <p:nvPicPr>
            <p:cNvPr id="77" name="Picture 10">
              <a:extLst>
                <a:ext uri="{FF2B5EF4-FFF2-40B4-BE49-F238E27FC236}">
                  <a16:creationId xmlns:a16="http://schemas.microsoft.com/office/drawing/2014/main" id="{D687F0B5-F9D5-4916-AEE7-EFA19770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825" y="8169165"/>
              <a:ext cx="1571472" cy="693682"/>
            </a:xfrm>
            <a:prstGeom prst="rect">
              <a:avLst/>
            </a:prstGeom>
          </p:spPr>
        </p:pic>
        <p:sp>
          <p:nvSpPr>
            <p:cNvPr id="80" name="TextBox 16"/>
            <p:cNvSpPr txBox="1"/>
            <p:nvPr/>
          </p:nvSpPr>
          <p:spPr>
            <a:xfrm>
              <a:off x="3546855" y="6380791"/>
              <a:ext cx="124008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1.000 Ft</a:t>
              </a:r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7" y="8713751"/>
            <a:ext cx="2636053" cy="82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Csoportba foglalás 19"/>
          <p:cNvGrpSpPr/>
          <p:nvPr/>
        </p:nvGrpSpPr>
        <p:grpSpPr>
          <a:xfrm>
            <a:off x="5611735" y="4709403"/>
            <a:ext cx="2871530" cy="4852481"/>
            <a:chOff x="5893071" y="4637406"/>
            <a:chExt cx="2871530" cy="4852481"/>
          </a:xfrm>
        </p:grpSpPr>
        <p:sp>
          <p:nvSpPr>
            <p:cNvPr id="68" name="TextBox 16"/>
            <p:cNvSpPr txBox="1"/>
            <p:nvPr/>
          </p:nvSpPr>
          <p:spPr>
            <a:xfrm>
              <a:off x="6355610" y="4637406"/>
              <a:ext cx="19502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cxnSp>
          <p:nvCxnSpPr>
            <p:cNvPr id="69" name="Egyenes összekötő nyíllal 68"/>
            <p:cNvCxnSpPr/>
            <p:nvPr/>
          </p:nvCxnSpPr>
          <p:spPr>
            <a:xfrm>
              <a:off x="7328837" y="5185866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6088885" y="5963354"/>
              <a:ext cx="236439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Ajánlóknak</a:t>
              </a:r>
              <a:endParaRPr kumimoji="0" lang="hu-HU" sz="24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76" name="TextBox 16"/>
            <p:cNvSpPr txBox="1"/>
            <p:nvPr/>
          </p:nvSpPr>
          <p:spPr>
            <a:xfrm>
              <a:off x="5893071" y="8658892"/>
              <a:ext cx="2871530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 embert jutalmaz  felfelé az ajánlásért</a:t>
              </a:r>
            </a:p>
          </p:txBody>
        </p:sp>
        <p:grpSp>
          <p:nvGrpSpPr>
            <p:cNvPr id="55" name="Csoportba foglalás 9">
              <a:extLst>
                <a:ext uri="{FF2B5EF4-FFF2-40B4-BE49-F238E27FC236}">
                  <a16:creationId xmlns:a16="http://schemas.microsoft.com/office/drawing/2014/main" id="{CED87E84-B14D-43D1-BF9E-DA26ACF92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1872" y="6938796"/>
              <a:ext cx="2066961" cy="1713407"/>
              <a:chOff x="6190521" y="2174799"/>
              <a:chExt cx="2607755" cy="2157984"/>
            </a:xfrm>
          </p:grpSpPr>
          <p:pic>
            <p:nvPicPr>
              <p:cNvPr id="56" name="Picture 2">
                <a:extLst>
                  <a:ext uri="{FF2B5EF4-FFF2-40B4-BE49-F238E27FC236}">
                    <a16:creationId xmlns:a16="http://schemas.microsoft.com/office/drawing/2014/main" id="{0C69E835-9E96-4AC8-89B5-5DDA2217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43" t="-175" r="68353" b="58220"/>
              <a:stretch>
                <a:fillRect/>
              </a:stretch>
            </p:blipFill>
            <p:spPr bwMode="auto">
              <a:xfrm flipH="1">
                <a:off x="6190521" y="2174799"/>
                <a:ext cx="1335024" cy="2157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19">
                <a:extLst>
                  <a:ext uri="{FF2B5EF4-FFF2-40B4-BE49-F238E27FC236}">
                    <a16:creationId xmlns:a16="http://schemas.microsoft.com/office/drawing/2014/main" id="{4E0B7CBB-D54F-4543-A8E5-D45C165F9343}"/>
                  </a:ext>
                </a:extLst>
              </p:cNvPr>
              <p:cNvSpPr txBox="1"/>
              <p:nvPr/>
            </p:nvSpPr>
            <p:spPr>
              <a:xfrm>
                <a:off x="7581597" y="2196749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19FAA5FC-C192-40E6-B936-A692597F0150}"/>
                  </a:ext>
                </a:extLst>
              </p:cNvPr>
              <p:cNvSpPr txBox="1"/>
              <p:nvPr/>
            </p:nvSpPr>
            <p:spPr>
              <a:xfrm>
                <a:off x="7581597" y="2686918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9" name="TextBox 19">
                <a:extLst>
                  <a:ext uri="{FF2B5EF4-FFF2-40B4-BE49-F238E27FC236}">
                    <a16:creationId xmlns:a16="http://schemas.microsoft.com/office/drawing/2014/main" id="{03CF6D9E-F3EE-4C3B-9D6B-6A2CD03A645D}"/>
                  </a:ext>
                </a:extLst>
              </p:cNvPr>
              <p:cNvSpPr txBox="1"/>
              <p:nvPr/>
            </p:nvSpPr>
            <p:spPr>
              <a:xfrm>
                <a:off x="7581597" y="3181285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60" name="TextBox 19">
                <a:extLst>
                  <a:ext uri="{FF2B5EF4-FFF2-40B4-BE49-F238E27FC236}">
                    <a16:creationId xmlns:a16="http://schemas.microsoft.com/office/drawing/2014/main" id="{5B749F3B-A574-4DAE-8AE9-95D70F324ABD}"/>
                  </a:ext>
                </a:extLst>
              </p:cNvPr>
              <p:cNvSpPr txBox="1"/>
              <p:nvPr/>
            </p:nvSpPr>
            <p:spPr>
              <a:xfrm>
                <a:off x="7581597" y="3726177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</p:grpSp>
        <p:sp>
          <p:nvSpPr>
            <p:cNvPr id="79" name="TextBox 16"/>
            <p:cNvSpPr txBox="1"/>
            <p:nvPr/>
          </p:nvSpPr>
          <p:spPr>
            <a:xfrm>
              <a:off x="6708796" y="6341851"/>
              <a:ext cx="124008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2.000 Ft</a:t>
              </a:r>
            </a:p>
          </p:txBody>
        </p:sp>
      </p:grpSp>
      <p:sp>
        <p:nvSpPr>
          <p:cNvPr id="81" name="Ellipszis 80"/>
          <p:cNvSpPr/>
          <p:nvPr/>
        </p:nvSpPr>
        <p:spPr>
          <a:xfrm>
            <a:off x="5861213" y="4490966"/>
            <a:ext cx="2372574" cy="1065195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78930" y="1541721"/>
            <a:ext cx="2364395" cy="2710840"/>
            <a:chOff x="101364" y="1336075"/>
            <a:chExt cx="2364395" cy="2710840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4" y="133607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Vásárlók</a:t>
              </a: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3" y="2031164"/>
              <a:ext cx="2015751" cy="2015751"/>
            </a:xfrm>
            <a:prstGeom prst="rect">
              <a:avLst/>
            </a:prstGeom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10213210" y="1063781"/>
            <a:ext cx="2858787" cy="4290556"/>
            <a:chOff x="10213210" y="1063781"/>
            <a:chExt cx="2858787" cy="4265034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10213210" y="1063781"/>
              <a:ext cx="2858787" cy="3005724"/>
              <a:chOff x="10213210" y="1063781"/>
              <a:chExt cx="2858787" cy="3005724"/>
            </a:xfrm>
          </p:grpSpPr>
          <p:pic>
            <p:nvPicPr>
              <p:cNvPr id="42" name="image8.png" descr="Kép 98">
                <a:extLst>
                  <a:ext uri="{FF2B5EF4-FFF2-40B4-BE49-F238E27FC236}">
                    <a16:creationId xmlns:a16="http://schemas.microsoft.com/office/drawing/2014/main" id="{B1E9F0E4-3F71-456D-A350-5308CD4DC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9199" y="1938983"/>
                <a:ext cx="1004172" cy="113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EBA4D4C-E093-496B-9587-027E7443F376}"/>
                  </a:ext>
                </a:extLst>
              </p:cNvPr>
              <p:cNvSpPr txBox="1"/>
              <p:nvPr/>
            </p:nvSpPr>
            <p:spPr>
              <a:xfrm>
                <a:off x="10213210" y="1063781"/>
                <a:ext cx="2858787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600" b="1" dirty="0">
                    <a:solidFill>
                      <a:schemeClr val="bg2"/>
                    </a:solidFill>
                    <a:latin typeface="+mj-lt"/>
                    <a:ea typeface="+mj-ea"/>
                    <a:cs typeface="+mj-cs"/>
                    <a:sym typeface="Arial"/>
                  </a:rPr>
                  <a:t>Vásárlói közösség</a:t>
                </a:r>
                <a:endPara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4" name="TextBox 16"/>
              <p:cNvSpPr txBox="1"/>
              <p:nvPr/>
            </p:nvSpPr>
            <p:spPr>
              <a:xfrm>
                <a:off x="10368822" y="3176955"/>
                <a:ext cx="2544925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KEDVEZMÉNY</a:t>
                </a:r>
                <a:b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</a:br>
                <a:r>
                  <a:rPr lang="hu-HU" sz="26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10.000 Ft (100%)</a:t>
                </a:r>
              </a:p>
            </p:txBody>
          </p:sp>
        </p:grpSp>
        <p:cxnSp>
          <p:nvCxnSpPr>
            <p:cNvPr id="8" name="Egyenes összekötő 7"/>
            <p:cNvCxnSpPr/>
            <p:nvPr/>
          </p:nvCxnSpPr>
          <p:spPr>
            <a:xfrm>
              <a:off x="11363259" y="4205776"/>
              <a:ext cx="1" cy="1123039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10827005" y="8673235"/>
            <a:ext cx="243084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+mj-lt"/>
                <a:ea typeface="+mj-ea"/>
                <a:cs typeface="+mj-cs"/>
                <a:sym typeface="Arial"/>
              </a:rPr>
              <a:t>Jövedelem</a:t>
            </a:r>
            <a:endParaRPr kumimoji="0" lang="hu-HU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1066942" y="7391604"/>
            <a:ext cx="1990718" cy="1102653"/>
            <a:chOff x="9700311" y="6849886"/>
            <a:chExt cx="1990718" cy="1102653"/>
          </a:xfrm>
        </p:grpSpPr>
        <p:pic>
          <p:nvPicPr>
            <p:cNvPr id="72" name="Picture 19">
              <a:extLst>
                <a:ext uri="{FF2B5EF4-FFF2-40B4-BE49-F238E27FC236}">
                  <a16:creationId xmlns:a16="http://schemas.microsoft.com/office/drawing/2014/main" id="{5FADA1A0-DA31-4768-B9C0-79CEDCDB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0311" y="6849886"/>
              <a:ext cx="1990718" cy="110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6656D941-3167-4DAA-BEE5-E5F6DF94361B}"/>
                </a:ext>
              </a:extLst>
            </p:cNvPr>
            <p:cNvSpPr txBox="1"/>
            <p:nvPr/>
          </p:nvSpPr>
          <p:spPr>
            <a:xfrm>
              <a:off x="10253678" y="7064673"/>
              <a:ext cx="96194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</a:t>
              </a: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-179970" y="4742166"/>
            <a:ext cx="2364395" cy="3995305"/>
            <a:chOff x="101366" y="4670169"/>
            <a:chExt cx="2364395" cy="3995305"/>
          </a:xfrm>
        </p:grpSpPr>
        <p:cxnSp>
          <p:nvCxnSpPr>
            <p:cNvPr id="13" name="Egyenes összekötő nyíllal 12"/>
            <p:cNvCxnSpPr/>
            <p:nvPr/>
          </p:nvCxnSpPr>
          <p:spPr>
            <a:xfrm>
              <a:off x="1247874" y="5282341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6" y="598201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6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ÉN</a:t>
              </a:r>
              <a:endParaRPr kumimoji="0" lang="hu-HU" sz="26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63" name="TextBox 16"/>
            <p:cNvSpPr txBox="1"/>
            <p:nvPr/>
          </p:nvSpPr>
          <p:spPr>
            <a:xfrm>
              <a:off x="1041399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50%</a:t>
              </a:r>
            </a:p>
          </p:txBody>
        </p:sp>
        <p:sp>
          <p:nvSpPr>
            <p:cNvPr id="75" name="TextBox 16"/>
            <p:cNvSpPr txBox="1"/>
            <p:nvPr/>
          </p:nvSpPr>
          <p:spPr>
            <a:xfrm>
              <a:off x="663522" y="6320317"/>
              <a:ext cx="115672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5000 Ft</a:t>
              </a:r>
            </a:p>
          </p:txBody>
        </p:sp>
        <p:pic>
          <p:nvPicPr>
            <p:cNvPr id="85" name="Kép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4" y="6649723"/>
              <a:ext cx="2015751" cy="2015751"/>
            </a:xfrm>
            <a:prstGeom prst="rect">
              <a:avLst/>
            </a:prstGeom>
          </p:spPr>
        </p:pic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4996822" y="1477695"/>
            <a:ext cx="3261317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Termékpartnerek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10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Élelmiszer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Üzemanyag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Telekommunikáció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Vendéglátás</a:t>
            </a:r>
            <a:endParaRPr kumimoji="0" lang="hu-HU" sz="24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2937233" y="1125336"/>
            <a:ext cx="1515565" cy="3509997"/>
            <a:chOff x="2937233" y="1125336"/>
            <a:chExt cx="1515565" cy="3509997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2937233" y="1125336"/>
              <a:ext cx="1515565" cy="2544160"/>
              <a:chOff x="3299762" y="1631032"/>
              <a:chExt cx="1515565" cy="2544160"/>
            </a:xfrm>
          </p:grpSpPr>
          <p:sp>
            <p:nvSpPr>
              <p:cNvPr id="30" name="TextBox 16"/>
              <p:cNvSpPr txBox="1"/>
              <p:nvPr/>
            </p:nvSpPr>
            <p:spPr>
              <a:xfrm>
                <a:off x="3299762" y="1631032"/>
                <a:ext cx="1515565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100%</a:t>
                </a:r>
              </a:p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100.000 Ft</a:t>
                </a:r>
              </a:p>
            </p:txBody>
          </p:sp>
          <p:pic>
            <p:nvPicPr>
              <p:cNvPr id="31" name="Picture 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095" y="3474276"/>
                <a:ext cx="1112897" cy="700916"/>
              </a:xfrm>
              <a:prstGeom prst="rect">
                <a:avLst/>
              </a:prstGeom>
            </p:spPr>
          </p:pic>
          <p:sp>
            <p:nvSpPr>
              <p:cNvPr id="32" name="Szaggatott nyíl jobbra 31"/>
              <p:cNvSpPr/>
              <p:nvPr/>
            </p:nvSpPr>
            <p:spPr>
              <a:xfrm>
                <a:off x="3441194" y="2513022"/>
                <a:ext cx="1152144" cy="810506"/>
              </a:xfrm>
              <a:prstGeom prst="stripedRightArrow">
                <a:avLst/>
              </a:prstGeom>
              <a:solidFill>
                <a:srgbClr val="666666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3102998" y="3887411"/>
              <a:ext cx="1297287" cy="747922"/>
              <a:chOff x="5036599" y="6044567"/>
              <a:chExt cx="2470556" cy="1368786"/>
            </a:xfrm>
          </p:grpSpPr>
          <p:grpSp>
            <p:nvGrpSpPr>
              <p:cNvPr id="88" name="Group 13">
                <a:extLst>
                  <a:ext uri="{FF2B5EF4-FFF2-40B4-BE49-F238E27FC236}">
                    <a16:creationId xmlns:a16="http://schemas.microsoft.com/office/drawing/2014/main" id="{2DDA19A7-A85E-4A9E-98BE-9316B7566523}"/>
                  </a:ext>
                </a:extLst>
              </p:cNvPr>
              <p:cNvGrpSpPr/>
              <p:nvPr/>
            </p:nvGrpSpPr>
            <p:grpSpPr>
              <a:xfrm>
                <a:off x="5296697" y="6044567"/>
                <a:ext cx="1820438" cy="845518"/>
                <a:chOff x="5250551" y="6064250"/>
                <a:chExt cx="1803674" cy="837732"/>
              </a:xfrm>
            </p:grpSpPr>
            <p:pic>
              <p:nvPicPr>
                <p:cNvPr id="90" name="Picture 14">
                  <a:extLst>
                    <a:ext uri="{FF2B5EF4-FFF2-40B4-BE49-F238E27FC236}">
                      <a16:creationId xmlns:a16="http://schemas.microsoft.com/office/drawing/2014/main" id="{9ED85B36-F98D-40FE-B182-4100D1277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0551" y="6064250"/>
                  <a:ext cx="828675" cy="828675"/>
                </a:xfrm>
                <a:prstGeom prst="rect">
                  <a:avLst/>
                </a:prstGeom>
              </p:spPr>
            </p:pic>
            <p:pic>
              <p:nvPicPr>
                <p:cNvPr id="91" name="Picture 15">
                  <a:extLst>
                    <a:ext uri="{FF2B5EF4-FFF2-40B4-BE49-F238E27FC236}">
                      <a16:creationId xmlns:a16="http://schemas.microsoft.com/office/drawing/2014/main" id="{61C7634B-FCAA-412C-A3AF-F072E5C25F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1052" y="6068809"/>
                  <a:ext cx="833173" cy="833173"/>
                </a:xfrm>
                <a:prstGeom prst="rect">
                  <a:avLst/>
                </a:prstGeom>
              </p:spPr>
            </p:pic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036599" y="6962745"/>
                <a:ext cx="2470556" cy="450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spc="0" normalizeH="0" baseline="0" dirty="0" err="1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kumimoji="0" lang="hu-HU" sz="1000" b="1" i="0" u="none" strike="noStrike" cap="none" spc="0" normalizeH="0" baseline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  <p:grpSp>
        <p:nvGrpSpPr>
          <p:cNvPr id="27" name="Csoportba foglalás 26"/>
          <p:cNvGrpSpPr/>
          <p:nvPr/>
        </p:nvGrpSpPr>
        <p:grpSpPr>
          <a:xfrm>
            <a:off x="8545888" y="4705232"/>
            <a:ext cx="3390770" cy="4000532"/>
            <a:chOff x="8545888" y="4705232"/>
            <a:chExt cx="3390770" cy="4000532"/>
          </a:xfrm>
        </p:grpSpPr>
        <p:cxnSp>
          <p:nvCxnSpPr>
            <p:cNvPr id="44" name="Egyenes összekötő nyíllal 43"/>
            <p:cNvCxnSpPr/>
            <p:nvPr/>
          </p:nvCxnSpPr>
          <p:spPr>
            <a:xfrm>
              <a:off x="10117475" y="525786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5" name="TextBox 16"/>
            <p:cNvSpPr txBox="1"/>
            <p:nvPr/>
          </p:nvSpPr>
          <p:spPr>
            <a:xfrm>
              <a:off x="9266167" y="4705232"/>
              <a:ext cx="19502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grpSp>
          <p:nvGrpSpPr>
            <p:cNvPr id="26" name="Csoportba foglalás 25"/>
            <p:cNvGrpSpPr/>
            <p:nvPr/>
          </p:nvGrpSpPr>
          <p:grpSpPr>
            <a:xfrm>
              <a:off x="8545888" y="6049011"/>
              <a:ext cx="3390770" cy="2656753"/>
              <a:chOff x="8545888" y="6049011"/>
              <a:chExt cx="3390770" cy="2656753"/>
            </a:xfrm>
          </p:grpSpPr>
          <p:grpSp>
            <p:nvGrpSpPr>
              <p:cNvPr id="25" name="Csoportba foglalás 24"/>
              <p:cNvGrpSpPr/>
              <p:nvPr/>
            </p:nvGrpSpPr>
            <p:grpSpPr>
              <a:xfrm>
                <a:off x="8545888" y="6049011"/>
                <a:ext cx="3390770" cy="2656753"/>
                <a:chOff x="8545888" y="6049011"/>
                <a:chExt cx="3390770" cy="2656753"/>
              </a:xfrm>
            </p:grpSpPr>
            <p:sp>
              <p:nvSpPr>
                <p:cNvPr id="46" name="Szövegdoboz 45">
                  <a:extLst>
                    <a:ext uri="{FF2B5EF4-FFF2-40B4-BE49-F238E27FC236}">
                      <a16:creationId xmlns:a16="http://schemas.microsoft.com/office/drawing/2014/main" id="{9EBA4D4C-E093-496B-9587-027E7443F376}"/>
                    </a:ext>
                  </a:extLst>
                </p:cNvPr>
                <p:cNvSpPr txBox="1"/>
                <p:nvPr/>
              </p:nvSpPr>
              <p:spPr>
                <a:xfrm>
                  <a:off x="8545888" y="6049011"/>
                  <a:ext cx="3390770" cy="461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hu-HU" sz="2400" b="1" dirty="0">
                      <a:solidFill>
                        <a:srgbClr val="DE006E"/>
                      </a:solidFill>
                      <a:latin typeface="+mj-lt"/>
                      <a:ea typeface="+mj-ea"/>
                      <a:cs typeface="+mj-cs"/>
                      <a:sym typeface="Arial"/>
                    </a:rPr>
                    <a:t>Visszatérítési számla:</a:t>
                  </a:r>
                  <a:endParaRPr kumimoji="0" lang="hu-HU" sz="2400" b="1" i="0" u="none" strike="noStrike" cap="none" spc="0" normalizeH="0" baseline="0" dirty="0">
                    <a:ln>
                      <a:noFill/>
                    </a:ln>
                    <a:solidFill>
                      <a:srgbClr val="DE006E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Arial"/>
                  </a:endParaRPr>
                </a:p>
              </p:txBody>
            </p:sp>
            <p:sp>
              <p:nvSpPr>
                <p:cNvPr id="78" name="TextBox 16"/>
                <p:cNvSpPr txBox="1"/>
                <p:nvPr/>
              </p:nvSpPr>
              <p:spPr>
                <a:xfrm>
                  <a:off x="9497434" y="6444212"/>
                  <a:ext cx="1240081" cy="4924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wrap="none" lIns="45719" tIns="45719" rIns="45719" bIns="45719" spcCol="38100">
                  <a:spAutoFit/>
                </a:bodyPr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2600" b="1" kern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  <a:sym typeface="Arial"/>
                    </a:rPr>
                    <a:t>2.000 Ft</a:t>
                  </a:r>
                </a:p>
              </p:txBody>
            </p:sp>
            <p:grpSp>
              <p:nvGrpSpPr>
                <p:cNvPr id="4" name="Csoportba foglalás 3"/>
                <p:cNvGrpSpPr/>
                <p:nvPr/>
              </p:nvGrpSpPr>
              <p:grpSpPr>
                <a:xfrm>
                  <a:off x="8912375" y="6992357"/>
                  <a:ext cx="1945488" cy="1713407"/>
                  <a:chOff x="9341653" y="6813827"/>
                  <a:chExt cx="1945488" cy="1713407"/>
                </a:xfrm>
              </p:grpSpPr>
              <p:pic>
                <p:nvPicPr>
                  <p:cNvPr id="82" name="Picture 2">
                    <a:extLst>
                      <a:ext uri="{FF2B5EF4-FFF2-40B4-BE49-F238E27FC236}">
                        <a16:creationId xmlns:a16="http://schemas.microsoft.com/office/drawing/2014/main" id="{0C69E835-9E96-4AC8-89B5-5DDA221731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43" t="-175" r="68353" b="58220"/>
                  <a:stretch>
                    <a:fillRect/>
                  </a:stretch>
                </p:blipFill>
                <p:spPr bwMode="auto">
                  <a:xfrm flipH="1">
                    <a:off x="9341653" y="6813827"/>
                    <a:ext cx="1058168" cy="1713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3" name="TextBox 19">
                    <a:extLst>
                      <a:ext uri="{FF2B5EF4-FFF2-40B4-BE49-F238E27FC236}">
                        <a16:creationId xmlns:a16="http://schemas.microsoft.com/office/drawing/2014/main" id="{4E0B7CBB-D54F-4543-A8E5-D45C165F934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2" y="6831436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86" name="TextBox 19">
                    <a:extLst>
                      <a:ext uri="{FF2B5EF4-FFF2-40B4-BE49-F238E27FC236}">
                        <a16:creationId xmlns:a16="http://schemas.microsoft.com/office/drawing/2014/main" id="{19FAA5FC-C192-40E6-B936-A692597F015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2776" y="7241093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2" name="TextBox 19">
                    <a:extLst>
                      <a:ext uri="{FF2B5EF4-FFF2-40B4-BE49-F238E27FC236}">
                        <a16:creationId xmlns:a16="http://schemas.microsoft.com/office/drawing/2014/main" id="{03CF6D9E-F3EE-4C3B-9D6B-6A2CD03A645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1" y="7653331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3" name="TextBox 19">
                    <a:extLst>
                      <a:ext uri="{FF2B5EF4-FFF2-40B4-BE49-F238E27FC236}">
                        <a16:creationId xmlns:a16="http://schemas.microsoft.com/office/drawing/2014/main" id="{5B749F3B-A574-4DAE-8AE9-95D70F324AB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18206" y="8065569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</p:grpSp>
          </p:grpSp>
          <p:sp>
            <p:nvSpPr>
              <p:cNvPr id="24" name="Jobb oldali kapcsos zárójel 23"/>
              <p:cNvSpPr/>
              <p:nvPr/>
            </p:nvSpPr>
            <p:spPr>
              <a:xfrm>
                <a:off x="10827005" y="7028221"/>
                <a:ext cx="239937" cy="1645014"/>
              </a:xfrm>
              <a:prstGeom prst="rightBrace">
                <a:avLst/>
              </a:prstGeom>
              <a:noFill/>
              <a:ln w="34925" cap="flat">
                <a:solidFill>
                  <a:srgbClr val="494949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6172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345" descr="Kép 148"/>
          <p:cNvSpPr>
            <a:spLocks noChangeArrowheads="1"/>
          </p:cNvSpPr>
          <p:nvPr/>
        </p:nvSpPr>
        <p:spPr bwMode="auto">
          <a:xfrm>
            <a:off x="-777875" y="-34925"/>
            <a:ext cx="14478000" cy="9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/>
          </a:p>
        </p:txBody>
      </p:sp>
      <p:sp>
        <p:nvSpPr>
          <p:cNvPr id="346" name="Shape 346" descr="CustomShape 1"/>
          <p:cNvSpPr/>
          <p:nvPr/>
        </p:nvSpPr>
        <p:spPr>
          <a:xfrm>
            <a:off x="-415925" y="196850"/>
            <a:ext cx="13854113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60" tIns="50760" rIns="50760" bIns="5076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Mennyit kereshet a</a:t>
            </a:r>
            <a:r>
              <a:rPr lang="hu-HU" sz="5400" kern="0" spc="-3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US" sz="5400" kern="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vásárlási</a:t>
            </a:r>
            <a:r>
              <a:rPr lang="en-US"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hu-HU"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forgalomból,</a:t>
            </a:r>
            <a:br>
              <a:rPr lang="hu-HU"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hu-HU"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 ha kialakítottuk a rendszert</a:t>
            </a:r>
            <a:br>
              <a:rPr lang="hu-HU"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</a:br>
            <a:endParaRPr lang="hu-HU" sz="2000" kern="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Roboto Medium"/>
              <a:ea typeface="Roboto Medium"/>
              <a:cs typeface="Roboto Medium"/>
              <a:sym typeface="Roboto Medium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Pl.: 100.000 Ft költés. 10 % kedvezménynél</a:t>
            </a:r>
            <a:b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Az ajánlói jutalék a kedvezmény 5%-a azaz: 500 Ft/vásárló/hó</a:t>
            </a:r>
            <a:r>
              <a:rPr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</a:p>
        </p:txBody>
      </p:sp>
      <p:pic>
        <p:nvPicPr>
          <p:cNvPr id="29699" name="image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19550"/>
            <a:ext cx="932656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3039" y="6244799"/>
            <a:ext cx="107978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10.000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7581" y="5705739"/>
            <a:ext cx="27186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2280" y="4434836"/>
            <a:ext cx="27186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7580" y="5066312"/>
            <a:ext cx="27186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2280" y="6343733"/>
            <a:ext cx="27186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1365" y="5633726"/>
            <a:ext cx="90024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1.000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3175" y="4993164"/>
            <a:ext cx="63094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37974" y="4354346"/>
            <a:ext cx="45140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9037" y="4365352"/>
            <a:ext cx="63094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9036" y="4993164"/>
            <a:ext cx="72070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500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9037" y="5629111"/>
            <a:ext cx="63094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9037" y="6277367"/>
            <a:ext cx="63094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2082" y="4375572"/>
            <a:ext cx="39209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18690" y="5007245"/>
            <a:ext cx="39209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25926" y="5633726"/>
            <a:ext cx="39209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25925" y="6272752"/>
            <a:ext cx="39209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95081" y="4389711"/>
            <a:ext cx="2718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95080" y="5023941"/>
            <a:ext cx="2718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95079" y="5662646"/>
            <a:ext cx="2718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95078" y="6296876"/>
            <a:ext cx="2718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25335" y="4339104"/>
            <a:ext cx="174823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5000</a:t>
            </a:r>
            <a:r>
              <a:rPr lang="hu-HU" sz="2800" kern="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8704" y="4971453"/>
            <a:ext cx="201753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50.000</a:t>
            </a:r>
            <a:r>
              <a:rPr lang="hu-HU" sz="2800" kern="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34191" y="5601091"/>
            <a:ext cx="219707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500.000</a:t>
            </a:r>
            <a:r>
              <a:rPr lang="hu-HU" sz="2800" ker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800" kern="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42381" y="6243272"/>
            <a:ext cx="246637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5.000.000</a:t>
            </a:r>
            <a:r>
              <a:rPr lang="hu-HU" sz="2800" kern="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94708" y="7797696"/>
            <a:ext cx="166487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10.000 fő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83252" y="7778364"/>
            <a:ext cx="210089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*   500 Ft 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73832" y="7786342"/>
            <a:ext cx="17338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E20C7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5.000.000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911744" y="7797236"/>
            <a:ext cx="175624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E20C7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Ft / hónap</a:t>
            </a:r>
          </a:p>
        </p:txBody>
      </p:sp>
      <p:cxnSp>
        <p:nvCxnSpPr>
          <p:cNvPr id="5" name="Straight Connector 4">
            <a:extLst/>
          </p:cNvPr>
          <p:cNvCxnSpPr>
            <a:cxnSpLocks/>
          </p:cNvCxnSpPr>
          <p:nvPr/>
        </p:nvCxnSpPr>
        <p:spPr>
          <a:xfrm flipV="1">
            <a:off x="2757488" y="4899025"/>
            <a:ext cx="7416800" cy="12700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/>
          </p:cNvPr>
          <p:cNvCxnSpPr>
            <a:cxnSpLocks/>
          </p:cNvCxnSpPr>
          <p:nvPr/>
        </p:nvCxnSpPr>
        <p:spPr>
          <a:xfrm flipV="1">
            <a:off x="2757488" y="5537200"/>
            <a:ext cx="7416800" cy="17463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/>
          </p:cNvPr>
          <p:cNvCxnSpPr>
            <a:cxnSpLocks/>
          </p:cNvCxnSpPr>
          <p:nvPr/>
        </p:nvCxnSpPr>
        <p:spPr>
          <a:xfrm>
            <a:off x="2757488" y="6180138"/>
            <a:ext cx="7416800" cy="0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675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27D04-94B2-4727-A662-88D1DCE2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8" y="9199353"/>
            <a:ext cx="1560929" cy="517118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KONKRÉTUMOK: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220316" y="1028755"/>
            <a:ext cx="3269333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Csoportba foglalás 15"/>
          <p:cNvGrpSpPr/>
          <p:nvPr/>
        </p:nvGrpSpPr>
        <p:grpSpPr>
          <a:xfrm>
            <a:off x="8258139" y="1481731"/>
            <a:ext cx="2132954" cy="1845592"/>
            <a:chOff x="8209332" y="1960815"/>
            <a:chExt cx="2132954" cy="1845592"/>
          </a:xfrm>
        </p:grpSpPr>
        <p:sp>
          <p:nvSpPr>
            <p:cNvPr id="39" name="Szaggatott nyíl jobbra 38"/>
            <p:cNvSpPr/>
            <p:nvPr/>
          </p:nvSpPr>
          <p:spPr>
            <a:xfrm>
              <a:off x="8485263" y="2480687"/>
              <a:ext cx="1152144" cy="810506"/>
            </a:xfrm>
            <a:prstGeom prst="stripedRightArrow">
              <a:avLst/>
            </a:prstGeom>
            <a:solidFill>
              <a:srgbClr val="66666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8442897" y="3344744"/>
              <a:ext cx="123687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Pl.: 10%</a:t>
              </a:r>
            </a:p>
          </p:txBody>
        </p:sp>
        <p:sp>
          <p:nvSpPr>
            <p:cNvPr id="41" name="TextBox 16"/>
            <p:cNvSpPr txBox="1"/>
            <p:nvPr/>
          </p:nvSpPr>
          <p:spPr>
            <a:xfrm>
              <a:off x="8209332" y="1960815"/>
              <a:ext cx="2132954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+mj-lt"/>
                  <a:ea typeface="Times New Roman" charset="0"/>
                  <a:cs typeface="Times New Roman" charset="0"/>
                  <a:sym typeface="Arial"/>
                </a:rPr>
                <a:t>Kedvezmény</a:t>
              </a:r>
            </a:p>
          </p:txBody>
        </p:sp>
      </p:grpSp>
      <p:cxnSp>
        <p:nvCxnSpPr>
          <p:cNvPr id="48" name="Egyenes összekötő 47"/>
          <p:cNvCxnSpPr/>
          <p:nvPr/>
        </p:nvCxnSpPr>
        <p:spPr>
          <a:xfrm>
            <a:off x="966538" y="5354338"/>
            <a:ext cx="10396721" cy="0"/>
          </a:xfrm>
          <a:prstGeom prst="line">
            <a:avLst/>
          </a:pr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Csoportba foglalás 5"/>
          <p:cNvGrpSpPr/>
          <p:nvPr/>
        </p:nvGrpSpPr>
        <p:grpSpPr>
          <a:xfrm>
            <a:off x="2827489" y="4742166"/>
            <a:ext cx="2116145" cy="4192678"/>
            <a:chOff x="3108825" y="4670169"/>
            <a:chExt cx="2116145" cy="4192678"/>
          </a:xfrm>
        </p:grpSpPr>
        <p:cxnSp>
          <p:nvCxnSpPr>
            <p:cNvPr id="65" name="Egyenes összekötő nyíllal 64"/>
            <p:cNvCxnSpPr/>
            <p:nvPr/>
          </p:nvCxnSpPr>
          <p:spPr>
            <a:xfrm>
              <a:off x="4121687" y="516692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799999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66" name="image8.png" descr="Kép 98">
              <a:extLst>
                <a:ext uri="{FF2B5EF4-FFF2-40B4-BE49-F238E27FC236}">
                  <a16:creationId xmlns:a16="http://schemas.microsoft.com/office/drawing/2014/main" id="{B1E9F0E4-3F71-456D-A350-5308CD4DC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5600"/>
            <a:stretch/>
          </p:blipFill>
          <p:spPr bwMode="auto">
            <a:xfrm>
              <a:off x="3695016" y="6040594"/>
              <a:ext cx="853343" cy="33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7" name="TextBox 16"/>
            <p:cNvSpPr txBox="1"/>
            <p:nvPr/>
          </p:nvSpPr>
          <p:spPr>
            <a:xfrm>
              <a:off x="3763323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10%</a:t>
              </a:r>
            </a:p>
          </p:txBody>
        </p:sp>
        <p:sp>
          <p:nvSpPr>
            <p:cNvPr id="71" name="TextBox 16"/>
            <p:cNvSpPr txBox="1"/>
            <p:nvPr/>
          </p:nvSpPr>
          <p:spPr>
            <a:xfrm>
              <a:off x="3108825" y="7064673"/>
              <a:ext cx="2116145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Működtetés és adományozás</a:t>
              </a:r>
            </a:p>
          </p:txBody>
        </p:sp>
        <p:pic>
          <p:nvPicPr>
            <p:cNvPr id="77" name="Picture 10">
              <a:extLst>
                <a:ext uri="{FF2B5EF4-FFF2-40B4-BE49-F238E27FC236}">
                  <a16:creationId xmlns:a16="http://schemas.microsoft.com/office/drawing/2014/main" id="{D687F0B5-F9D5-4916-AEE7-EFA19770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825" y="8169165"/>
              <a:ext cx="1571472" cy="693682"/>
            </a:xfrm>
            <a:prstGeom prst="rect">
              <a:avLst/>
            </a:prstGeom>
          </p:spPr>
        </p:pic>
        <p:sp>
          <p:nvSpPr>
            <p:cNvPr id="80" name="TextBox 16"/>
            <p:cNvSpPr txBox="1"/>
            <p:nvPr/>
          </p:nvSpPr>
          <p:spPr>
            <a:xfrm>
              <a:off x="3546855" y="6380791"/>
              <a:ext cx="124008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1.000 Ft</a:t>
              </a:r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7" y="8713751"/>
            <a:ext cx="2636053" cy="82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Csoportba foglalás 19"/>
          <p:cNvGrpSpPr/>
          <p:nvPr/>
        </p:nvGrpSpPr>
        <p:grpSpPr>
          <a:xfrm>
            <a:off x="5611735" y="4709403"/>
            <a:ext cx="2871530" cy="4852481"/>
            <a:chOff x="5893071" y="4637406"/>
            <a:chExt cx="2871530" cy="4852481"/>
          </a:xfrm>
        </p:grpSpPr>
        <p:sp>
          <p:nvSpPr>
            <p:cNvPr id="68" name="TextBox 16"/>
            <p:cNvSpPr txBox="1"/>
            <p:nvPr/>
          </p:nvSpPr>
          <p:spPr>
            <a:xfrm>
              <a:off x="6355610" y="4637406"/>
              <a:ext cx="19502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cxnSp>
          <p:nvCxnSpPr>
            <p:cNvPr id="69" name="Egyenes összekötő nyíllal 68"/>
            <p:cNvCxnSpPr/>
            <p:nvPr/>
          </p:nvCxnSpPr>
          <p:spPr>
            <a:xfrm>
              <a:off x="7328837" y="5185866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6088885" y="5963354"/>
              <a:ext cx="236439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Ajánlóknak</a:t>
              </a:r>
              <a:endParaRPr kumimoji="0" lang="hu-HU" sz="24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76" name="TextBox 16"/>
            <p:cNvSpPr txBox="1"/>
            <p:nvPr/>
          </p:nvSpPr>
          <p:spPr>
            <a:xfrm>
              <a:off x="5893071" y="8658892"/>
              <a:ext cx="2871530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 embert jutalmaz  felfelé az ajánlásért</a:t>
              </a:r>
            </a:p>
          </p:txBody>
        </p:sp>
        <p:grpSp>
          <p:nvGrpSpPr>
            <p:cNvPr id="55" name="Csoportba foglalás 9">
              <a:extLst>
                <a:ext uri="{FF2B5EF4-FFF2-40B4-BE49-F238E27FC236}">
                  <a16:creationId xmlns:a16="http://schemas.microsoft.com/office/drawing/2014/main" id="{CED87E84-B14D-43D1-BF9E-DA26ACF92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1872" y="6938796"/>
              <a:ext cx="2066961" cy="1713407"/>
              <a:chOff x="6190521" y="2174799"/>
              <a:chExt cx="2607755" cy="2157984"/>
            </a:xfrm>
          </p:grpSpPr>
          <p:pic>
            <p:nvPicPr>
              <p:cNvPr id="56" name="Picture 2">
                <a:extLst>
                  <a:ext uri="{FF2B5EF4-FFF2-40B4-BE49-F238E27FC236}">
                    <a16:creationId xmlns:a16="http://schemas.microsoft.com/office/drawing/2014/main" id="{0C69E835-9E96-4AC8-89B5-5DDA2217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43" t="-175" r="68353" b="58220"/>
              <a:stretch>
                <a:fillRect/>
              </a:stretch>
            </p:blipFill>
            <p:spPr bwMode="auto">
              <a:xfrm flipH="1">
                <a:off x="6190521" y="2174799"/>
                <a:ext cx="1335024" cy="2157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19">
                <a:extLst>
                  <a:ext uri="{FF2B5EF4-FFF2-40B4-BE49-F238E27FC236}">
                    <a16:creationId xmlns:a16="http://schemas.microsoft.com/office/drawing/2014/main" id="{4E0B7CBB-D54F-4543-A8E5-D45C165F9343}"/>
                  </a:ext>
                </a:extLst>
              </p:cNvPr>
              <p:cNvSpPr txBox="1"/>
              <p:nvPr/>
            </p:nvSpPr>
            <p:spPr>
              <a:xfrm>
                <a:off x="7581597" y="2196749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19FAA5FC-C192-40E6-B936-A692597F0150}"/>
                  </a:ext>
                </a:extLst>
              </p:cNvPr>
              <p:cNvSpPr txBox="1"/>
              <p:nvPr/>
            </p:nvSpPr>
            <p:spPr>
              <a:xfrm>
                <a:off x="7581597" y="2686918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9" name="TextBox 19">
                <a:extLst>
                  <a:ext uri="{FF2B5EF4-FFF2-40B4-BE49-F238E27FC236}">
                    <a16:creationId xmlns:a16="http://schemas.microsoft.com/office/drawing/2014/main" id="{03CF6D9E-F3EE-4C3B-9D6B-6A2CD03A645D}"/>
                  </a:ext>
                </a:extLst>
              </p:cNvPr>
              <p:cNvSpPr txBox="1"/>
              <p:nvPr/>
            </p:nvSpPr>
            <p:spPr>
              <a:xfrm>
                <a:off x="7581597" y="3181285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60" name="TextBox 19">
                <a:extLst>
                  <a:ext uri="{FF2B5EF4-FFF2-40B4-BE49-F238E27FC236}">
                    <a16:creationId xmlns:a16="http://schemas.microsoft.com/office/drawing/2014/main" id="{5B749F3B-A574-4DAE-8AE9-95D70F324ABD}"/>
                  </a:ext>
                </a:extLst>
              </p:cNvPr>
              <p:cNvSpPr txBox="1"/>
              <p:nvPr/>
            </p:nvSpPr>
            <p:spPr>
              <a:xfrm>
                <a:off x="7581597" y="3726177"/>
                <a:ext cx="1216679" cy="581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</p:grpSp>
        <p:sp>
          <p:nvSpPr>
            <p:cNvPr id="79" name="TextBox 16"/>
            <p:cNvSpPr txBox="1"/>
            <p:nvPr/>
          </p:nvSpPr>
          <p:spPr>
            <a:xfrm>
              <a:off x="6708796" y="6341851"/>
              <a:ext cx="124008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2.000 Ft</a:t>
              </a:r>
            </a:p>
          </p:txBody>
        </p:sp>
      </p:grpSp>
      <p:sp>
        <p:nvSpPr>
          <p:cNvPr id="81" name="Ellipszis 80"/>
          <p:cNvSpPr/>
          <p:nvPr/>
        </p:nvSpPr>
        <p:spPr>
          <a:xfrm>
            <a:off x="10768564" y="7277330"/>
            <a:ext cx="2372574" cy="1065195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78930" y="1541721"/>
            <a:ext cx="2364395" cy="2710840"/>
            <a:chOff x="101364" y="1336075"/>
            <a:chExt cx="2364395" cy="2710840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4" y="133607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Vásárlók</a:t>
              </a: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3" y="2031164"/>
              <a:ext cx="2015751" cy="2015751"/>
            </a:xfrm>
            <a:prstGeom prst="rect">
              <a:avLst/>
            </a:prstGeom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10213210" y="1063781"/>
            <a:ext cx="2858787" cy="4290556"/>
            <a:chOff x="10213210" y="1063781"/>
            <a:chExt cx="2858787" cy="4265034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10213210" y="1063781"/>
              <a:ext cx="2858787" cy="3005724"/>
              <a:chOff x="10213210" y="1063781"/>
              <a:chExt cx="2858787" cy="3005724"/>
            </a:xfrm>
          </p:grpSpPr>
          <p:pic>
            <p:nvPicPr>
              <p:cNvPr id="42" name="image8.png" descr="Kép 98">
                <a:extLst>
                  <a:ext uri="{FF2B5EF4-FFF2-40B4-BE49-F238E27FC236}">
                    <a16:creationId xmlns:a16="http://schemas.microsoft.com/office/drawing/2014/main" id="{B1E9F0E4-3F71-456D-A350-5308CD4DC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9199" y="1938983"/>
                <a:ext cx="1004172" cy="113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EBA4D4C-E093-496B-9587-027E7443F376}"/>
                  </a:ext>
                </a:extLst>
              </p:cNvPr>
              <p:cNvSpPr txBox="1"/>
              <p:nvPr/>
            </p:nvSpPr>
            <p:spPr>
              <a:xfrm>
                <a:off x="10213210" y="1063781"/>
                <a:ext cx="2858787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600" b="1" dirty="0">
                    <a:solidFill>
                      <a:schemeClr val="bg2"/>
                    </a:solidFill>
                    <a:latin typeface="+mj-lt"/>
                    <a:ea typeface="+mj-ea"/>
                    <a:cs typeface="+mj-cs"/>
                    <a:sym typeface="Arial"/>
                  </a:rPr>
                  <a:t>Vásárlói közösség</a:t>
                </a:r>
                <a:endPara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4" name="TextBox 16"/>
              <p:cNvSpPr txBox="1"/>
              <p:nvPr/>
            </p:nvSpPr>
            <p:spPr>
              <a:xfrm>
                <a:off x="10368822" y="3176955"/>
                <a:ext cx="2544925" cy="892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KEDVEZMÉNY</a:t>
                </a:r>
                <a:b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</a:br>
                <a:r>
                  <a:rPr lang="hu-HU" sz="26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10.000 Ft (100%)</a:t>
                </a:r>
              </a:p>
            </p:txBody>
          </p:sp>
        </p:grpSp>
        <p:cxnSp>
          <p:nvCxnSpPr>
            <p:cNvPr id="8" name="Egyenes összekötő 7"/>
            <p:cNvCxnSpPr/>
            <p:nvPr/>
          </p:nvCxnSpPr>
          <p:spPr>
            <a:xfrm>
              <a:off x="11363259" y="4205776"/>
              <a:ext cx="1" cy="1123039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10827005" y="8673235"/>
            <a:ext cx="243084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+mj-lt"/>
                <a:ea typeface="+mj-ea"/>
                <a:cs typeface="+mj-cs"/>
                <a:sym typeface="Arial"/>
              </a:rPr>
              <a:t>Jövedelem</a:t>
            </a:r>
            <a:endParaRPr kumimoji="0" lang="hu-HU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1066942" y="7391604"/>
            <a:ext cx="1990718" cy="1102653"/>
            <a:chOff x="9700311" y="6849886"/>
            <a:chExt cx="1990718" cy="1102653"/>
          </a:xfrm>
        </p:grpSpPr>
        <p:pic>
          <p:nvPicPr>
            <p:cNvPr id="72" name="Picture 19">
              <a:extLst>
                <a:ext uri="{FF2B5EF4-FFF2-40B4-BE49-F238E27FC236}">
                  <a16:creationId xmlns:a16="http://schemas.microsoft.com/office/drawing/2014/main" id="{5FADA1A0-DA31-4768-B9C0-79CEDCDB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0311" y="6849886"/>
              <a:ext cx="1990718" cy="110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6656D941-3167-4DAA-BEE5-E5F6DF94361B}"/>
                </a:ext>
              </a:extLst>
            </p:cNvPr>
            <p:cNvSpPr txBox="1"/>
            <p:nvPr/>
          </p:nvSpPr>
          <p:spPr>
            <a:xfrm>
              <a:off x="10253678" y="7064673"/>
              <a:ext cx="96194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15.000</a:t>
              </a: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-179970" y="4742166"/>
            <a:ext cx="2364395" cy="3995305"/>
            <a:chOff x="101366" y="4670169"/>
            <a:chExt cx="2364395" cy="3995305"/>
          </a:xfrm>
        </p:grpSpPr>
        <p:cxnSp>
          <p:nvCxnSpPr>
            <p:cNvPr id="13" name="Egyenes összekötő nyíllal 12"/>
            <p:cNvCxnSpPr/>
            <p:nvPr/>
          </p:nvCxnSpPr>
          <p:spPr>
            <a:xfrm>
              <a:off x="1247874" y="5282341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6" y="598201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6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ÉN</a:t>
              </a:r>
              <a:endParaRPr kumimoji="0" lang="hu-HU" sz="26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63" name="TextBox 16"/>
            <p:cNvSpPr txBox="1"/>
            <p:nvPr/>
          </p:nvSpPr>
          <p:spPr>
            <a:xfrm>
              <a:off x="1041399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50%</a:t>
              </a:r>
            </a:p>
          </p:txBody>
        </p:sp>
        <p:sp>
          <p:nvSpPr>
            <p:cNvPr id="75" name="TextBox 16"/>
            <p:cNvSpPr txBox="1"/>
            <p:nvPr/>
          </p:nvSpPr>
          <p:spPr>
            <a:xfrm>
              <a:off x="663522" y="6320317"/>
              <a:ext cx="115672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5000 Ft</a:t>
              </a:r>
            </a:p>
          </p:txBody>
        </p:sp>
        <p:pic>
          <p:nvPicPr>
            <p:cNvPr id="85" name="Kép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4" y="6649723"/>
              <a:ext cx="2015751" cy="2015751"/>
            </a:xfrm>
            <a:prstGeom prst="rect">
              <a:avLst/>
            </a:prstGeom>
          </p:spPr>
        </p:pic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4996822" y="1477695"/>
            <a:ext cx="3261317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Termékpartnerek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10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Élelmiszer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Üzemanyag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Telekommunikáció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Vendéglátás</a:t>
            </a:r>
            <a:endParaRPr kumimoji="0" lang="hu-HU" sz="24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2937233" y="1125336"/>
            <a:ext cx="1515565" cy="3509997"/>
            <a:chOff x="2937233" y="1125336"/>
            <a:chExt cx="1515565" cy="3509997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2937233" y="1125336"/>
              <a:ext cx="1515565" cy="2544160"/>
              <a:chOff x="3299762" y="1631032"/>
              <a:chExt cx="1515565" cy="2544160"/>
            </a:xfrm>
          </p:grpSpPr>
          <p:sp>
            <p:nvSpPr>
              <p:cNvPr id="30" name="TextBox 16"/>
              <p:cNvSpPr txBox="1"/>
              <p:nvPr/>
            </p:nvSpPr>
            <p:spPr>
              <a:xfrm>
                <a:off x="3299762" y="1631032"/>
                <a:ext cx="1515565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100%</a:t>
                </a:r>
              </a:p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100.000 Ft</a:t>
                </a:r>
              </a:p>
            </p:txBody>
          </p:sp>
          <p:pic>
            <p:nvPicPr>
              <p:cNvPr id="31" name="Picture 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095" y="3474276"/>
                <a:ext cx="1112897" cy="700916"/>
              </a:xfrm>
              <a:prstGeom prst="rect">
                <a:avLst/>
              </a:prstGeom>
            </p:spPr>
          </p:pic>
          <p:sp>
            <p:nvSpPr>
              <p:cNvPr id="32" name="Szaggatott nyíl jobbra 31"/>
              <p:cNvSpPr/>
              <p:nvPr/>
            </p:nvSpPr>
            <p:spPr>
              <a:xfrm>
                <a:off x="3441194" y="2513022"/>
                <a:ext cx="1152144" cy="810506"/>
              </a:xfrm>
              <a:prstGeom prst="stripedRightArrow">
                <a:avLst/>
              </a:prstGeom>
              <a:solidFill>
                <a:srgbClr val="666666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3102998" y="3887411"/>
              <a:ext cx="1297287" cy="747922"/>
              <a:chOff x="5036599" y="6044567"/>
              <a:chExt cx="2470556" cy="1368786"/>
            </a:xfrm>
          </p:grpSpPr>
          <p:grpSp>
            <p:nvGrpSpPr>
              <p:cNvPr id="88" name="Group 13">
                <a:extLst>
                  <a:ext uri="{FF2B5EF4-FFF2-40B4-BE49-F238E27FC236}">
                    <a16:creationId xmlns:a16="http://schemas.microsoft.com/office/drawing/2014/main" id="{2DDA19A7-A85E-4A9E-98BE-9316B7566523}"/>
                  </a:ext>
                </a:extLst>
              </p:cNvPr>
              <p:cNvGrpSpPr/>
              <p:nvPr/>
            </p:nvGrpSpPr>
            <p:grpSpPr>
              <a:xfrm>
                <a:off x="5296697" y="6044567"/>
                <a:ext cx="1820438" cy="845518"/>
                <a:chOff x="5250551" y="6064250"/>
                <a:chExt cx="1803674" cy="837732"/>
              </a:xfrm>
            </p:grpSpPr>
            <p:pic>
              <p:nvPicPr>
                <p:cNvPr id="90" name="Picture 14">
                  <a:extLst>
                    <a:ext uri="{FF2B5EF4-FFF2-40B4-BE49-F238E27FC236}">
                      <a16:creationId xmlns:a16="http://schemas.microsoft.com/office/drawing/2014/main" id="{9ED85B36-F98D-40FE-B182-4100D1277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0551" y="6064250"/>
                  <a:ext cx="828675" cy="828675"/>
                </a:xfrm>
                <a:prstGeom prst="rect">
                  <a:avLst/>
                </a:prstGeom>
              </p:spPr>
            </p:pic>
            <p:pic>
              <p:nvPicPr>
                <p:cNvPr id="91" name="Picture 15">
                  <a:extLst>
                    <a:ext uri="{FF2B5EF4-FFF2-40B4-BE49-F238E27FC236}">
                      <a16:creationId xmlns:a16="http://schemas.microsoft.com/office/drawing/2014/main" id="{61C7634B-FCAA-412C-A3AF-F072E5C25F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1052" y="6068809"/>
                  <a:ext cx="833173" cy="833173"/>
                </a:xfrm>
                <a:prstGeom prst="rect">
                  <a:avLst/>
                </a:prstGeom>
              </p:spPr>
            </p:pic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036599" y="6962745"/>
                <a:ext cx="2470556" cy="450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000" b="1" i="0" u="none" strike="noStrike" cap="none" spc="0" normalizeH="0" baseline="0" dirty="0" err="1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kumimoji="0" lang="hu-HU" sz="1000" b="1" i="0" u="none" strike="noStrike" cap="none" spc="0" normalizeH="0" baseline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  <p:grpSp>
        <p:nvGrpSpPr>
          <p:cNvPr id="27" name="Csoportba foglalás 26"/>
          <p:cNvGrpSpPr/>
          <p:nvPr/>
        </p:nvGrpSpPr>
        <p:grpSpPr>
          <a:xfrm>
            <a:off x="8545888" y="4705232"/>
            <a:ext cx="3390770" cy="4000532"/>
            <a:chOff x="8545888" y="4705232"/>
            <a:chExt cx="3390770" cy="4000532"/>
          </a:xfrm>
        </p:grpSpPr>
        <p:cxnSp>
          <p:nvCxnSpPr>
            <p:cNvPr id="44" name="Egyenes összekötő nyíllal 43"/>
            <p:cNvCxnSpPr/>
            <p:nvPr/>
          </p:nvCxnSpPr>
          <p:spPr>
            <a:xfrm>
              <a:off x="10117475" y="525786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5" name="TextBox 16"/>
            <p:cNvSpPr txBox="1"/>
            <p:nvPr/>
          </p:nvSpPr>
          <p:spPr>
            <a:xfrm>
              <a:off x="9266167" y="4705232"/>
              <a:ext cx="19502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grpSp>
          <p:nvGrpSpPr>
            <p:cNvPr id="26" name="Csoportba foglalás 25"/>
            <p:cNvGrpSpPr/>
            <p:nvPr/>
          </p:nvGrpSpPr>
          <p:grpSpPr>
            <a:xfrm>
              <a:off x="8545888" y="6049011"/>
              <a:ext cx="3390770" cy="2656753"/>
              <a:chOff x="8545888" y="6049011"/>
              <a:chExt cx="3390770" cy="2656753"/>
            </a:xfrm>
          </p:grpSpPr>
          <p:grpSp>
            <p:nvGrpSpPr>
              <p:cNvPr id="25" name="Csoportba foglalás 24"/>
              <p:cNvGrpSpPr/>
              <p:nvPr/>
            </p:nvGrpSpPr>
            <p:grpSpPr>
              <a:xfrm>
                <a:off x="8545888" y="6049011"/>
                <a:ext cx="3390770" cy="2656753"/>
                <a:chOff x="8545888" y="6049011"/>
                <a:chExt cx="3390770" cy="2656753"/>
              </a:xfrm>
            </p:grpSpPr>
            <p:sp>
              <p:nvSpPr>
                <p:cNvPr id="46" name="Szövegdoboz 45">
                  <a:extLst>
                    <a:ext uri="{FF2B5EF4-FFF2-40B4-BE49-F238E27FC236}">
                      <a16:creationId xmlns:a16="http://schemas.microsoft.com/office/drawing/2014/main" id="{9EBA4D4C-E093-496B-9587-027E7443F376}"/>
                    </a:ext>
                  </a:extLst>
                </p:cNvPr>
                <p:cNvSpPr txBox="1"/>
                <p:nvPr/>
              </p:nvSpPr>
              <p:spPr>
                <a:xfrm>
                  <a:off x="8545888" y="6049011"/>
                  <a:ext cx="3390770" cy="461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hu-HU" sz="2400" b="1" dirty="0">
                      <a:solidFill>
                        <a:srgbClr val="DE006E"/>
                      </a:solidFill>
                      <a:latin typeface="+mj-lt"/>
                      <a:ea typeface="+mj-ea"/>
                      <a:cs typeface="+mj-cs"/>
                      <a:sym typeface="Arial"/>
                    </a:rPr>
                    <a:t>Visszatérítési számla:</a:t>
                  </a:r>
                  <a:endParaRPr kumimoji="0" lang="hu-HU" sz="2400" b="1" i="0" u="none" strike="noStrike" cap="none" spc="0" normalizeH="0" baseline="0" dirty="0">
                    <a:ln>
                      <a:noFill/>
                    </a:ln>
                    <a:solidFill>
                      <a:srgbClr val="DE006E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Arial"/>
                  </a:endParaRPr>
                </a:p>
              </p:txBody>
            </p:sp>
            <p:sp>
              <p:nvSpPr>
                <p:cNvPr id="78" name="TextBox 16"/>
                <p:cNvSpPr txBox="1"/>
                <p:nvPr/>
              </p:nvSpPr>
              <p:spPr>
                <a:xfrm>
                  <a:off x="9497434" y="6444212"/>
                  <a:ext cx="1240081" cy="4924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wrap="none" lIns="45719" tIns="45719" rIns="45719" bIns="45719" spcCol="38100">
                  <a:spAutoFit/>
                </a:bodyPr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2600" b="1" kern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  <a:sym typeface="Arial"/>
                    </a:rPr>
                    <a:t>2.000 Ft</a:t>
                  </a:r>
                </a:p>
              </p:txBody>
            </p:sp>
            <p:grpSp>
              <p:nvGrpSpPr>
                <p:cNvPr id="4" name="Csoportba foglalás 3"/>
                <p:cNvGrpSpPr/>
                <p:nvPr/>
              </p:nvGrpSpPr>
              <p:grpSpPr>
                <a:xfrm>
                  <a:off x="8912375" y="6992357"/>
                  <a:ext cx="1945488" cy="1713407"/>
                  <a:chOff x="9341653" y="6813827"/>
                  <a:chExt cx="1945488" cy="1713407"/>
                </a:xfrm>
              </p:grpSpPr>
              <p:pic>
                <p:nvPicPr>
                  <p:cNvPr id="82" name="Picture 2">
                    <a:extLst>
                      <a:ext uri="{FF2B5EF4-FFF2-40B4-BE49-F238E27FC236}">
                        <a16:creationId xmlns:a16="http://schemas.microsoft.com/office/drawing/2014/main" id="{0C69E835-9E96-4AC8-89B5-5DDA221731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43" t="-175" r="68353" b="58220"/>
                  <a:stretch>
                    <a:fillRect/>
                  </a:stretch>
                </p:blipFill>
                <p:spPr bwMode="auto">
                  <a:xfrm flipH="1">
                    <a:off x="9341653" y="6813827"/>
                    <a:ext cx="1058168" cy="1713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3" name="TextBox 19">
                    <a:extLst>
                      <a:ext uri="{FF2B5EF4-FFF2-40B4-BE49-F238E27FC236}">
                        <a16:creationId xmlns:a16="http://schemas.microsoft.com/office/drawing/2014/main" id="{4E0B7CBB-D54F-4543-A8E5-D45C165F934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2" y="6831436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86" name="TextBox 19">
                    <a:extLst>
                      <a:ext uri="{FF2B5EF4-FFF2-40B4-BE49-F238E27FC236}">
                        <a16:creationId xmlns:a16="http://schemas.microsoft.com/office/drawing/2014/main" id="{19FAA5FC-C192-40E6-B936-A692597F015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2776" y="7241093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2" name="TextBox 19">
                    <a:extLst>
                      <a:ext uri="{FF2B5EF4-FFF2-40B4-BE49-F238E27FC236}">
                        <a16:creationId xmlns:a16="http://schemas.microsoft.com/office/drawing/2014/main" id="{03CF6D9E-F3EE-4C3B-9D6B-6A2CD03A645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1" y="7653331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3" name="TextBox 19">
                    <a:extLst>
                      <a:ext uri="{FF2B5EF4-FFF2-40B4-BE49-F238E27FC236}">
                        <a16:creationId xmlns:a16="http://schemas.microsoft.com/office/drawing/2014/main" id="{5B749F3B-A574-4DAE-8AE9-95D70F324AB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18206" y="8065569"/>
                    <a:ext cx="964365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</p:grpSp>
          </p:grpSp>
          <p:sp>
            <p:nvSpPr>
              <p:cNvPr id="24" name="Jobb oldali kapcsos zárójel 23"/>
              <p:cNvSpPr/>
              <p:nvPr/>
            </p:nvSpPr>
            <p:spPr>
              <a:xfrm>
                <a:off x="10827005" y="7028221"/>
                <a:ext cx="239937" cy="1645014"/>
              </a:xfrm>
              <a:prstGeom prst="rightBrace">
                <a:avLst/>
              </a:prstGeom>
              <a:noFill/>
              <a:ln w="34925" cap="flat">
                <a:solidFill>
                  <a:srgbClr val="494949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567036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47243</TotalTime>
  <Words>2146</Words>
  <Application>Microsoft Office PowerPoint</Application>
  <PresentationFormat>Egyéni</PresentationFormat>
  <Paragraphs>615</Paragraphs>
  <Slides>32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40" baseType="lpstr">
      <vt:lpstr>Arial</vt:lpstr>
      <vt:lpstr>Calibri Light</vt:lpstr>
      <vt:lpstr>Roboto Medium</vt:lpstr>
      <vt:lpstr>Roboto regular</vt:lpstr>
      <vt:lpstr>Roboto regular</vt:lpstr>
      <vt:lpstr>Times New Roman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Maksai Brigitta</dc:creator>
  <cp:lastModifiedBy>Péter Vladár</cp:lastModifiedBy>
  <cp:revision>628</cp:revision>
  <dcterms:modified xsi:type="dcterms:W3CDTF">2018-05-14T09:04:40Z</dcterms:modified>
</cp:coreProperties>
</file>