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8"/>
  </p:notesMasterIdLst>
  <p:handoutMasterIdLst>
    <p:handoutMasterId r:id="rId49"/>
  </p:handoutMasterIdLst>
  <p:sldIdLst>
    <p:sldId id="256" r:id="rId2"/>
    <p:sldId id="393" r:id="rId3"/>
    <p:sldId id="356" r:id="rId4"/>
    <p:sldId id="433" r:id="rId5"/>
    <p:sldId id="390" r:id="rId6"/>
    <p:sldId id="394" r:id="rId7"/>
    <p:sldId id="412" r:id="rId8"/>
    <p:sldId id="439" r:id="rId9"/>
    <p:sldId id="438" r:id="rId10"/>
    <p:sldId id="437" r:id="rId11"/>
    <p:sldId id="436" r:id="rId12"/>
    <p:sldId id="441" r:id="rId13"/>
    <p:sldId id="404" r:id="rId14"/>
    <p:sldId id="413" r:id="rId15"/>
    <p:sldId id="368" r:id="rId16"/>
    <p:sldId id="405" r:id="rId17"/>
    <p:sldId id="411" r:id="rId18"/>
    <p:sldId id="442" r:id="rId19"/>
    <p:sldId id="446" r:id="rId20"/>
    <p:sldId id="445" r:id="rId21"/>
    <p:sldId id="444" r:id="rId22"/>
    <p:sldId id="443" r:id="rId23"/>
    <p:sldId id="415" r:id="rId24"/>
    <p:sldId id="416" r:id="rId25"/>
    <p:sldId id="451" r:id="rId26"/>
    <p:sldId id="402" r:id="rId27"/>
    <p:sldId id="450" r:id="rId28"/>
    <p:sldId id="435" r:id="rId29"/>
    <p:sldId id="449" r:id="rId30"/>
    <p:sldId id="448" r:id="rId31"/>
    <p:sldId id="447" r:id="rId32"/>
    <p:sldId id="417" r:id="rId33"/>
    <p:sldId id="418" r:id="rId34"/>
    <p:sldId id="419" r:id="rId35"/>
    <p:sldId id="420" r:id="rId36"/>
    <p:sldId id="421" r:id="rId37"/>
    <p:sldId id="434" r:id="rId38"/>
    <p:sldId id="370" r:id="rId39"/>
    <p:sldId id="431" r:id="rId40"/>
    <p:sldId id="383" r:id="rId41"/>
    <p:sldId id="432" r:id="rId42"/>
    <p:sldId id="422" r:id="rId43"/>
    <p:sldId id="423" r:id="rId44"/>
    <p:sldId id="424" r:id="rId45"/>
    <p:sldId id="425" r:id="rId46"/>
    <p:sldId id="414" r:id="rId47"/>
  </p:sldIdLst>
  <p:sldSz cx="13004800" cy="9753600"/>
  <p:notesSz cx="6858000" cy="9144000"/>
  <p:defaultTextStyle>
    <a:defPPr>
      <a:defRPr lang="x-none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rgbClr val="000000"/>
        </a:solidFill>
        <a:latin typeface="Arial" charset="0"/>
        <a:ea typeface="Arial" charset="0"/>
        <a:cs typeface="Arial" charset="0"/>
        <a:sym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rgbClr val="000000"/>
        </a:solidFill>
        <a:latin typeface="Arial" charset="0"/>
        <a:ea typeface="Arial" charset="0"/>
        <a:cs typeface="Arial" charset="0"/>
        <a:sym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rgbClr val="000000"/>
        </a:solidFill>
        <a:latin typeface="Arial" charset="0"/>
        <a:ea typeface="Arial" charset="0"/>
        <a:cs typeface="Arial" charset="0"/>
        <a:sym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rgbClr val="000000"/>
        </a:solidFill>
        <a:latin typeface="Arial" charset="0"/>
        <a:ea typeface="Arial" charset="0"/>
        <a:cs typeface="Arial" charset="0"/>
        <a:sym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rgbClr val="000000"/>
        </a:solidFill>
        <a:latin typeface="Arial" charset="0"/>
        <a:ea typeface="Arial" charset="0"/>
        <a:cs typeface="Arial" charset="0"/>
        <a:sym typeface="Arial" charset="0"/>
      </a:defRPr>
    </a:lvl5pPr>
    <a:lvl6pPr marL="2286000" algn="l" defTabSz="914400" rtl="0" eaLnBrk="1" latinLnBrk="0" hangingPunct="1">
      <a:defRPr kern="1200">
        <a:solidFill>
          <a:srgbClr val="000000"/>
        </a:solidFill>
        <a:latin typeface="Arial" charset="0"/>
        <a:ea typeface="Arial" charset="0"/>
        <a:cs typeface="Arial" charset="0"/>
        <a:sym typeface="Arial" charset="0"/>
      </a:defRPr>
    </a:lvl6pPr>
    <a:lvl7pPr marL="2743200" algn="l" defTabSz="914400" rtl="0" eaLnBrk="1" latinLnBrk="0" hangingPunct="1">
      <a:defRPr kern="1200">
        <a:solidFill>
          <a:srgbClr val="000000"/>
        </a:solidFill>
        <a:latin typeface="Arial" charset="0"/>
        <a:ea typeface="Arial" charset="0"/>
        <a:cs typeface="Arial" charset="0"/>
        <a:sym typeface="Arial" charset="0"/>
      </a:defRPr>
    </a:lvl7pPr>
    <a:lvl8pPr marL="3200400" algn="l" defTabSz="914400" rtl="0" eaLnBrk="1" latinLnBrk="0" hangingPunct="1">
      <a:defRPr kern="1200">
        <a:solidFill>
          <a:srgbClr val="000000"/>
        </a:solidFill>
        <a:latin typeface="Arial" charset="0"/>
        <a:ea typeface="Arial" charset="0"/>
        <a:cs typeface="Arial" charset="0"/>
        <a:sym typeface="Arial" charset="0"/>
      </a:defRPr>
    </a:lvl8pPr>
    <a:lvl9pPr marL="3657600" algn="l" defTabSz="914400" rtl="0" eaLnBrk="1" latinLnBrk="0" hangingPunct="1">
      <a:defRPr kern="1200">
        <a:solidFill>
          <a:srgbClr val="000000"/>
        </a:solidFill>
        <a:latin typeface="Arial" charset="0"/>
        <a:ea typeface="Arial" charset="0"/>
        <a:cs typeface="Arial" charset="0"/>
        <a:sym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pos="4096">
          <p15:clr>
            <a:srgbClr val="A4A3A4"/>
          </p15:clr>
        </p15:guide>
        <p15:guide id="2" orient="horz" pos="940">
          <p15:clr>
            <a:srgbClr val="A4A3A4"/>
          </p15:clr>
        </p15:guide>
        <p15:guide id="3" pos="5026">
          <p15:clr>
            <a:srgbClr val="A4A3A4"/>
          </p15:clr>
        </p15:guide>
        <p15:guide id="4" orient="horz" pos="2891">
          <p15:clr>
            <a:srgbClr val="A4A3A4"/>
          </p15:clr>
        </p15:guide>
        <p15:guide id="5" pos="6409">
          <p15:clr>
            <a:srgbClr val="A4A3A4"/>
          </p15:clr>
        </p15:guide>
        <p15:guide id="6" pos="3053">
          <p15:clr>
            <a:srgbClr val="A4A3A4"/>
          </p15:clr>
        </p15:guide>
        <p15:guide id="7" pos="17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10E79"/>
    <a:srgbClr val="494949"/>
    <a:srgbClr val="DE006E"/>
    <a:srgbClr val="CC0066"/>
    <a:srgbClr val="F9A5CF"/>
    <a:srgbClr val="F676B6"/>
    <a:srgbClr val="666666"/>
    <a:srgbClr val="797979"/>
    <a:srgbClr val="A0A0A0"/>
    <a:srgbClr val="F8F1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5940675A-B579-460E-94D1-54222C63F5DA}" styleName="Nincs stílus, csak rács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414" autoAdjust="0"/>
    <p:restoredTop sz="80799" autoAdjust="0"/>
  </p:normalViewPr>
  <p:slideViewPr>
    <p:cSldViewPr snapToGrid="0" snapToObjects="1">
      <p:cViewPr varScale="1">
        <p:scale>
          <a:sx n="64" d="100"/>
          <a:sy n="64" d="100"/>
        </p:scale>
        <p:origin x="1536" y="72"/>
      </p:cViewPr>
      <p:guideLst>
        <p:guide pos="4096"/>
        <p:guide orient="horz" pos="940"/>
        <p:guide pos="5026"/>
        <p:guide orient="horz" pos="2891"/>
        <p:guide pos="6409"/>
        <p:guide pos="3053"/>
        <p:guide pos="172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Élőfej helye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>
              <a:defRPr sz="1200">
                <a:latin typeface="Calibri Light" charset="0"/>
              </a:defRPr>
            </a:lvl1pPr>
          </a:lstStyle>
          <a:p>
            <a:endParaRPr lang="hu-HU" altLang="x-none"/>
          </a:p>
        </p:txBody>
      </p:sp>
      <p:sp>
        <p:nvSpPr>
          <p:cNvPr id="18435" name="Dátum helye 2"/>
          <p:cNvSpPr>
            <a:spLocks noGrp="1"/>
          </p:cNvSpPr>
          <p:nvPr>
            <p:ph type="dt" sz="quarter" idx="1"/>
          </p:nvPr>
        </p:nvSpPr>
        <p:spPr bwMode="auto"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>
              <a:defRPr sz="1200">
                <a:latin typeface="Calibri Light" charset="0"/>
              </a:defRPr>
            </a:lvl1pPr>
          </a:lstStyle>
          <a:p>
            <a:fld id="{ED23D6FA-E157-A04C-96E4-B946AEEB0C58}" type="datetimeFigureOut">
              <a:rPr lang="hu-HU" altLang="x-none"/>
              <a:pPr/>
              <a:t>2018.05.14.</a:t>
            </a:fld>
            <a:endParaRPr lang="hu-HU" altLang="x-none"/>
          </a:p>
        </p:txBody>
      </p:sp>
      <p:sp>
        <p:nvSpPr>
          <p:cNvPr id="18436" name="Élőláb helye 3"/>
          <p:cNvSpPr>
            <a:spLocks noGrp="1"/>
          </p:cNvSpPr>
          <p:nvPr>
            <p:ph type="ftr" sz="quarter" idx="2"/>
          </p:nvPr>
        </p:nvSpPr>
        <p:spPr bwMode="auto"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>
              <a:defRPr sz="1200">
                <a:latin typeface="Calibri Light" charset="0"/>
              </a:defRPr>
            </a:lvl1pPr>
          </a:lstStyle>
          <a:p>
            <a:endParaRPr lang="hu-HU" altLang="x-none"/>
          </a:p>
        </p:txBody>
      </p:sp>
      <p:sp>
        <p:nvSpPr>
          <p:cNvPr id="18437" name="Dia számának helye 4"/>
          <p:cNvSpPr>
            <a:spLocks noGrp="1"/>
          </p:cNvSpPr>
          <p:nvPr>
            <p:ph type="sldNum" sz="quarter" idx="3"/>
          </p:nvPr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>
              <a:defRPr sz="1200">
                <a:latin typeface="Calibri Light" charset="0"/>
              </a:defRPr>
            </a:lvl1pPr>
          </a:lstStyle>
          <a:p>
            <a:fld id="{BF6D19DB-613A-B748-AB39-821519DB67E4}" type="slidenum">
              <a:rPr lang="hu-HU" altLang="x-none"/>
              <a:pPr/>
              <a:t>‹#›</a:t>
            </a:fld>
            <a:endParaRPr lang="hu-HU" altLang="x-none"/>
          </a:p>
        </p:txBody>
      </p:sp>
    </p:spTree>
    <p:extLst>
      <p:ext uri="{BB962C8B-B14F-4D97-AF65-F5344CB8AC3E}">
        <p14:creationId xmlns:p14="http://schemas.microsoft.com/office/powerpoint/2010/main" val="41522462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hape 250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4579" name="Shape 251"/>
          <p:cNvSpPr>
            <a:spLocks noGrp="1"/>
          </p:cNvSpPr>
          <p:nvPr>
            <p:ph type="body" sz="quarter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x-none" altLang="x-none">
              <a:sym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500596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>
        <a:solidFill>
          <a:schemeClr val="tx1"/>
        </a:solidFill>
        <a:latin typeface="+mj-lt"/>
        <a:ea typeface="+mj-ea"/>
        <a:cs typeface="+mj-cs"/>
        <a:sym typeface="Arial" charset="0"/>
      </a:defRPr>
    </a:lvl1pPr>
    <a:lvl2pPr marL="742950" indent="-285750" algn="l" rtl="0" eaLnBrk="0" fontAlgn="base" hangingPunct="0">
      <a:spcBef>
        <a:spcPct val="30000"/>
      </a:spcBef>
      <a:spcAft>
        <a:spcPct val="0"/>
      </a:spcAft>
      <a:defRPr sz="1200">
        <a:solidFill>
          <a:schemeClr val="tx1"/>
        </a:solidFill>
        <a:latin typeface="+mj-lt"/>
        <a:ea typeface="+mj-ea"/>
        <a:cs typeface="+mj-cs"/>
        <a:sym typeface="Arial" charset="0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defRPr sz="1200">
        <a:solidFill>
          <a:schemeClr val="tx1"/>
        </a:solidFill>
        <a:latin typeface="+mj-lt"/>
        <a:ea typeface="+mj-ea"/>
        <a:cs typeface="+mj-cs"/>
        <a:sym typeface="Arial" charset="0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sz="1200">
        <a:solidFill>
          <a:schemeClr val="tx1"/>
        </a:solidFill>
        <a:latin typeface="+mj-lt"/>
        <a:ea typeface="+mj-ea"/>
        <a:cs typeface="+mj-cs"/>
        <a:sym typeface="Arial" charset="0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sz="1200">
        <a:solidFill>
          <a:schemeClr val="tx1"/>
        </a:solidFill>
        <a:latin typeface="+mj-lt"/>
        <a:ea typeface="+mj-ea"/>
        <a:cs typeface="+mj-cs"/>
        <a:sym typeface="Arial" charset="0"/>
      </a:defRPr>
    </a:lvl5pPr>
    <a:lvl6pPr indent="1143000" latinLnBrk="0">
      <a:defRPr sz="1200">
        <a:latin typeface="+mj-lt"/>
        <a:ea typeface="+mj-ea"/>
        <a:cs typeface="+mj-cs"/>
        <a:sym typeface="Arial"/>
      </a:defRPr>
    </a:lvl6pPr>
    <a:lvl7pPr indent="1371600" latinLnBrk="0">
      <a:defRPr sz="1200">
        <a:latin typeface="+mj-lt"/>
        <a:ea typeface="+mj-ea"/>
        <a:cs typeface="+mj-cs"/>
        <a:sym typeface="Arial"/>
      </a:defRPr>
    </a:lvl7pPr>
    <a:lvl8pPr indent="1600200" latinLnBrk="0">
      <a:defRPr sz="1200">
        <a:latin typeface="+mj-lt"/>
        <a:ea typeface="+mj-ea"/>
        <a:cs typeface="+mj-cs"/>
        <a:sym typeface="Arial"/>
      </a:defRPr>
    </a:lvl8pPr>
    <a:lvl9pPr indent="1828800" latinLnBrk="0">
      <a:defRPr sz="1200">
        <a:latin typeface="+mj-lt"/>
        <a:ea typeface="+mj-ea"/>
        <a:cs typeface="+mj-cs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- Globális vásárlói közösséget építünk a </a:t>
            </a:r>
            <a:r>
              <a:rPr lang="hu-HU" dirty="0" err="1"/>
              <a:t>Mastercard</a:t>
            </a:r>
            <a:r>
              <a:rPr lang="hu-HU" dirty="0"/>
              <a:t> közreműködésével</a:t>
            </a:r>
          </a:p>
          <a:p>
            <a:r>
              <a:rPr lang="hu-HU" dirty="0"/>
              <a:t>- Innovatív, új generációs, okos fizetési rendszert fejlesztettek ki közösen, amely lehetővé teszi az emberek számára, hogy a közösségi vásárlásból extra kedvezményeket és pénzvisszatérítést kapjanak</a:t>
            </a:r>
          </a:p>
        </p:txBody>
      </p:sp>
    </p:spTree>
    <p:extLst>
      <p:ext uri="{BB962C8B-B14F-4D97-AF65-F5344CB8AC3E}">
        <p14:creationId xmlns:p14="http://schemas.microsoft.com/office/powerpoint/2010/main" val="37370904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8775125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8775125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1350487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Az árengedmény számlán összegyűjtött összegekből 15.000 Ft-</a:t>
            </a:r>
            <a:r>
              <a:rPr lang="hu-HU" dirty="0" err="1"/>
              <a:t>onként</a:t>
            </a:r>
            <a:r>
              <a:rPr lang="hu-HU" dirty="0"/>
              <a:t> egy ún. Profitáló Pozíció keletkezik a rendszerben, amely majd a Network jutalék elszámolási rendszerének az alapja lesz.</a:t>
            </a:r>
          </a:p>
          <a:p>
            <a:r>
              <a:rPr lang="hu-HU" dirty="0"/>
              <a:t>Lehetőségünk van ilyen PP-</a:t>
            </a:r>
            <a:r>
              <a:rPr lang="hu-HU" dirty="0" err="1"/>
              <a:t>hez</a:t>
            </a:r>
            <a:r>
              <a:rPr lang="hu-HU" dirty="0"/>
              <a:t> jutni a vásárlások után összegyűjtött 1,5%-os jutalékokból vagy meggyorsíthatjuk a pénztermelési folyamatunkat, ha előre lefoglalunk egy ilyen PP-t, amely azonnal elkezd a rendszerben aktívan jutalékalapot képezni.</a:t>
            </a:r>
          </a:p>
          <a:p>
            <a:r>
              <a:rPr lang="hu-HU" dirty="0"/>
              <a:t>A foglalóként kifizetett  összeg mindig a miénk marad és amikor a rendszerünkben megtörténnek majd a tényleges vásárlások, az azok után járó 15.000 Ft jutalék elérésekor a korábban foglalóként befizetett összeget jóváírják a részünkre.</a:t>
            </a:r>
          </a:p>
          <a:p>
            <a:endParaRPr lang="hu-HU" dirty="0"/>
          </a:p>
          <a:p>
            <a:endParaRPr lang="hu-HU" dirty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03421689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A foglalónak számos előnye van: de egyet mindenképp szeretnék kiemelni: hogy teljesen kockázatmentes!</a:t>
            </a:r>
          </a:p>
          <a:p>
            <a:r>
              <a:rPr lang="hu-HU" dirty="0"/>
              <a:t>Hiszen a legrosszabb esetben is a saját vásárlásaidat kiegészítheted ezzel a jutalékkal azaz </a:t>
            </a:r>
            <a:r>
              <a:rPr lang="hu-HU" dirty="0" err="1"/>
              <a:t>elköltheted</a:t>
            </a:r>
            <a:r>
              <a:rPr lang="hu-HU" dirty="0"/>
              <a:t> ezt a pénzt a termékpartnereknél!</a:t>
            </a:r>
          </a:p>
        </p:txBody>
      </p:sp>
    </p:spTree>
    <p:extLst>
      <p:ext uri="{BB962C8B-B14F-4D97-AF65-F5344CB8AC3E}">
        <p14:creationId xmlns:p14="http://schemas.microsoft.com/office/powerpoint/2010/main" val="43228003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Lehetőségünk van ilyen </a:t>
            </a:r>
            <a:r>
              <a:rPr lang="hu-HU" dirty="0" err="1"/>
              <a:t>PP-hez</a:t>
            </a:r>
            <a:r>
              <a:rPr lang="hu-HU" dirty="0"/>
              <a:t> jutni a vásárlások után összegyűjtött 1,5%-os jutalékokból vagy meggyorsíthatjuk a pénztermelési folyamatunkat, ha előre lefoglalunk egy ilyen PP-t, amely azonnal elkezd a rendszerben aktívan jutalékalapot képezni.</a:t>
            </a:r>
          </a:p>
          <a:p>
            <a:r>
              <a:rPr lang="hu-HU" dirty="0"/>
              <a:t>A foglalóként kifizetett  összeg mindig a miénk marad és amikor a rendszerünkben megtörténnek majd a tényleges vásárlások, az azok után járó 15.000 Ft jutalék elérésekor a korábban foglalóként befizetett összeget jóváírják a részünkre.</a:t>
            </a:r>
          </a:p>
          <a:p>
            <a:endParaRPr lang="hu-HU" dirty="0"/>
          </a:p>
          <a:p>
            <a:endParaRPr lang="hu-HU" dirty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03421689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Lehetőségünk van ilyen </a:t>
            </a:r>
            <a:r>
              <a:rPr lang="hu-HU" dirty="0" err="1"/>
              <a:t>PP-hez</a:t>
            </a:r>
            <a:r>
              <a:rPr lang="hu-HU" dirty="0"/>
              <a:t> jutni a vásárlások után összegyűjtött 1,5%-os jutalékokból vagy meggyorsíthatjuk a pénztermelési folyamatunkat, ha előre lefoglalunk egy ilyen PP-t, amely azonnal elkezd a rendszerben aktívan jutalékalapot képezni.</a:t>
            </a:r>
          </a:p>
          <a:p>
            <a:r>
              <a:rPr lang="hu-HU" dirty="0"/>
              <a:t>A foglalóként kifizetett  összeg mindig a miénk marad és amikor a rendszerünkben megtörténnek majd a tényleges vásárlások, az azok után járó 15.000 Ft jutalék elérésekor a korábban foglalóként befizetett összeget jóváírják a részünkre.</a:t>
            </a:r>
          </a:p>
          <a:p>
            <a:endParaRPr lang="hu-HU" dirty="0"/>
          </a:p>
          <a:p>
            <a:endParaRPr lang="hu-HU" dirty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03421689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Ha szimpatikusnak találod ezt a rendszert és elmondod ezt a lehetőséget csak 4 barátodnak vagy családtagodnak és ők is megteszitek ugyanezt, akkor 4 kapcsolati szinten elég gyorsan kialakulhat egy több, mint 300 fős vásárlói közösség. </a:t>
            </a:r>
          </a:p>
          <a:p>
            <a:r>
              <a:rPr lang="hu-HU" dirty="0"/>
              <a:t>Így akár több száz ember vásárlásaiból is részesülhetsz…</a:t>
            </a:r>
          </a:p>
        </p:txBody>
      </p:sp>
    </p:spTree>
    <p:extLst>
      <p:ext uri="{BB962C8B-B14F-4D97-AF65-F5344CB8AC3E}">
        <p14:creationId xmlns:p14="http://schemas.microsoft.com/office/powerpoint/2010/main" val="391690857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Ha szimpatikusnak találod ezt a rendszert és elmondod ezt a lehetőséget csak 4 barátodnak vagy családtagodnak és ők is megteszitek ugyanezt, akkor 4 kapcsolati szinten elég gyorsan kialakulhat egy több, mint 300 fős vásárlói közösség. </a:t>
            </a:r>
          </a:p>
          <a:p>
            <a:r>
              <a:rPr lang="hu-HU" dirty="0"/>
              <a:t>Így akár több száz ember vásárlásaiból is részesülhetsz…</a:t>
            </a:r>
          </a:p>
        </p:txBody>
      </p:sp>
    </p:spTree>
    <p:extLst>
      <p:ext uri="{BB962C8B-B14F-4D97-AF65-F5344CB8AC3E}">
        <p14:creationId xmlns:p14="http://schemas.microsoft.com/office/powerpoint/2010/main" val="391690857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Ha szimpatikusnak találod ezt a rendszert és elmondod ezt a lehetőséget csak 4 barátodnak vagy családtagodnak és ők is megteszitek ugyanezt, akkor 4 kapcsolati szinten elég gyorsan kialakulhat egy több, mint 300 fős vásárlói közösség. </a:t>
            </a:r>
          </a:p>
          <a:p>
            <a:r>
              <a:rPr lang="hu-HU" dirty="0"/>
              <a:t>Így akár több száz ember vásárlásaiból is részesülhetsz…</a:t>
            </a:r>
          </a:p>
        </p:txBody>
      </p:sp>
    </p:spTree>
    <p:extLst>
      <p:ext uri="{BB962C8B-B14F-4D97-AF65-F5344CB8AC3E}">
        <p14:creationId xmlns:p14="http://schemas.microsoft.com/office/powerpoint/2010/main" val="39169085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81754275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Ha szimpatikusnak találod ezt a rendszert és elmondod ezt a lehetőséget csak 4 barátodnak vagy családtagodnak és ők is megteszitek ugyanezt, akkor 4 kapcsolati szinten elég gyorsan kialakulhat egy több, mint 300 fős vásárlói közösség. </a:t>
            </a:r>
          </a:p>
          <a:p>
            <a:r>
              <a:rPr lang="hu-HU" dirty="0"/>
              <a:t>Így akár több száz ember vásárlásaiból is részesülhetsz…</a:t>
            </a:r>
          </a:p>
        </p:txBody>
      </p:sp>
    </p:spTree>
    <p:extLst>
      <p:ext uri="{BB962C8B-B14F-4D97-AF65-F5344CB8AC3E}">
        <p14:creationId xmlns:p14="http://schemas.microsoft.com/office/powerpoint/2010/main" val="391690857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8130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endParaRPr lang="hu-HU" altLang="x-non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62785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Ha izgalmasnak találod a rendszert - </a:t>
            </a:r>
          </a:p>
        </p:txBody>
      </p:sp>
    </p:spTree>
    <p:extLst>
      <p:ext uri="{BB962C8B-B14F-4D97-AF65-F5344CB8AC3E}">
        <p14:creationId xmlns:p14="http://schemas.microsoft.com/office/powerpoint/2010/main" val="346750313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Ha izgalmasnak találod a rendszert - </a:t>
            </a:r>
          </a:p>
        </p:txBody>
      </p:sp>
    </p:spTree>
    <p:extLst>
      <p:ext uri="{BB962C8B-B14F-4D97-AF65-F5344CB8AC3E}">
        <p14:creationId xmlns:p14="http://schemas.microsoft.com/office/powerpoint/2010/main" val="253435767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046F2045-25F6-431F-BA01-864FDDCA1DD8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9355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…én itt a</a:t>
            </a:r>
            <a:r>
              <a:rPr lang="hu-HU" baseline="0" dirty="0"/>
              <a:t> svájcit kivenném… - </a:t>
            </a:r>
            <a:r>
              <a:rPr lang="hu-HU" baseline="0" dirty="0" err="1"/>
              <a:t>sztem</a:t>
            </a:r>
            <a:r>
              <a:rPr lang="hu-HU" baseline="0" dirty="0"/>
              <a:t> elég 2 példa…</a:t>
            </a:r>
            <a:br>
              <a:rPr lang="hu-HU" baseline="0" dirty="0"/>
            </a:br>
            <a:r>
              <a:rPr lang="hu-HU" baseline="0" dirty="0"/>
              <a:t>(..és </a:t>
            </a:r>
            <a:r>
              <a:rPr lang="hu-HU" baseline="0" dirty="0" err="1"/>
              <a:t>sztem</a:t>
            </a:r>
            <a:r>
              <a:rPr lang="hu-HU" baseline="0" dirty="0"/>
              <a:t> amúgy sem baj, ha a </a:t>
            </a:r>
            <a:r>
              <a:rPr lang="hu-HU" baseline="0" dirty="0" err="1"/>
              <a:t>Lyoness</a:t>
            </a:r>
            <a:r>
              <a:rPr lang="hu-HU" baseline="0" dirty="0"/>
              <a:t> nincs a példák között…)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5072573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 - Mitől igazi innováció a Shopping Center vásárlói közössége?</a:t>
            </a:r>
          </a:p>
          <a:p>
            <a:pPr marL="171450" indent="-171450">
              <a:buFontTx/>
              <a:buChar char="-"/>
            </a:pPr>
            <a:r>
              <a:rPr lang="hu-HU" dirty="0"/>
              <a:t>Mert egy egész csoport költései után kapunk visszatérítést, nem csak a saját költéseink után! Te mit választanál inkább – egy saját azonnali 10%-os kedvezményt vagy 100 ember költése után 2% kedvezményt?</a:t>
            </a:r>
          </a:p>
          <a:p>
            <a:pPr marL="171450" indent="-171450">
              <a:buFontTx/>
              <a:buChar char="-"/>
            </a:pPr>
            <a:r>
              <a:rPr lang="hu-HU" dirty="0"/>
              <a:t>Megmutatom konkrét számokkal, hogy melyikkel járnál jobban…Tegyük fel, hogy elmész vásárolni és elköltesz 100.000 E Ft-ot….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5859164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- Szóval mi is történik valójában, ha ennek a közösségnek a tagjai vagyunk?</a:t>
            </a:r>
          </a:p>
          <a:p>
            <a:pPr marL="171450" indent="-171450">
              <a:buFontTx/>
              <a:buChar char="-"/>
            </a:pPr>
            <a:r>
              <a:rPr lang="hu-HU" dirty="0" err="1"/>
              <a:t>Vásárolunk</a:t>
            </a:r>
            <a:r>
              <a:rPr lang="hu-HU" dirty="0"/>
              <a:t> ahogyan eddig: olyan termékeket, amelyekre valóban szükségünk van</a:t>
            </a:r>
          </a:p>
          <a:p>
            <a:pPr marL="171450" indent="-171450">
              <a:buFontTx/>
              <a:buChar char="-"/>
            </a:pPr>
            <a:r>
              <a:rPr lang="hu-HU" dirty="0"/>
              <a:t>Mindezt egy közösség tagjaként tesszük – amellyel egy nagyobb vásárlói erőt képviselünk a </a:t>
            </a:r>
            <a:r>
              <a:rPr lang="hu-HU" dirty="0" err="1"/>
              <a:t>prtnereknél</a:t>
            </a:r>
            <a:endParaRPr lang="hu-HU" dirty="0"/>
          </a:p>
          <a:p>
            <a:pPr marL="171450" indent="-171450">
              <a:buFontTx/>
              <a:buChar char="-"/>
            </a:pPr>
            <a:r>
              <a:rPr lang="hu-HU" dirty="0"/>
              <a:t>Tudatosan </a:t>
            </a:r>
            <a:r>
              <a:rPr lang="hu-HU" dirty="0" err="1"/>
              <a:t>vásárolunk</a:t>
            </a:r>
            <a:r>
              <a:rPr lang="hu-HU" dirty="0"/>
              <a:t>: a Shopping Center partnereinél, miközben adományozásra is van lehetőségünk (extra költés nélkül)</a:t>
            </a:r>
          </a:p>
          <a:p>
            <a:pPr marL="171450" indent="-171450">
              <a:buFontTx/>
              <a:buChar char="-"/>
            </a:pPr>
            <a:r>
              <a:rPr lang="hu-HU" dirty="0"/>
              <a:t>Ráadásul az egész rendszert teljes biztonsággal használhatjuk a </a:t>
            </a:r>
            <a:r>
              <a:rPr lang="hu-HU" dirty="0" err="1"/>
              <a:t>Mastercard-nak</a:t>
            </a:r>
            <a:r>
              <a:rPr lang="hu-HU" dirty="0"/>
              <a:t> köszönhetően</a:t>
            </a:r>
            <a:r>
              <a:rPr lang="hu-HU" dirty="0">
                <a:sym typeface="Wingdings" panose="05000000000000000000" pitchFamily="2" charset="2"/>
              </a:rPr>
              <a:t></a:t>
            </a:r>
          </a:p>
          <a:p>
            <a:pPr marL="171450" indent="-171450">
              <a:buFontTx/>
              <a:buChar char="-"/>
            </a:pPr>
            <a:r>
              <a:rPr lang="hu-HU" dirty="0">
                <a:sym typeface="Wingdings" panose="05000000000000000000" pitchFamily="2" charset="2"/>
              </a:rPr>
              <a:t>És mindezért a csoport költései után pénzvisszatérítést kapunk plusz extrán jutalmazza a cég, hogy élő reklámként tovább ajánlottuk a barátainknak, ismerőseinknek ezt a remek lehetőséget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9638412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8775125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8775125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8775125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8775125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4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54A69F6-45D0-9A49-B54D-09B89797641E}" type="slidenum">
              <a:rPr lang="x-none" altLang="x-none"/>
              <a:pPr/>
              <a:t>‹#›</a:t>
            </a:fld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774684304"/>
      </p:ext>
    </p:extLst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119" descr="PlaceHolder 3"/>
          <p:cNvSpPr/>
          <p:nvPr/>
        </p:nvSpPr>
        <p:spPr>
          <a:xfrm>
            <a:off x="4606925" y="2282825"/>
            <a:ext cx="3768725" cy="2697163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normAutofit/>
          </a:bodyPr>
          <a:lstStyle>
            <a:lvl1pPr marL="431800" indent="-32385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pPr eaLnBrk="1">
              <a:lnSpc>
                <a:spcPct val="90000"/>
              </a:lnSpc>
              <a:spcBef>
                <a:spcPts val="1000"/>
              </a:spcBef>
              <a:buClr>
                <a:srgbClr val="000000"/>
              </a:buClr>
              <a:buSzPct val="45000"/>
              <a:buFont typeface="Wingdings" charset="2"/>
              <a:buChar char="●"/>
            </a:pPr>
            <a:endParaRPr lang="x-none" altLang="x-none" sz="2800"/>
          </a:p>
        </p:txBody>
      </p:sp>
      <p:sp>
        <p:nvSpPr>
          <p:cNvPr id="6" name="Shape 120" descr="PlaceHolder 4"/>
          <p:cNvSpPr/>
          <p:nvPr/>
        </p:nvSpPr>
        <p:spPr>
          <a:xfrm>
            <a:off x="8564563" y="2282825"/>
            <a:ext cx="3768725" cy="2697163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normAutofit/>
          </a:bodyPr>
          <a:lstStyle>
            <a:lvl1pPr marL="431800" indent="-32385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pPr eaLnBrk="1">
              <a:lnSpc>
                <a:spcPct val="90000"/>
              </a:lnSpc>
              <a:spcBef>
                <a:spcPts val="1000"/>
              </a:spcBef>
              <a:buClr>
                <a:srgbClr val="000000"/>
              </a:buClr>
              <a:buSzPct val="45000"/>
              <a:buFont typeface="Wingdings" charset="2"/>
              <a:buChar char="●"/>
            </a:pPr>
            <a:endParaRPr lang="x-none" altLang="x-none" sz="2800"/>
          </a:p>
        </p:txBody>
      </p:sp>
      <p:sp>
        <p:nvSpPr>
          <p:cNvPr id="7" name="Shape 121" descr="PlaceHolder 5"/>
          <p:cNvSpPr/>
          <p:nvPr/>
        </p:nvSpPr>
        <p:spPr>
          <a:xfrm>
            <a:off x="8564563" y="5237163"/>
            <a:ext cx="3768725" cy="2697162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normAutofit/>
          </a:bodyPr>
          <a:lstStyle>
            <a:lvl1pPr marL="431800" indent="-32385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pPr eaLnBrk="1">
              <a:lnSpc>
                <a:spcPct val="90000"/>
              </a:lnSpc>
              <a:spcBef>
                <a:spcPts val="1000"/>
              </a:spcBef>
              <a:buClr>
                <a:srgbClr val="000000"/>
              </a:buClr>
              <a:buSzPct val="45000"/>
              <a:buFont typeface="Wingdings" charset="2"/>
              <a:buChar char="●"/>
            </a:pPr>
            <a:endParaRPr lang="x-none" altLang="x-none" sz="2800"/>
          </a:p>
        </p:txBody>
      </p:sp>
      <p:sp>
        <p:nvSpPr>
          <p:cNvPr id="8" name="Shape 122" descr="PlaceHolder 6"/>
          <p:cNvSpPr/>
          <p:nvPr/>
        </p:nvSpPr>
        <p:spPr>
          <a:xfrm>
            <a:off x="4606925" y="5237163"/>
            <a:ext cx="3768725" cy="2697162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normAutofit/>
          </a:bodyPr>
          <a:lstStyle>
            <a:lvl1pPr marL="431800" indent="-32385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pPr eaLnBrk="1">
              <a:lnSpc>
                <a:spcPct val="90000"/>
              </a:lnSpc>
              <a:spcBef>
                <a:spcPts val="1000"/>
              </a:spcBef>
              <a:buClr>
                <a:srgbClr val="000000"/>
              </a:buClr>
              <a:buSzPct val="45000"/>
              <a:buFont typeface="Wingdings" charset="2"/>
              <a:buChar char="●"/>
            </a:pPr>
            <a:endParaRPr lang="x-none" altLang="x-none" sz="2800"/>
          </a:p>
        </p:txBody>
      </p:sp>
      <p:sp>
        <p:nvSpPr>
          <p:cNvPr id="117" name="Shape 117"/>
          <p:cNvSpPr>
            <a:spLocks noGrp="1"/>
          </p:cNvSpPr>
          <p:nvPr>
            <p:ph type="title"/>
          </p:nvPr>
        </p:nvSpPr>
        <p:spPr>
          <a:xfrm>
            <a:off x="650159" y="389159"/>
            <a:ext cx="11703602" cy="1628282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Címszöveg</a:t>
            </a:r>
          </a:p>
        </p:txBody>
      </p:sp>
      <p:sp>
        <p:nvSpPr>
          <p:cNvPr id="118" name="Shape 118"/>
          <p:cNvSpPr>
            <a:spLocks noGrp="1"/>
          </p:cNvSpPr>
          <p:nvPr>
            <p:ph type="body" sz="quarter" idx="1"/>
          </p:nvPr>
        </p:nvSpPr>
        <p:spPr>
          <a:xfrm>
            <a:off x="650159" y="2282039"/>
            <a:ext cx="3768482" cy="2697841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1. szövegtörzsszint</a:t>
            </a:r>
          </a:p>
          <a:p>
            <a:pPr lvl="1"/>
            <a:r>
              <a:t>2. szövegtörzsszint</a:t>
            </a:r>
          </a:p>
          <a:p>
            <a:pPr lvl="2"/>
            <a:r>
              <a:t>3. szövegtörzsszint</a:t>
            </a:r>
          </a:p>
          <a:p>
            <a:pPr lvl="3"/>
            <a:r>
              <a:t>4. szövegtörzsszint</a:t>
            </a:r>
          </a:p>
          <a:p>
            <a:pPr lvl="4"/>
            <a:r>
              <a:t>5. szövegtörzsszint</a:t>
            </a:r>
          </a:p>
        </p:txBody>
      </p:sp>
      <p:sp>
        <p:nvSpPr>
          <p:cNvPr id="123" name="Shape 123" descr="PlaceHolder 7"/>
          <p:cNvSpPr>
            <a:spLocks noGrp="1"/>
          </p:cNvSpPr>
          <p:nvPr>
            <p:ph type="body" sz="quarter" idx="13"/>
          </p:nvPr>
        </p:nvSpPr>
        <p:spPr>
          <a:xfrm>
            <a:off x="650159" y="5236559"/>
            <a:ext cx="3768481" cy="2697841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/>
          </a:p>
        </p:txBody>
      </p:sp>
      <p:sp>
        <p:nvSpPr>
          <p:cNvPr id="9" name="Shape 12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fld id="{3D790654-3C46-5947-B824-19928E1F0765}" type="slidenum">
              <a:rPr lang="x-none" altLang="x-none"/>
              <a:pPr/>
              <a:t>‹#›</a:t>
            </a:fld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1293892937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>
            <a:spLocks noGrp="1"/>
          </p:cNvSpPr>
          <p:nvPr>
            <p:ph type="title"/>
          </p:nvPr>
        </p:nvSpPr>
        <p:spPr>
          <a:xfrm>
            <a:off x="650159" y="389159"/>
            <a:ext cx="11703602" cy="162828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400" spc="0">
                <a:uFillTx/>
              </a:defRPr>
            </a:lvl1pPr>
          </a:lstStyle>
          <a:p>
            <a:r>
              <a:t>Címszöveg</a:t>
            </a:r>
          </a:p>
        </p:txBody>
      </p:sp>
      <p:sp>
        <p:nvSpPr>
          <p:cNvPr id="139" name="Shape 139"/>
          <p:cNvSpPr>
            <a:spLocks noGrp="1"/>
          </p:cNvSpPr>
          <p:nvPr>
            <p:ph type="body" idx="1"/>
          </p:nvPr>
        </p:nvSpPr>
        <p:spPr>
          <a:xfrm>
            <a:off x="650159" y="2282039"/>
            <a:ext cx="11703602" cy="565632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228600" indent="-228600">
              <a:buClrTx/>
              <a:buSzPct val="100000"/>
              <a:buFont typeface="Arial"/>
              <a:buChar char="•"/>
              <a:defRPr spc="0">
                <a:uFillTx/>
              </a:defRPr>
            </a:lvl1pPr>
            <a:lvl2pPr marL="723900" indent="-266700">
              <a:buClrTx/>
              <a:buSzPct val="100000"/>
              <a:buFont typeface="Arial"/>
              <a:buChar char="•"/>
              <a:defRPr spc="0">
                <a:uFillTx/>
              </a:defRPr>
            </a:lvl2pPr>
            <a:lvl3pPr marL="1234439" indent="-320039">
              <a:buClrTx/>
              <a:buSzPct val="100000"/>
              <a:buFont typeface="Arial"/>
              <a:buChar char="•"/>
              <a:defRPr spc="0">
                <a:uFillTx/>
              </a:defRPr>
            </a:lvl3pPr>
            <a:lvl4pPr marL="1727200" indent="-355600">
              <a:buClrTx/>
              <a:buSzPct val="100000"/>
              <a:buFont typeface="Arial"/>
              <a:buChar char="•"/>
              <a:defRPr spc="0">
                <a:uFillTx/>
              </a:defRPr>
            </a:lvl4pPr>
            <a:lvl5pPr marL="2184400" indent="-355600">
              <a:buClrTx/>
              <a:buSzPct val="100000"/>
              <a:buFont typeface="Arial"/>
              <a:buChar char="•"/>
              <a:defRPr spc="0">
                <a:uFillTx/>
              </a:defRPr>
            </a:lvl5pPr>
          </a:lstStyle>
          <a:p>
            <a:r>
              <a:t>1. szövegtörzsszint</a:t>
            </a:r>
          </a:p>
          <a:p>
            <a:pPr lvl="1"/>
            <a:r>
              <a:t>2. szövegtörzsszint</a:t>
            </a:r>
          </a:p>
          <a:p>
            <a:pPr lvl="2"/>
            <a:r>
              <a:t>3. szövegtörzsszint</a:t>
            </a:r>
          </a:p>
          <a:p>
            <a:pPr lvl="3"/>
            <a:r>
              <a:t>4. szövegtörzsszint</a:t>
            </a:r>
          </a:p>
          <a:p>
            <a:pPr lvl="4"/>
            <a:r>
              <a:t>5. szövegtörzsszint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88FC2ED-487E-C949-8CAA-A57D48A9121A}" type="slidenum">
              <a:rPr lang="x-none" altLang="x-none"/>
              <a:pPr/>
              <a:t>‹#›</a:t>
            </a:fld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1857536820"/>
      </p:ext>
    </p:extLst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>
            <a:spLocks noGrp="1"/>
          </p:cNvSpPr>
          <p:nvPr>
            <p:ph type="title"/>
          </p:nvPr>
        </p:nvSpPr>
        <p:spPr>
          <a:xfrm>
            <a:off x="650159" y="389159"/>
            <a:ext cx="11703602" cy="162828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400" spc="0">
                <a:uFillTx/>
              </a:defRPr>
            </a:lvl1pPr>
          </a:lstStyle>
          <a:p>
            <a:r>
              <a:t>Címszöveg</a:t>
            </a:r>
          </a:p>
        </p:txBody>
      </p:sp>
      <p:sp>
        <p:nvSpPr>
          <p:cNvPr id="148" name="Shape 148"/>
          <p:cNvSpPr>
            <a:spLocks noGrp="1"/>
          </p:cNvSpPr>
          <p:nvPr>
            <p:ph type="body" idx="1"/>
          </p:nvPr>
        </p:nvSpPr>
        <p:spPr>
          <a:xfrm>
            <a:off x="650159" y="2282039"/>
            <a:ext cx="11703602" cy="565632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ClrTx/>
              <a:buSzPct val="100000"/>
              <a:buFont typeface="Arial"/>
              <a:buChar char="•"/>
              <a:defRPr spc="0">
                <a:uFillTx/>
              </a:defRPr>
            </a:lvl1pPr>
            <a:lvl2pPr marL="723900" indent="-266700">
              <a:buClrTx/>
              <a:buSzPct val="100000"/>
              <a:buFont typeface="Arial"/>
              <a:buChar char="•"/>
              <a:defRPr spc="0">
                <a:uFillTx/>
              </a:defRPr>
            </a:lvl2pPr>
            <a:lvl3pPr marL="1234439" indent="-320039">
              <a:buClrTx/>
              <a:buSzPct val="100000"/>
              <a:buFont typeface="Arial"/>
              <a:buChar char="•"/>
              <a:defRPr spc="0">
                <a:uFillTx/>
              </a:defRPr>
            </a:lvl3pPr>
            <a:lvl4pPr marL="1727200" indent="-355600">
              <a:buClrTx/>
              <a:buSzPct val="100000"/>
              <a:buFont typeface="Arial"/>
              <a:buChar char="•"/>
              <a:defRPr spc="0">
                <a:uFillTx/>
              </a:defRPr>
            </a:lvl4pPr>
            <a:lvl5pPr marL="2184400" indent="-355600">
              <a:buClrTx/>
              <a:buSzPct val="100000"/>
              <a:buFont typeface="Arial"/>
              <a:buChar char="•"/>
              <a:defRPr spc="0">
                <a:uFillTx/>
              </a:defRPr>
            </a:lvl5pPr>
          </a:lstStyle>
          <a:p>
            <a:r>
              <a:t>1. szövegtörzsszint</a:t>
            </a:r>
          </a:p>
          <a:p>
            <a:pPr lvl="1"/>
            <a:r>
              <a:t>2. szövegtörzsszint</a:t>
            </a:r>
          </a:p>
          <a:p>
            <a:pPr lvl="2"/>
            <a:r>
              <a:t>3. szövegtörzsszint</a:t>
            </a:r>
          </a:p>
          <a:p>
            <a:pPr lvl="3"/>
            <a:r>
              <a:t>4. szövegtörzsszint</a:t>
            </a:r>
          </a:p>
          <a:p>
            <a:pPr lvl="4"/>
            <a:r>
              <a:t>5. szövegtörzsszint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73A60FE-89FD-7A46-8B1A-C977DEB78EDF}" type="slidenum">
              <a:rPr lang="x-none" altLang="x-none"/>
              <a:pPr/>
              <a:t>‹#›</a:t>
            </a:fld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1651557301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>
            <a:spLocks noGrp="1"/>
          </p:cNvSpPr>
          <p:nvPr>
            <p:ph type="title"/>
          </p:nvPr>
        </p:nvSpPr>
        <p:spPr>
          <a:xfrm>
            <a:off x="650159" y="389159"/>
            <a:ext cx="11703602" cy="162828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400" spc="0">
                <a:uFillTx/>
              </a:defRPr>
            </a:lvl1pPr>
          </a:lstStyle>
          <a:p>
            <a:r>
              <a:t>Címszöveg</a:t>
            </a:r>
          </a:p>
        </p:txBody>
      </p:sp>
      <p:sp>
        <p:nvSpPr>
          <p:cNvPr id="157" name="Shape 157"/>
          <p:cNvSpPr>
            <a:spLocks noGrp="1"/>
          </p:cNvSpPr>
          <p:nvPr>
            <p:ph type="body" sz="half" idx="1"/>
          </p:nvPr>
        </p:nvSpPr>
        <p:spPr>
          <a:xfrm>
            <a:off x="650159" y="2282039"/>
            <a:ext cx="5711042" cy="565632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ClrTx/>
              <a:buSzPct val="100000"/>
              <a:buFont typeface="Arial"/>
              <a:buChar char="•"/>
              <a:defRPr spc="0">
                <a:uFillTx/>
              </a:defRPr>
            </a:lvl1pPr>
            <a:lvl2pPr marL="723900" indent="-266700">
              <a:buClrTx/>
              <a:buSzPct val="100000"/>
              <a:buFont typeface="Arial"/>
              <a:buChar char="•"/>
              <a:defRPr spc="0">
                <a:uFillTx/>
              </a:defRPr>
            </a:lvl2pPr>
            <a:lvl3pPr marL="1234439" indent="-320039">
              <a:buClrTx/>
              <a:buSzPct val="100000"/>
              <a:buFont typeface="Arial"/>
              <a:buChar char="•"/>
              <a:defRPr spc="0">
                <a:uFillTx/>
              </a:defRPr>
            </a:lvl3pPr>
            <a:lvl4pPr marL="1727200" indent="-355600">
              <a:buClrTx/>
              <a:buSzPct val="100000"/>
              <a:buFont typeface="Arial"/>
              <a:buChar char="•"/>
              <a:defRPr spc="0">
                <a:uFillTx/>
              </a:defRPr>
            </a:lvl4pPr>
            <a:lvl5pPr marL="2184400" indent="-355600">
              <a:buClrTx/>
              <a:buSzPct val="100000"/>
              <a:buFont typeface="Arial"/>
              <a:buChar char="•"/>
              <a:defRPr spc="0">
                <a:uFillTx/>
              </a:defRPr>
            </a:lvl5pPr>
          </a:lstStyle>
          <a:p>
            <a:r>
              <a:t>1. szövegtörzsszint</a:t>
            </a:r>
          </a:p>
          <a:p>
            <a:pPr lvl="1"/>
            <a:r>
              <a:t>2. szövegtörzsszint</a:t>
            </a:r>
          </a:p>
          <a:p>
            <a:pPr lvl="2"/>
            <a:r>
              <a:t>3. szövegtörzsszint</a:t>
            </a:r>
          </a:p>
          <a:p>
            <a:pPr lvl="3"/>
            <a:r>
              <a:t>4. szövegtörzsszint</a:t>
            </a:r>
          </a:p>
          <a:p>
            <a:pPr lvl="4"/>
            <a:r>
              <a:t>5. szövegtörzsszint</a:t>
            </a:r>
          </a:p>
        </p:txBody>
      </p:sp>
      <p:sp>
        <p:nvSpPr>
          <p:cNvPr id="158" name="Shape 158" descr="PlaceHolder 3"/>
          <p:cNvSpPr>
            <a:spLocks noGrp="1"/>
          </p:cNvSpPr>
          <p:nvPr>
            <p:ph type="body" sz="half" idx="13"/>
          </p:nvPr>
        </p:nvSpPr>
        <p:spPr>
          <a:xfrm>
            <a:off x="6647040" y="2282039"/>
            <a:ext cx="5711041" cy="5656322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/>
          </a:p>
        </p:txBody>
      </p:sp>
      <p:sp>
        <p:nvSpPr>
          <p:cNvPr id="5" name="Shape 4"/>
          <p:cNvSpPr>
            <a:spLocks noGrp="1"/>
          </p:cNvSpPr>
          <p:nvPr>
            <p:ph type="sldNum" sz="quarter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608283-5D15-1F4D-A125-7A7EC4BD0B5A}" type="slidenum">
              <a:rPr lang="x-none" altLang="x-none"/>
              <a:pPr/>
              <a:t>‹#›</a:t>
            </a:fld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1497420432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>
            <a:spLocks noGrp="1"/>
          </p:cNvSpPr>
          <p:nvPr>
            <p:ph type="title"/>
          </p:nvPr>
        </p:nvSpPr>
        <p:spPr>
          <a:xfrm>
            <a:off x="650159" y="389159"/>
            <a:ext cx="11703602" cy="162828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400" spc="0">
                <a:uFillTx/>
              </a:defRPr>
            </a:lvl1pPr>
          </a:lstStyle>
          <a:p>
            <a:r>
              <a:t>Címszöveg</a:t>
            </a:r>
          </a:p>
        </p:txBody>
      </p:sp>
      <p:sp>
        <p:nvSpPr>
          <p:cNvPr id="3" name="Shape 4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F8F111E-919D-254E-BBA9-9C29A950A5A3}" type="slidenum">
              <a:rPr lang="x-none" altLang="x-none"/>
              <a:pPr/>
              <a:t>‹#›</a:t>
            </a:fld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784341431"/>
      </p:ext>
    </p:extLst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>
            <a:spLocks noGrp="1"/>
          </p:cNvSpPr>
          <p:nvPr>
            <p:ph type="body" idx="1"/>
          </p:nvPr>
        </p:nvSpPr>
        <p:spPr>
          <a:xfrm>
            <a:off x="650159" y="389159"/>
            <a:ext cx="11703602" cy="754920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228600" indent="-228600">
              <a:buClrTx/>
              <a:buSzPct val="100000"/>
              <a:buFont typeface="Arial"/>
              <a:buChar char="•"/>
              <a:defRPr spc="0">
                <a:uFillTx/>
              </a:defRPr>
            </a:lvl1pPr>
            <a:lvl2pPr marL="723900" indent="-266700">
              <a:buClrTx/>
              <a:buSzPct val="100000"/>
              <a:buFont typeface="Arial"/>
              <a:buChar char="•"/>
              <a:defRPr spc="0">
                <a:uFillTx/>
              </a:defRPr>
            </a:lvl2pPr>
            <a:lvl3pPr marL="1234439" indent="-320039">
              <a:buClrTx/>
              <a:buSzPct val="100000"/>
              <a:buFont typeface="Arial"/>
              <a:buChar char="•"/>
              <a:defRPr spc="0">
                <a:uFillTx/>
              </a:defRPr>
            </a:lvl3pPr>
            <a:lvl4pPr marL="1727200" indent="-355600">
              <a:buClrTx/>
              <a:buSzPct val="100000"/>
              <a:buFont typeface="Arial"/>
              <a:buChar char="•"/>
              <a:defRPr spc="0">
                <a:uFillTx/>
              </a:defRPr>
            </a:lvl4pPr>
            <a:lvl5pPr marL="2184400" indent="-355600">
              <a:buClrTx/>
              <a:buSzPct val="100000"/>
              <a:buFont typeface="Arial"/>
              <a:buChar char="•"/>
              <a:defRPr spc="0">
                <a:uFillTx/>
              </a:defRPr>
            </a:lvl5pPr>
          </a:lstStyle>
          <a:p>
            <a:r>
              <a:t>1. szövegtörzsszint</a:t>
            </a:r>
          </a:p>
          <a:p>
            <a:pPr lvl="1"/>
            <a:r>
              <a:t>2. szövegtörzsszint</a:t>
            </a:r>
          </a:p>
          <a:p>
            <a:pPr lvl="2"/>
            <a:r>
              <a:t>3. szövegtörzsszint</a:t>
            </a:r>
          </a:p>
          <a:p>
            <a:pPr lvl="3"/>
            <a:r>
              <a:t>4. szövegtörzsszint</a:t>
            </a:r>
          </a:p>
          <a:p>
            <a:pPr lvl="4"/>
            <a:r>
              <a:t>5. szövegtörzsszint</a:t>
            </a:r>
          </a:p>
        </p:txBody>
      </p:sp>
      <p:sp>
        <p:nvSpPr>
          <p:cNvPr id="3" name="Shape 4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80E28A-BAC6-7E4D-B226-1A6617B65146}" type="slidenum">
              <a:rPr lang="x-none" altLang="x-none"/>
              <a:pPr/>
              <a:t>‹#›</a:t>
            </a:fld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1171805531"/>
      </p:ext>
    </p:extLst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184" descr="PlaceHolder 3"/>
          <p:cNvSpPr>
            <a:spLocks noChangeArrowheads="1"/>
          </p:cNvSpPr>
          <p:nvPr/>
        </p:nvSpPr>
        <p:spPr bwMode="auto">
          <a:xfrm>
            <a:off x="650875" y="5237163"/>
            <a:ext cx="5710238" cy="2697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2286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pPr eaLnBrk="1">
              <a:lnSpc>
                <a:spcPct val="90000"/>
              </a:lnSpc>
              <a:spcBef>
                <a:spcPts val="1000"/>
              </a:spcBef>
              <a:buSzPct val="100000"/>
              <a:buFont typeface="Arial" charset="0"/>
              <a:buChar char="•"/>
            </a:pPr>
            <a:endParaRPr lang="x-none" altLang="x-none" sz="2800"/>
          </a:p>
        </p:txBody>
      </p:sp>
      <p:sp>
        <p:nvSpPr>
          <p:cNvPr id="182" name="Shape 182"/>
          <p:cNvSpPr>
            <a:spLocks noGrp="1"/>
          </p:cNvSpPr>
          <p:nvPr>
            <p:ph type="title"/>
          </p:nvPr>
        </p:nvSpPr>
        <p:spPr>
          <a:xfrm>
            <a:off x="650159" y="389159"/>
            <a:ext cx="11703602" cy="162828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400" spc="0">
                <a:uFillTx/>
              </a:defRPr>
            </a:lvl1pPr>
          </a:lstStyle>
          <a:p>
            <a:r>
              <a:t>Címszöveg</a:t>
            </a:r>
          </a:p>
        </p:txBody>
      </p:sp>
      <p:sp>
        <p:nvSpPr>
          <p:cNvPr id="183" name="Shape 183"/>
          <p:cNvSpPr>
            <a:spLocks noGrp="1"/>
          </p:cNvSpPr>
          <p:nvPr>
            <p:ph type="body" sz="quarter" idx="1"/>
          </p:nvPr>
        </p:nvSpPr>
        <p:spPr>
          <a:xfrm>
            <a:off x="650159" y="2282039"/>
            <a:ext cx="5711042" cy="269784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ClrTx/>
              <a:buSzPct val="100000"/>
              <a:buFont typeface="Arial"/>
              <a:buChar char="•"/>
              <a:defRPr spc="0">
                <a:uFillTx/>
              </a:defRPr>
            </a:lvl1pPr>
            <a:lvl2pPr marL="723900" indent="-266700">
              <a:buClrTx/>
              <a:buSzPct val="100000"/>
              <a:buFont typeface="Arial"/>
              <a:buChar char="•"/>
              <a:defRPr spc="0">
                <a:uFillTx/>
              </a:defRPr>
            </a:lvl2pPr>
            <a:lvl3pPr marL="1234439" indent="-320039">
              <a:buClrTx/>
              <a:buSzPct val="100000"/>
              <a:buFont typeface="Arial"/>
              <a:buChar char="•"/>
              <a:defRPr spc="0">
                <a:uFillTx/>
              </a:defRPr>
            </a:lvl3pPr>
            <a:lvl4pPr marL="1727200" indent="-355600">
              <a:buClrTx/>
              <a:buSzPct val="100000"/>
              <a:buFont typeface="Arial"/>
              <a:buChar char="•"/>
              <a:defRPr spc="0">
                <a:uFillTx/>
              </a:defRPr>
            </a:lvl4pPr>
            <a:lvl5pPr marL="2184400" indent="-355600">
              <a:buClrTx/>
              <a:buSzPct val="100000"/>
              <a:buFont typeface="Arial"/>
              <a:buChar char="•"/>
              <a:defRPr spc="0">
                <a:uFillTx/>
              </a:defRPr>
            </a:lvl5pPr>
          </a:lstStyle>
          <a:p>
            <a:r>
              <a:t>1. szövegtörzsszint</a:t>
            </a:r>
          </a:p>
          <a:p>
            <a:pPr lvl="1"/>
            <a:r>
              <a:t>2. szövegtörzsszint</a:t>
            </a:r>
          </a:p>
          <a:p>
            <a:pPr lvl="2"/>
            <a:r>
              <a:t>3. szövegtörzsszint</a:t>
            </a:r>
          </a:p>
          <a:p>
            <a:pPr lvl="3"/>
            <a:r>
              <a:t>4. szövegtörzsszint</a:t>
            </a:r>
          </a:p>
          <a:p>
            <a:pPr lvl="4"/>
            <a:r>
              <a:t>5. szövegtörzsszint</a:t>
            </a:r>
          </a:p>
        </p:txBody>
      </p:sp>
      <p:sp>
        <p:nvSpPr>
          <p:cNvPr id="185" name="Shape 185" descr="PlaceHolder 4"/>
          <p:cNvSpPr>
            <a:spLocks noGrp="1"/>
          </p:cNvSpPr>
          <p:nvPr>
            <p:ph type="body" sz="half" idx="13"/>
          </p:nvPr>
        </p:nvSpPr>
        <p:spPr>
          <a:xfrm>
            <a:off x="6647040" y="2282039"/>
            <a:ext cx="5711041" cy="5656322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/>
          </a:p>
        </p:txBody>
      </p:sp>
      <p:sp>
        <p:nvSpPr>
          <p:cNvPr id="6" name="Shape 18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fld id="{03D1641C-160C-AB44-BE88-896ABB4164EB}" type="slidenum">
              <a:rPr lang="x-none" altLang="x-none"/>
              <a:pPr/>
              <a:t>‹#›</a:t>
            </a:fld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1039182637"/>
      </p:ext>
    </p:extLst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195" descr="PlaceHolder 3"/>
          <p:cNvSpPr>
            <a:spLocks noChangeArrowheads="1"/>
          </p:cNvSpPr>
          <p:nvPr/>
        </p:nvSpPr>
        <p:spPr bwMode="auto">
          <a:xfrm>
            <a:off x="6646863" y="2282825"/>
            <a:ext cx="5711825" cy="269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2286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pPr eaLnBrk="1">
              <a:lnSpc>
                <a:spcPct val="90000"/>
              </a:lnSpc>
              <a:spcBef>
                <a:spcPts val="1000"/>
              </a:spcBef>
              <a:buSzPct val="100000"/>
              <a:buFont typeface="Arial" charset="0"/>
              <a:buChar char="•"/>
            </a:pPr>
            <a:endParaRPr lang="x-none" altLang="x-none" sz="2800"/>
          </a:p>
        </p:txBody>
      </p:sp>
      <p:sp>
        <p:nvSpPr>
          <p:cNvPr id="193" name="Shape 193"/>
          <p:cNvSpPr>
            <a:spLocks noGrp="1"/>
          </p:cNvSpPr>
          <p:nvPr>
            <p:ph type="title"/>
          </p:nvPr>
        </p:nvSpPr>
        <p:spPr>
          <a:xfrm>
            <a:off x="650159" y="389159"/>
            <a:ext cx="11703602" cy="162828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400" spc="0">
                <a:uFillTx/>
              </a:defRPr>
            </a:lvl1pPr>
          </a:lstStyle>
          <a:p>
            <a:r>
              <a:t>Címszöveg</a:t>
            </a:r>
          </a:p>
        </p:txBody>
      </p:sp>
      <p:sp>
        <p:nvSpPr>
          <p:cNvPr id="194" name="Shape 194"/>
          <p:cNvSpPr>
            <a:spLocks noGrp="1"/>
          </p:cNvSpPr>
          <p:nvPr>
            <p:ph type="body" sz="half" idx="1"/>
          </p:nvPr>
        </p:nvSpPr>
        <p:spPr>
          <a:xfrm>
            <a:off x="650159" y="2282039"/>
            <a:ext cx="5711042" cy="565632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ClrTx/>
              <a:buSzPct val="100000"/>
              <a:buFont typeface="Arial"/>
              <a:buChar char="•"/>
              <a:defRPr spc="0">
                <a:uFillTx/>
              </a:defRPr>
            </a:lvl1pPr>
            <a:lvl2pPr marL="723900" indent="-266700">
              <a:buClrTx/>
              <a:buSzPct val="100000"/>
              <a:buFont typeface="Arial"/>
              <a:buChar char="•"/>
              <a:defRPr spc="0">
                <a:uFillTx/>
              </a:defRPr>
            </a:lvl2pPr>
            <a:lvl3pPr marL="1234439" indent="-320039">
              <a:buClrTx/>
              <a:buSzPct val="100000"/>
              <a:buFont typeface="Arial"/>
              <a:buChar char="•"/>
              <a:defRPr spc="0">
                <a:uFillTx/>
              </a:defRPr>
            </a:lvl3pPr>
            <a:lvl4pPr marL="1727200" indent="-355600">
              <a:buClrTx/>
              <a:buSzPct val="100000"/>
              <a:buFont typeface="Arial"/>
              <a:buChar char="•"/>
              <a:defRPr spc="0">
                <a:uFillTx/>
              </a:defRPr>
            </a:lvl4pPr>
            <a:lvl5pPr marL="2184400" indent="-355600">
              <a:buClrTx/>
              <a:buSzPct val="100000"/>
              <a:buFont typeface="Arial"/>
              <a:buChar char="•"/>
              <a:defRPr spc="0">
                <a:uFillTx/>
              </a:defRPr>
            </a:lvl5pPr>
          </a:lstStyle>
          <a:p>
            <a:r>
              <a:t>1. szövegtörzsszint</a:t>
            </a:r>
          </a:p>
          <a:p>
            <a:pPr lvl="1"/>
            <a:r>
              <a:t>2. szövegtörzsszint</a:t>
            </a:r>
          </a:p>
          <a:p>
            <a:pPr lvl="2"/>
            <a:r>
              <a:t>3. szövegtörzsszint</a:t>
            </a:r>
          </a:p>
          <a:p>
            <a:pPr lvl="3"/>
            <a:r>
              <a:t>4. szövegtörzsszint</a:t>
            </a:r>
          </a:p>
          <a:p>
            <a:pPr lvl="4"/>
            <a:r>
              <a:t>5. szövegtörzsszint</a:t>
            </a:r>
          </a:p>
        </p:txBody>
      </p:sp>
      <p:sp>
        <p:nvSpPr>
          <p:cNvPr id="196" name="Shape 196" descr="PlaceHolder 4"/>
          <p:cNvSpPr>
            <a:spLocks noGrp="1"/>
          </p:cNvSpPr>
          <p:nvPr>
            <p:ph type="body" sz="quarter" idx="13"/>
          </p:nvPr>
        </p:nvSpPr>
        <p:spPr>
          <a:xfrm>
            <a:off x="6647040" y="5236559"/>
            <a:ext cx="5711041" cy="2697841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/>
          </a:p>
        </p:txBody>
      </p:sp>
      <p:sp>
        <p:nvSpPr>
          <p:cNvPr id="6" name="Shape 197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fld id="{AF53F58B-0E7C-A643-A858-7DBC971DA5F1}" type="slidenum">
              <a:rPr lang="x-none" altLang="x-none"/>
              <a:pPr/>
              <a:t>‹#›</a:t>
            </a:fld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58079008"/>
      </p:ext>
    </p:extLst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206" descr="PlaceHolder 3"/>
          <p:cNvSpPr>
            <a:spLocks noChangeArrowheads="1"/>
          </p:cNvSpPr>
          <p:nvPr/>
        </p:nvSpPr>
        <p:spPr bwMode="auto">
          <a:xfrm>
            <a:off x="6646863" y="2282825"/>
            <a:ext cx="5711825" cy="269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2286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pPr eaLnBrk="1">
              <a:lnSpc>
                <a:spcPct val="90000"/>
              </a:lnSpc>
              <a:spcBef>
                <a:spcPts val="1000"/>
              </a:spcBef>
              <a:buSzPct val="100000"/>
              <a:buFont typeface="Arial" charset="0"/>
              <a:buChar char="•"/>
            </a:pPr>
            <a:endParaRPr lang="x-none" altLang="x-none" sz="2800"/>
          </a:p>
        </p:txBody>
      </p:sp>
      <p:sp>
        <p:nvSpPr>
          <p:cNvPr id="204" name="Shape 204"/>
          <p:cNvSpPr>
            <a:spLocks noGrp="1"/>
          </p:cNvSpPr>
          <p:nvPr>
            <p:ph type="title"/>
          </p:nvPr>
        </p:nvSpPr>
        <p:spPr>
          <a:xfrm>
            <a:off x="650159" y="389159"/>
            <a:ext cx="11703602" cy="162828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400" spc="0">
                <a:uFillTx/>
              </a:defRPr>
            </a:lvl1pPr>
          </a:lstStyle>
          <a:p>
            <a:r>
              <a:t>Címszöveg</a:t>
            </a:r>
          </a:p>
        </p:txBody>
      </p:sp>
      <p:sp>
        <p:nvSpPr>
          <p:cNvPr id="205" name="Shape 205"/>
          <p:cNvSpPr>
            <a:spLocks noGrp="1"/>
          </p:cNvSpPr>
          <p:nvPr>
            <p:ph type="body" sz="quarter" idx="1"/>
          </p:nvPr>
        </p:nvSpPr>
        <p:spPr>
          <a:xfrm>
            <a:off x="650159" y="2282039"/>
            <a:ext cx="5711042" cy="269784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ClrTx/>
              <a:buSzPct val="100000"/>
              <a:buFont typeface="Arial"/>
              <a:buChar char="•"/>
              <a:defRPr spc="0">
                <a:uFillTx/>
              </a:defRPr>
            </a:lvl1pPr>
            <a:lvl2pPr marL="723900" indent="-266700">
              <a:buClrTx/>
              <a:buSzPct val="100000"/>
              <a:buFont typeface="Arial"/>
              <a:buChar char="•"/>
              <a:defRPr spc="0">
                <a:uFillTx/>
              </a:defRPr>
            </a:lvl2pPr>
            <a:lvl3pPr marL="1234439" indent="-320039">
              <a:buClrTx/>
              <a:buSzPct val="100000"/>
              <a:buFont typeface="Arial"/>
              <a:buChar char="•"/>
              <a:defRPr spc="0">
                <a:uFillTx/>
              </a:defRPr>
            </a:lvl3pPr>
            <a:lvl4pPr marL="1727200" indent="-355600">
              <a:buClrTx/>
              <a:buSzPct val="100000"/>
              <a:buFont typeface="Arial"/>
              <a:buChar char="•"/>
              <a:defRPr spc="0">
                <a:uFillTx/>
              </a:defRPr>
            </a:lvl4pPr>
            <a:lvl5pPr marL="2184400" indent="-355600">
              <a:buClrTx/>
              <a:buSzPct val="100000"/>
              <a:buFont typeface="Arial"/>
              <a:buChar char="•"/>
              <a:defRPr spc="0">
                <a:uFillTx/>
              </a:defRPr>
            </a:lvl5pPr>
          </a:lstStyle>
          <a:p>
            <a:r>
              <a:t>1. szövegtörzsszint</a:t>
            </a:r>
          </a:p>
          <a:p>
            <a:pPr lvl="1"/>
            <a:r>
              <a:t>2. szövegtörzsszint</a:t>
            </a:r>
          </a:p>
          <a:p>
            <a:pPr lvl="2"/>
            <a:r>
              <a:t>3. szövegtörzsszint</a:t>
            </a:r>
          </a:p>
          <a:p>
            <a:pPr lvl="3"/>
            <a:r>
              <a:t>4. szövegtörzsszint</a:t>
            </a:r>
          </a:p>
          <a:p>
            <a:pPr lvl="4"/>
            <a:r>
              <a:t>5. szövegtörzsszint</a:t>
            </a:r>
          </a:p>
        </p:txBody>
      </p:sp>
      <p:sp>
        <p:nvSpPr>
          <p:cNvPr id="207" name="Shape 207" descr="PlaceHolder 4"/>
          <p:cNvSpPr>
            <a:spLocks noGrp="1"/>
          </p:cNvSpPr>
          <p:nvPr>
            <p:ph type="body" sz="half" idx="13"/>
          </p:nvPr>
        </p:nvSpPr>
        <p:spPr>
          <a:xfrm>
            <a:off x="650159" y="5236559"/>
            <a:ext cx="11703602" cy="2697841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/>
          </a:p>
        </p:txBody>
      </p:sp>
      <p:sp>
        <p:nvSpPr>
          <p:cNvPr id="6" name="Shape 20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fld id="{1BFACBFD-40C6-E24F-9797-789C3E1E4408}" type="slidenum">
              <a:rPr lang="x-none" altLang="x-none"/>
              <a:pPr/>
              <a:t>‹#›</a:t>
            </a:fld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1176311718"/>
      </p:ext>
    </p:extLst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Shape 215"/>
          <p:cNvSpPr>
            <a:spLocks noGrp="1"/>
          </p:cNvSpPr>
          <p:nvPr>
            <p:ph type="title"/>
          </p:nvPr>
        </p:nvSpPr>
        <p:spPr>
          <a:xfrm>
            <a:off x="650159" y="389159"/>
            <a:ext cx="11703602" cy="162828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400" spc="0">
                <a:uFillTx/>
              </a:defRPr>
            </a:lvl1pPr>
          </a:lstStyle>
          <a:p>
            <a:r>
              <a:t>Címszöveg</a:t>
            </a:r>
          </a:p>
        </p:txBody>
      </p:sp>
      <p:sp>
        <p:nvSpPr>
          <p:cNvPr id="216" name="Shape 216"/>
          <p:cNvSpPr>
            <a:spLocks noGrp="1"/>
          </p:cNvSpPr>
          <p:nvPr>
            <p:ph type="body" sz="half" idx="1"/>
          </p:nvPr>
        </p:nvSpPr>
        <p:spPr>
          <a:xfrm>
            <a:off x="650159" y="2282039"/>
            <a:ext cx="11703602" cy="269784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ClrTx/>
              <a:buSzPct val="100000"/>
              <a:buFont typeface="Arial"/>
              <a:buChar char="•"/>
              <a:defRPr spc="0">
                <a:uFillTx/>
              </a:defRPr>
            </a:lvl1pPr>
            <a:lvl2pPr marL="723900" indent="-266700">
              <a:buClrTx/>
              <a:buSzPct val="100000"/>
              <a:buFont typeface="Arial"/>
              <a:buChar char="•"/>
              <a:defRPr spc="0">
                <a:uFillTx/>
              </a:defRPr>
            </a:lvl2pPr>
            <a:lvl3pPr marL="1234439" indent="-320039">
              <a:buClrTx/>
              <a:buSzPct val="100000"/>
              <a:buFont typeface="Arial"/>
              <a:buChar char="•"/>
              <a:defRPr spc="0">
                <a:uFillTx/>
              </a:defRPr>
            </a:lvl3pPr>
            <a:lvl4pPr marL="1727200" indent="-355600">
              <a:buClrTx/>
              <a:buSzPct val="100000"/>
              <a:buFont typeface="Arial"/>
              <a:buChar char="•"/>
              <a:defRPr spc="0">
                <a:uFillTx/>
              </a:defRPr>
            </a:lvl4pPr>
            <a:lvl5pPr marL="2184400" indent="-355600">
              <a:buClrTx/>
              <a:buSzPct val="100000"/>
              <a:buFont typeface="Arial"/>
              <a:buChar char="•"/>
              <a:defRPr spc="0">
                <a:uFillTx/>
              </a:defRPr>
            </a:lvl5pPr>
          </a:lstStyle>
          <a:p>
            <a:r>
              <a:t>1. szövegtörzsszint</a:t>
            </a:r>
          </a:p>
          <a:p>
            <a:pPr lvl="1"/>
            <a:r>
              <a:t>2. szövegtörzsszint</a:t>
            </a:r>
          </a:p>
          <a:p>
            <a:pPr lvl="2"/>
            <a:r>
              <a:t>3. szövegtörzsszint</a:t>
            </a:r>
          </a:p>
          <a:p>
            <a:pPr lvl="3"/>
            <a:r>
              <a:t>4. szövegtörzsszint</a:t>
            </a:r>
          </a:p>
          <a:p>
            <a:pPr lvl="4"/>
            <a:r>
              <a:t>5. szövegtörzsszint</a:t>
            </a:r>
          </a:p>
        </p:txBody>
      </p:sp>
      <p:sp>
        <p:nvSpPr>
          <p:cNvPr id="217" name="Shape 217" descr="PlaceHolder 3"/>
          <p:cNvSpPr>
            <a:spLocks noGrp="1"/>
          </p:cNvSpPr>
          <p:nvPr>
            <p:ph type="body" sz="half" idx="13"/>
          </p:nvPr>
        </p:nvSpPr>
        <p:spPr>
          <a:xfrm>
            <a:off x="650159" y="5236559"/>
            <a:ext cx="11703602" cy="2697841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/>
          </a:p>
        </p:txBody>
      </p:sp>
      <p:sp>
        <p:nvSpPr>
          <p:cNvPr id="5" name="Shape 4"/>
          <p:cNvSpPr>
            <a:spLocks noGrp="1"/>
          </p:cNvSpPr>
          <p:nvPr>
            <p:ph type="sldNum" sz="quarter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AF515F3-24B0-EC4F-A27A-9876419E90D8}" type="slidenum">
              <a:rPr lang="x-none" altLang="x-none"/>
              <a:pPr/>
              <a:t>‹#›</a:t>
            </a:fld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2110516527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>
            <a:spLocks noGrp="1"/>
          </p:cNvSpPr>
          <p:nvPr>
            <p:ph type="title"/>
          </p:nvPr>
        </p:nvSpPr>
        <p:spPr>
          <a:xfrm>
            <a:off x="650159" y="389159"/>
            <a:ext cx="11703602" cy="1628282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Címszöveg</a:t>
            </a:r>
          </a:p>
        </p:txBody>
      </p:sp>
      <p:sp>
        <p:nvSpPr>
          <p:cNvPr id="37" name="Shape 37"/>
          <p:cNvSpPr>
            <a:spLocks noGrp="1"/>
          </p:cNvSpPr>
          <p:nvPr>
            <p:ph type="body" sz="half" idx="1"/>
          </p:nvPr>
        </p:nvSpPr>
        <p:spPr>
          <a:xfrm>
            <a:off x="650159" y="2282039"/>
            <a:ext cx="5711042" cy="5656321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1. szövegtörzsszint</a:t>
            </a:r>
          </a:p>
          <a:p>
            <a:pPr lvl="1"/>
            <a:r>
              <a:t>2. szövegtörzsszint</a:t>
            </a:r>
          </a:p>
          <a:p>
            <a:pPr lvl="2"/>
            <a:r>
              <a:t>3. szövegtörzsszint</a:t>
            </a:r>
          </a:p>
          <a:p>
            <a:pPr lvl="3"/>
            <a:r>
              <a:t>4. szövegtörzsszint</a:t>
            </a:r>
          </a:p>
          <a:p>
            <a:pPr lvl="4"/>
            <a:r>
              <a:t>5. szövegtörzsszint</a:t>
            </a:r>
          </a:p>
        </p:txBody>
      </p:sp>
      <p:sp>
        <p:nvSpPr>
          <p:cNvPr id="38" name="Shape 38" descr="PlaceHolder 3"/>
          <p:cNvSpPr>
            <a:spLocks noGrp="1"/>
          </p:cNvSpPr>
          <p:nvPr>
            <p:ph type="body" sz="half" idx="13"/>
          </p:nvPr>
        </p:nvSpPr>
        <p:spPr>
          <a:xfrm>
            <a:off x="6647040" y="2282039"/>
            <a:ext cx="5711041" cy="5656322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/>
          </a:p>
        </p:txBody>
      </p:sp>
      <p:sp>
        <p:nvSpPr>
          <p:cNvPr id="5" name="Shape 4"/>
          <p:cNvSpPr>
            <a:spLocks noGrp="1"/>
          </p:cNvSpPr>
          <p:nvPr>
            <p:ph type="sldNum" sz="quarter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5E09E9F-4069-8C47-B533-3BC1714F4812}" type="slidenum">
              <a:rPr lang="x-none" altLang="x-none"/>
              <a:pPr/>
              <a:t>‹#›</a:t>
            </a:fld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2073229214"/>
      </p:ext>
    </p:extLst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227" descr="PlaceHolder 3"/>
          <p:cNvSpPr>
            <a:spLocks noChangeArrowheads="1"/>
          </p:cNvSpPr>
          <p:nvPr/>
        </p:nvSpPr>
        <p:spPr bwMode="auto">
          <a:xfrm>
            <a:off x="6646863" y="2282825"/>
            <a:ext cx="5711825" cy="269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2286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pPr eaLnBrk="1">
              <a:lnSpc>
                <a:spcPct val="90000"/>
              </a:lnSpc>
              <a:spcBef>
                <a:spcPts val="1000"/>
              </a:spcBef>
              <a:buSzPct val="100000"/>
              <a:buFont typeface="Arial" charset="0"/>
              <a:buChar char="•"/>
            </a:pPr>
            <a:endParaRPr lang="x-none" altLang="x-none" sz="2800"/>
          </a:p>
        </p:txBody>
      </p:sp>
      <p:sp>
        <p:nvSpPr>
          <p:cNvPr id="6" name="Shape 228" descr="PlaceHolder 4"/>
          <p:cNvSpPr>
            <a:spLocks noChangeArrowheads="1"/>
          </p:cNvSpPr>
          <p:nvPr/>
        </p:nvSpPr>
        <p:spPr bwMode="auto">
          <a:xfrm>
            <a:off x="6646863" y="5237163"/>
            <a:ext cx="5711825" cy="2697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2286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pPr eaLnBrk="1">
              <a:lnSpc>
                <a:spcPct val="90000"/>
              </a:lnSpc>
              <a:spcBef>
                <a:spcPts val="1000"/>
              </a:spcBef>
              <a:buSzPct val="100000"/>
              <a:buFont typeface="Arial" charset="0"/>
              <a:buChar char="•"/>
            </a:pPr>
            <a:endParaRPr lang="x-none" altLang="x-none" sz="2800"/>
          </a:p>
        </p:txBody>
      </p:sp>
      <p:sp>
        <p:nvSpPr>
          <p:cNvPr id="225" name="Shape 225"/>
          <p:cNvSpPr>
            <a:spLocks noGrp="1"/>
          </p:cNvSpPr>
          <p:nvPr>
            <p:ph type="title"/>
          </p:nvPr>
        </p:nvSpPr>
        <p:spPr>
          <a:xfrm>
            <a:off x="650159" y="389159"/>
            <a:ext cx="11703602" cy="162828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400" spc="0">
                <a:uFillTx/>
              </a:defRPr>
            </a:lvl1pPr>
          </a:lstStyle>
          <a:p>
            <a:r>
              <a:t>Címszöveg</a:t>
            </a:r>
          </a:p>
        </p:txBody>
      </p:sp>
      <p:sp>
        <p:nvSpPr>
          <p:cNvPr id="226" name="Shape 226"/>
          <p:cNvSpPr>
            <a:spLocks noGrp="1"/>
          </p:cNvSpPr>
          <p:nvPr>
            <p:ph type="body" sz="quarter" idx="1"/>
          </p:nvPr>
        </p:nvSpPr>
        <p:spPr>
          <a:xfrm>
            <a:off x="650159" y="2282039"/>
            <a:ext cx="5711042" cy="269784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ClrTx/>
              <a:buSzPct val="100000"/>
              <a:buFont typeface="Arial"/>
              <a:buChar char="•"/>
              <a:defRPr spc="0">
                <a:uFillTx/>
              </a:defRPr>
            </a:lvl1pPr>
            <a:lvl2pPr marL="723900" indent="-266700">
              <a:buClrTx/>
              <a:buSzPct val="100000"/>
              <a:buFont typeface="Arial"/>
              <a:buChar char="•"/>
              <a:defRPr spc="0">
                <a:uFillTx/>
              </a:defRPr>
            </a:lvl2pPr>
            <a:lvl3pPr marL="1234439" indent="-320039">
              <a:buClrTx/>
              <a:buSzPct val="100000"/>
              <a:buFont typeface="Arial"/>
              <a:buChar char="•"/>
              <a:defRPr spc="0">
                <a:uFillTx/>
              </a:defRPr>
            </a:lvl3pPr>
            <a:lvl4pPr marL="1727200" indent="-355600">
              <a:buClrTx/>
              <a:buSzPct val="100000"/>
              <a:buFont typeface="Arial"/>
              <a:buChar char="•"/>
              <a:defRPr spc="0">
                <a:uFillTx/>
              </a:defRPr>
            </a:lvl4pPr>
            <a:lvl5pPr marL="2184400" indent="-355600">
              <a:buClrTx/>
              <a:buSzPct val="100000"/>
              <a:buFont typeface="Arial"/>
              <a:buChar char="•"/>
              <a:defRPr spc="0">
                <a:uFillTx/>
              </a:defRPr>
            </a:lvl5pPr>
          </a:lstStyle>
          <a:p>
            <a:r>
              <a:t>1. szövegtörzsszint</a:t>
            </a:r>
          </a:p>
          <a:p>
            <a:pPr lvl="1"/>
            <a:r>
              <a:t>2. szövegtörzsszint</a:t>
            </a:r>
          </a:p>
          <a:p>
            <a:pPr lvl="2"/>
            <a:r>
              <a:t>3. szövegtörzsszint</a:t>
            </a:r>
          </a:p>
          <a:p>
            <a:pPr lvl="3"/>
            <a:r>
              <a:t>4. szövegtörzsszint</a:t>
            </a:r>
          </a:p>
          <a:p>
            <a:pPr lvl="4"/>
            <a:r>
              <a:t>5. szövegtörzsszint</a:t>
            </a:r>
          </a:p>
        </p:txBody>
      </p:sp>
      <p:sp>
        <p:nvSpPr>
          <p:cNvPr id="229" name="Shape 229" descr="PlaceHolder 5"/>
          <p:cNvSpPr>
            <a:spLocks noGrp="1"/>
          </p:cNvSpPr>
          <p:nvPr>
            <p:ph type="body" sz="quarter" idx="13"/>
          </p:nvPr>
        </p:nvSpPr>
        <p:spPr>
          <a:xfrm>
            <a:off x="650159" y="5236559"/>
            <a:ext cx="5711042" cy="2697841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/>
          </a:p>
        </p:txBody>
      </p:sp>
      <p:sp>
        <p:nvSpPr>
          <p:cNvPr id="7" name="Shape 230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fld id="{499CB6F9-8A8A-9540-BC2C-A7A333573B50}" type="slidenum">
              <a:rPr lang="x-none" altLang="x-none"/>
              <a:pPr/>
              <a:t>‹#›</a:t>
            </a:fld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536590144"/>
      </p:ext>
    </p:extLst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239" descr="PlaceHolder 3"/>
          <p:cNvSpPr>
            <a:spLocks noChangeArrowheads="1"/>
          </p:cNvSpPr>
          <p:nvPr/>
        </p:nvSpPr>
        <p:spPr bwMode="auto">
          <a:xfrm>
            <a:off x="4606925" y="2282825"/>
            <a:ext cx="3768725" cy="269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2286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pPr eaLnBrk="1">
              <a:lnSpc>
                <a:spcPct val="90000"/>
              </a:lnSpc>
              <a:spcBef>
                <a:spcPts val="1000"/>
              </a:spcBef>
              <a:buSzPct val="100000"/>
              <a:buFont typeface="Arial" charset="0"/>
              <a:buChar char="•"/>
            </a:pPr>
            <a:endParaRPr lang="x-none" altLang="x-none" sz="2800"/>
          </a:p>
        </p:txBody>
      </p:sp>
      <p:sp>
        <p:nvSpPr>
          <p:cNvPr id="6" name="Shape 240" descr="PlaceHolder 4"/>
          <p:cNvSpPr>
            <a:spLocks noChangeArrowheads="1"/>
          </p:cNvSpPr>
          <p:nvPr/>
        </p:nvSpPr>
        <p:spPr bwMode="auto">
          <a:xfrm>
            <a:off x="8564563" y="2282825"/>
            <a:ext cx="3768725" cy="269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2286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pPr eaLnBrk="1">
              <a:lnSpc>
                <a:spcPct val="90000"/>
              </a:lnSpc>
              <a:spcBef>
                <a:spcPts val="1000"/>
              </a:spcBef>
              <a:buSzPct val="100000"/>
              <a:buFont typeface="Arial" charset="0"/>
              <a:buChar char="•"/>
            </a:pPr>
            <a:endParaRPr lang="x-none" altLang="x-none" sz="2800"/>
          </a:p>
        </p:txBody>
      </p:sp>
      <p:sp>
        <p:nvSpPr>
          <p:cNvPr id="7" name="Shape 241" descr="PlaceHolder 5"/>
          <p:cNvSpPr>
            <a:spLocks noChangeArrowheads="1"/>
          </p:cNvSpPr>
          <p:nvPr/>
        </p:nvSpPr>
        <p:spPr bwMode="auto">
          <a:xfrm>
            <a:off x="8564563" y="5237163"/>
            <a:ext cx="3768725" cy="2697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2286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pPr eaLnBrk="1">
              <a:lnSpc>
                <a:spcPct val="90000"/>
              </a:lnSpc>
              <a:spcBef>
                <a:spcPts val="1000"/>
              </a:spcBef>
              <a:buSzPct val="100000"/>
              <a:buFont typeface="Arial" charset="0"/>
              <a:buChar char="•"/>
            </a:pPr>
            <a:endParaRPr lang="x-none" altLang="x-none" sz="2800"/>
          </a:p>
        </p:txBody>
      </p:sp>
      <p:sp>
        <p:nvSpPr>
          <p:cNvPr id="8" name="Shape 242" descr="PlaceHolder 6"/>
          <p:cNvSpPr>
            <a:spLocks noChangeArrowheads="1"/>
          </p:cNvSpPr>
          <p:nvPr/>
        </p:nvSpPr>
        <p:spPr bwMode="auto">
          <a:xfrm>
            <a:off x="4606925" y="5237163"/>
            <a:ext cx="3768725" cy="2697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2286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pPr eaLnBrk="1">
              <a:lnSpc>
                <a:spcPct val="90000"/>
              </a:lnSpc>
              <a:spcBef>
                <a:spcPts val="1000"/>
              </a:spcBef>
              <a:buSzPct val="100000"/>
              <a:buFont typeface="Arial" charset="0"/>
              <a:buChar char="•"/>
            </a:pPr>
            <a:endParaRPr lang="x-none" altLang="x-none" sz="2800"/>
          </a:p>
        </p:txBody>
      </p:sp>
      <p:sp>
        <p:nvSpPr>
          <p:cNvPr id="237" name="Shape 237"/>
          <p:cNvSpPr>
            <a:spLocks noGrp="1"/>
          </p:cNvSpPr>
          <p:nvPr>
            <p:ph type="title"/>
          </p:nvPr>
        </p:nvSpPr>
        <p:spPr>
          <a:xfrm>
            <a:off x="650159" y="389159"/>
            <a:ext cx="11703602" cy="162828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400" spc="0">
                <a:uFillTx/>
              </a:defRPr>
            </a:lvl1pPr>
          </a:lstStyle>
          <a:p>
            <a:r>
              <a:t>Címszöveg</a:t>
            </a:r>
          </a:p>
        </p:txBody>
      </p:sp>
      <p:sp>
        <p:nvSpPr>
          <p:cNvPr id="238" name="Shape 238"/>
          <p:cNvSpPr>
            <a:spLocks noGrp="1"/>
          </p:cNvSpPr>
          <p:nvPr>
            <p:ph type="body" sz="quarter" idx="1"/>
          </p:nvPr>
        </p:nvSpPr>
        <p:spPr>
          <a:xfrm>
            <a:off x="650159" y="2282039"/>
            <a:ext cx="3768482" cy="269784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ClrTx/>
              <a:buSzPct val="100000"/>
              <a:buFont typeface="Arial"/>
              <a:buChar char="•"/>
              <a:defRPr spc="0">
                <a:uFillTx/>
              </a:defRPr>
            </a:lvl1pPr>
            <a:lvl2pPr marL="723900" indent="-266700">
              <a:buClrTx/>
              <a:buSzPct val="100000"/>
              <a:buFont typeface="Arial"/>
              <a:buChar char="•"/>
              <a:defRPr spc="0">
                <a:uFillTx/>
              </a:defRPr>
            </a:lvl2pPr>
            <a:lvl3pPr marL="1234439" indent="-320039">
              <a:buClrTx/>
              <a:buSzPct val="100000"/>
              <a:buFont typeface="Arial"/>
              <a:buChar char="•"/>
              <a:defRPr spc="0">
                <a:uFillTx/>
              </a:defRPr>
            </a:lvl3pPr>
            <a:lvl4pPr marL="1727200" indent="-355600">
              <a:buClrTx/>
              <a:buSzPct val="100000"/>
              <a:buFont typeface="Arial"/>
              <a:buChar char="•"/>
              <a:defRPr spc="0">
                <a:uFillTx/>
              </a:defRPr>
            </a:lvl4pPr>
            <a:lvl5pPr marL="2184400" indent="-355600">
              <a:buClrTx/>
              <a:buSzPct val="100000"/>
              <a:buFont typeface="Arial"/>
              <a:buChar char="•"/>
              <a:defRPr spc="0">
                <a:uFillTx/>
              </a:defRPr>
            </a:lvl5pPr>
          </a:lstStyle>
          <a:p>
            <a:r>
              <a:t>1. szövegtörzsszint</a:t>
            </a:r>
          </a:p>
          <a:p>
            <a:pPr lvl="1"/>
            <a:r>
              <a:t>2. szövegtörzsszint</a:t>
            </a:r>
          </a:p>
          <a:p>
            <a:pPr lvl="2"/>
            <a:r>
              <a:t>3. szövegtörzsszint</a:t>
            </a:r>
          </a:p>
          <a:p>
            <a:pPr lvl="3"/>
            <a:r>
              <a:t>4. szövegtörzsszint</a:t>
            </a:r>
          </a:p>
          <a:p>
            <a:pPr lvl="4"/>
            <a:r>
              <a:t>5. szövegtörzsszint</a:t>
            </a:r>
          </a:p>
        </p:txBody>
      </p:sp>
      <p:sp>
        <p:nvSpPr>
          <p:cNvPr id="243" name="Shape 243" descr="PlaceHolder 7"/>
          <p:cNvSpPr>
            <a:spLocks noGrp="1"/>
          </p:cNvSpPr>
          <p:nvPr>
            <p:ph type="body" sz="quarter" idx="13"/>
          </p:nvPr>
        </p:nvSpPr>
        <p:spPr>
          <a:xfrm>
            <a:off x="650159" y="5236559"/>
            <a:ext cx="3768481" cy="2697841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/>
          </a:p>
        </p:txBody>
      </p:sp>
      <p:sp>
        <p:nvSpPr>
          <p:cNvPr id="9" name="Shape 24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fld id="{3BFDDCC0-2EF3-D34B-9297-9C4A5B60F8FF}" type="slidenum">
              <a:rPr lang="x-none" altLang="x-none"/>
              <a:pPr/>
              <a:t>‹#›</a:t>
            </a:fld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1186716455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>
            <a:spLocks noGrp="1"/>
          </p:cNvSpPr>
          <p:nvPr>
            <p:ph type="title"/>
          </p:nvPr>
        </p:nvSpPr>
        <p:spPr>
          <a:xfrm>
            <a:off x="650159" y="389159"/>
            <a:ext cx="11703602" cy="1628282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Címszöveg</a:t>
            </a:r>
          </a:p>
        </p:txBody>
      </p:sp>
      <p:sp>
        <p:nvSpPr>
          <p:cNvPr id="3" name="Shape 4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C05B6FA-658B-AD4F-8CF9-647EA4F98363}" type="slidenum">
              <a:rPr lang="x-none" altLang="x-none"/>
              <a:pPr/>
              <a:t>‹#›</a:t>
            </a:fld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1841227123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>
            <a:spLocks noGrp="1"/>
          </p:cNvSpPr>
          <p:nvPr>
            <p:ph type="body" idx="1"/>
          </p:nvPr>
        </p:nvSpPr>
        <p:spPr>
          <a:xfrm>
            <a:off x="650159" y="389159"/>
            <a:ext cx="11703602" cy="7549201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t>1. szövegtörzsszint</a:t>
            </a:r>
          </a:p>
          <a:p>
            <a:pPr lvl="1"/>
            <a:r>
              <a:t>2. szövegtörzsszint</a:t>
            </a:r>
          </a:p>
          <a:p>
            <a:pPr lvl="2"/>
            <a:r>
              <a:t>3. szövegtörzsszint</a:t>
            </a:r>
          </a:p>
          <a:p>
            <a:pPr lvl="3"/>
            <a:r>
              <a:t>4. szövegtörzsszint</a:t>
            </a:r>
          </a:p>
          <a:p>
            <a:pPr lvl="4"/>
            <a:r>
              <a:t>5. szövegtörzsszint</a:t>
            </a:r>
          </a:p>
        </p:txBody>
      </p:sp>
      <p:sp>
        <p:nvSpPr>
          <p:cNvPr id="3" name="Shape 4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A663E3-BAA9-784F-BCFA-A2026C218B19}" type="slidenum">
              <a:rPr lang="x-none" altLang="x-none"/>
              <a:pPr/>
              <a:t>‹#›</a:t>
            </a:fld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264902991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64" descr="PlaceHolder 3"/>
          <p:cNvSpPr/>
          <p:nvPr/>
        </p:nvSpPr>
        <p:spPr>
          <a:xfrm>
            <a:off x="650875" y="5237163"/>
            <a:ext cx="5710238" cy="2697162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normAutofit/>
          </a:bodyPr>
          <a:lstStyle>
            <a:lvl1pPr marL="431800" indent="-32385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pPr eaLnBrk="1">
              <a:lnSpc>
                <a:spcPct val="90000"/>
              </a:lnSpc>
              <a:spcBef>
                <a:spcPts val="1000"/>
              </a:spcBef>
              <a:buClr>
                <a:srgbClr val="000000"/>
              </a:buClr>
              <a:buSzPct val="45000"/>
              <a:buFont typeface="Wingdings" charset="2"/>
              <a:buChar char="●"/>
            </a:pPr>
            <a:endParaRPr lang="x-none" altLang="x-none" sz="2800"/>
          </a:p>
        </p:txBody>
      </p:sp>
      <p:sp>
        <p:nvSpPr>
          <p:cNvPr id="62" name="Shape 62"/>
          <p:cNvSpPr>
            <a:spLocks noGrp="1"/>
          </p:cNvSpPr>
          <p:nvPr>
            <p:ph type="title"/>
          </p:nvPr>
        </p:nvSpPr>
        <p:spPr>
          <a:xfrm>
            <a:off x="650159" y="389159"/>
            <a:ext cx="11703602" cy="1628282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Címszöveg</a:t>
            </a:r>
          </a:p>
        </p:txBody>
      </p:sp>
      <p:sp>
        <p:nvSpPr>
          <p:cNvPr id="63" name="Shape 63"/>
          <p:cNvSpPr>
            <a:spLocks noGrp="1"/>
          </p:cNvSpPr>
          <p:nvPr>
            <p:ph type="body" sz="quarter" idx="1"/>
          </p:nvPr>
        </p:nvSpPr>
        <p:spPr>
          <a:xfrm>
            <a:off x="650159" y="2282039"/>
            <a:ext cx="5711042" cy="2697841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1. szövegtörzsszint</a:t>
            </a:r>
          </a:p>
          <a:p>
            <a:pPr lvl="1"/>
            <a:r>
              <a:t>2. szövegtörzsszint</a:t>
            </a:r>
          </a:p>
          <a:p>
            <a:pPr lvl="2"/>
            <a:r>
              <a:t>3. szövegtörzsszint</a:t>
            </a:r>
          </a:p>
          <a:p>
            <a:pPr lvl="3"/>
            <a:r>
              <a:t>4. szövegtörzsszint</a:t>
            </a:r>
          </a:p>
          <a:p>
            <a:pPr lvl="4"/>
            <a:r>
              <a:t>5. szövegtörzsszint</a:t>
            </a:r>
          </a:p>
        </p:txBody>
      </p:sp>
      <p:sp>
        <p:nvSpPr>
          <p:cNvPr id="65" name="Shape 65" descr="PlaceHolder 4"/>
          <p:cNvSpPr>
            <a:spLocks noGrp="1"/>
          </p:cNvSpPr>
          <p:nvPr>
            <p:ph type="body" sz="half" idx="13"/>
          </p:nvPr>
        </p:nvSpPr>
        <p:spPr>
          <a:xfrm>
            <a:off x="6647040" y="2282039"/>
            <a:ext cx="5711041" cy="5656322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/>
          </a:p>
        </p:txBody>
      </p:sp>
      <p:sp>
        <p:nvSpPr>
          <p:cNvPr id="6" name="Shape 6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fld id="{E2E3360E-8993-EB43-80AC-0901BC9507BF}" type="slidenum">
              <a:rPr lang="x-none" altLang="x-none"/>
              <a:pPr/>
              <a:t>‹#›</a:t>
            </a:fld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1463871790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75" descr="PlaceHolder 3"/>
          <p:cNvSpPr/>
          <p:nvPr/>
        </p:nvSpPr>
        <p:spPr>
          <a:xfrm>
            <a:off x="6646863" y="2282825"/>
            <a:ext cx="5711825" cy="2697163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normAutofit/>
          </a:bodyPr>
          <a:lstStyle>
            <a:lvl1pPr marL="431800" indent="-32385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pPr eaLnBrk="1">
              <a:lnSpc>
                <a:spcPct val="90000"/>
              </a:lnSpc>
              <a:spcBef>
                <a:spcPts val="1000"/>
              </a:spcBef>
              <a:buClr>
                <a:srgbClr val="000000"/>
              </a:buClr>
              <a:buSzPct val="45000"/>
              <a:buFont typeface="Wingdings" charset="2"/>
              <a:buChar char="●"/>
            </a:pPr>
            <a:endParaRPr lang="x-none" altLang="x-none" sz="2800"/>
          </a:p>
        </p:txBody>
      </p:sp>
      <p:sp>
        <p:nvSpPr>
          <p:cNvPr id="73" name="Shape 73"/>
          <p:cNvSpPr>
            <a:spLocks noGrp="1"/>
          </p:cNvSpPr>
          <p:nvPr>
            <p:ph type="title"/>
          </p:nvPr>
        </p:nvSpPr>
        <p:spPr>
          <a:xfrm>
            <a:off x="650159" y="389159"/>
            <a:ext cx="11703602" cy="1628282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Címszöveg</a:t>
            </a:r>
          </a:p>
        </p:txBody>
      </p:sp>
      <p:sp>
        <p:nvSpPr>
          <p:cNvPr id="74" name="Shape 74"/>
          <p:cNvSpPr>
            <a:spLocks noGrp="1"/>
          </p:cNvSpPr>
          <p:nvPr>
            <p:ph type="body" sz="half" idx="1"/>
          </p:nvPr>
        </p:nvSpPr>
        <p:spPr>
          <a:xfrm>
            <a:off x="650159" y="2282039"/>
            <a:ext cx="5711042" cy="5656321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1. szövegtörzsszint</a:t>
            </a:r>
          </a:p>
          <a:p>
            <a:pPr lvl="1"/>
            <a:r>
              <a:t>2. szövegtörzsszint</a:t>
            </a:r>
          </a:p>
          <a:p>
            <a:pPr lvl="2"/>
            <a:r>
              <a:t>3. szövegtörzsszint</a:t>
            </a:r>
          </a:p>
          <a:p>
            <a:pPr lvl="3"/>
            <a:r>
              <a:t>4. szövegtörzsszint</a:t>
            </a:r>
          </a:p>
          <a:p>
            <a:pPr lvl="4"/>
            <a:r>
              <a:t>5. szövegtörzsszint</a:t>
            </a:r>
          </a:p>
        </p:txBody>
      </p:sp>
      <p:sp>
        <p:nvSpPr>
          <p:cNvPr id="76" name="Shape 76" descr="PlaceHolder 4"/>
          <p:cNvSpPr>
            <a:spLocks noGrp="1"/>
          </p:cNvSpPr>
          <p:nvPr>
            <p:ph type="body" sz="quarter" idx="13"/>
          </p:nvPr>
        </p:nvSpPr>
        <p:spPr>
          <a:xfrm>
            <a:off x="6647040" y="5236559"/>
            <a:ext cx="5711041" cy="2697841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/>
          </a:p>
        </p:txBody>
      </p:sp>
      <p:sp>
        <p:nvSpPr>
          <p:cNvPr id="6" name="Shape 77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fld id="{288924C2-BB59-A640-9FB5-6CAAB5F3B9CF}" type="slidenum">
              <a:rPr lang="x-none" altLang="x-none"/>
              <a:pPr/>
              <a:t>‹#›</a:t>
            </a:fld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1720514498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86" descr="PlaceHolder 3"/>
          <p:cNvSpPr/>
          <p:nvPr/>
        </p:nvSpPr>
        <p:spPr>
          <a:xfrm>
            <a:off x="6646863" y="2282825"/>
            <a:ext cx="5711825" cy="2697163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normAutofit/>
          </a:bodyPr>
          <a:lstStyle>
            <a:lvl1pPr marL="431800" indent="-32385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pPr eaLnBrk="1">
              <a:lnSpc>
                <a:spcPct val="90000"/>
              </a:lnSpc>
              <a:spcBef>
                <a:spcPts val="1000"/>
              </a:spcBef>
              <a:buClr>
                <a:srgbClr val="000000"/>
              </a:buClr>
              <a:buSzPct val="45000"/>
              <a:buFont typeface="Wingdings" charset="2"/>
              <a:buChar char="●"/>
            </a:pPr>
            <a:endParaRPr lang="x-none" altLang="x-none" sz="2800"/>
          </a:p>
        </p:txBody>
      </p:sp>
      <p:sp>
        <p:nvSpPr>
          <p:cNvPr id="84" name="Shape 84"/>
          <p:cNvSpPr>
            <a:spLocks noGrp="1"/>
          </p:cNvSpPr>
          <p:nvPr>
            <p:ph type="title"/>
          </p:nvPr>
        </p:nvSpPr>
        <p:spPr>
          <a:xfrm>
            <a:off x="650159" y="389159"/>
            <a:ext cx="11703602" cy="1628282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Címszöveg</a:t>
            </a:r>
          </a:p>
        </p:txBody>
      </p:sp>
      <p:sp>
        <p:nvSpPr>
          <p:cNvPr id="85" name="Shape 85"/>
          <p:cNvSpPr>
            <a:spLocks noGrp="1"/>
          </p:cNvSpPr>
          <p:nvPr>
            <p:ph type="body" sz="quarter" idx="1"/>
          </p:nvPr>
        </p:nvSpPr>
        <p:spPr>
          <a:xfrm>
            <a:off x="650159" y="2282039"/>
            <a:ext cx="5711042" cy="2697841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1. szövegtörzsszint</a:t>
            </a:r>
          </a:p>
          <a:p>
            <a:pPr lvl="1"/>
            <a:r>
              <a:t>2. szövegtörzsszint</a:t>
            </a:r>
          </a:p>
          <a:p>
            <a:pPr lvl="2"/>
            <a:r>
              <a:t>3. szövegtörzsszint</a:t>
            </a:r>
          </a:p>
          <a:p>
            <a:pPr lvl="3"/>
            <a:r>
              <a:t>4. szövegtörzsszint</a:t>
            </a:r>
          </a:p>
          <a:p>
            <a:pPr lvl="4"/>
            <a:r>
              <a:t>5. szövegtörzsszint</a:t>
            </a:r>
          </a:p>
        </p:txBody>
      </p:sp>
      <p:sp>
        <p:nvSpPr>
          <p:cNvPr id="87" name="Shape 87" descr="PlaceHolder 4"/>
          <p:cNvSpPr>
            <a:spLocks noGrp="1"/>
          </p:cNvSpPr>
          <p:nvPr>
            <p:ph type="body" sz="half" idx="13"/>
          </p:nvPr>
        </p:nvSpPr>
        <p:spPr>
          <a:xfrm>
            <a:off x="650159" y="5236559"/>
            <a:ext cx="11703602" cy="2697841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/>
          </a:p>
        </p:txBody>
      </p:sp>
      <p:sp>
        <p:nvSpPr>
          <p:cNvPr id="6" name="Shape 8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fld id="{2215D1C5-C446-5041-A80D-D949675C678B}" type="slidenum">
              <a:rPr lang="x-none" altLang="x-none"/>
              <a:pPr/>
              <a:t>‹#›</a:t>
            </a:fld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819861031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>
            <a:spLocks noGrp="1"/>
          </p:cNvSpPr>
          <p:nvPr>
            <p:ph type="title"/>
          </p:nvPr>
        </p:nvSpPr>
        <p:spPr>
          <a:xfrm>
            <a:off x="650159" y="389159"/>
            <a:ext cx="11703602" cy="1628282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Címszöveg</a:t>
            </a:r>
          </a:p>
        </p:txBody>
      </p:sp>
      <p:sp>
        <p:nvSpPr>
          <p:cNvPr id="96" name="Shape 96"/>
          <p:cNvSpPr>
            <a:spLocks noGrp="1"/>
          </p:cNvSpPr>
          <p:nvPr>
            <p:ph type="body" sz="half" idx="1"/>
          </p:nvPr>
        </p:nvSpPr>
        <p:spPr>
          <a:xfrm>
            <a:off x="650159" y="2282039"/>
            <a:ext cx="11703602" cy="2697841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1. szövegtörzsszint</a:t>
            </a:r>
          </a:p>
          <a:p>
            <a:pPr lvl="1"/>
            <a:r>
              <a:t>2. szövegtörzsszint</a:t>
            </a:r>
          </a:p>
          <a:p>
            <a:pPr lvl="2"/>
            <a:r>
              <a:t>3. szövegtörzsszint</a:t>
            </a:r>
          </a:p>
          <a:p>
            <a:pPr lvl="3"/>
            <a:r>
              <a:t>4. szövegtörzsszint</a:t>
            </a:r>
          </a:p>
          <a:p>
            <a:pPr lvl="4"/>
            <a:r>
              <a:t>5. szövegtörzsszint</a:t>
            </a:r>
          </a:p>
        </p:txBody>
      </p:sp>
      <p:sp>
        <p:nvSpPr>
          <p:cNvPr id="97" name="Shape 97" descr="PlaceHolder 3"/>
          <p:cNvSpPr>
            <a:spLocks noGrp="1"/>
          </p:cNvSpPr>
          <p:nvPr>
            <p:ph type="body" sz="half" idx="13"/>
          </p:nvPr>
        </p:nvSpPr>
        <p:spPr>
          <a:xfrm>
            <a:off x="650159" y="5236559"/>
            <a:ext cx="11703602" cy="2697841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/>
          </a:p>
        </p:txBody>
      </p:sp>
      <p:sp>
        <p:nvSpPr>
          <p:cNvPr id="5" name="Shape 4"/>
          <p:cNvSpPr>
            <a:spLocks noGrp="1"/>
          </p:cNvSpPr>
          <p:nvPr>
            <p:ph type="sldNum" sz="quarter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E6E35A8-3A22-8544-B1BD-CB5341241A14}" type="slidenum">
              <a:rPr lang="x-none" altLang="x-none"/>
              <a:pPr/>
              <a:t>‹#›</a:t>
            </a:fld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490969506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107" descr="PlaceHolder 3"/>
          <p:cNvSpPr/>
          <p:nvPr/>
        </p:nvSpPr>
        <p:spPr>
          <a:xfrm>
            <a:off x="6646863" y="2282825"/>
            <a:ext cx="5711825" cy="2697163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normAutofit/>
          </a:bodyPr>
          <a:lstStyle>
            <a:lvl1pPr marL="431800" indent="-32385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pPr eaLnBrk="1">
              <a:lnSpc>
                <a:spcPct val="90000"/>
              </a:lnSpc>
              <a:spcBef>
                <a:spcPts val="1000"/>
              </a:spcBef>
              <a:buClr>
                <a:srgbClr val="000000"/>
              </a:buClr>
              <a:buSzPct val="45000"/>
              <a:buFont typeface="Wingdings" charset="2"/>
              <a:buChar char="●"/>
            </a:pPr>
            <a:endParaRPr lang="x-none" altLang="x-none" sz="2800"/>
          </a:p>
        </p:txBody>
      </p:sp>
      <p:sp>
        <p:nvSpPr>
          <p:cNvPr id="6" name="Shape 108" descr="PlaceHolder 4"/>
          <p:cNvSpPr/>
          <p:nvPr/>
        </p:nvSpPr>
        <p:spPr>
          <a:xfrm>
            <a:off x="6646863" y="5237163"/>
            <a:ext cx="5711825" cy="2697162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normAutofit/>
          </a:bodyPr>
          <a:lstStyle>
            <a:lvl1pPr marL="431800" indent="-32385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pPr eaLnBrk="1">
              <a:lnSpc>
                <a:spcPct val="90000"/>
              </a:lnSpc>
              <a:spcBef>
                <a:spcPts val="1000"/>
              </a:spcBef>
              <a:buClr>
                <a:srgbClr val="000000"/>
              </a:buClr>
              <a:buSzPct val="45000"/>
              <a:buFont typeface="Wingdings" charset="2"/>
              <a:buChar char="●"/>
            </a:pPr>
            <a:endParaRPr lang="x-none" altLang="x-none" sz="2800"/>
          </a:p>
        </p:txBody>
      </p:sp>
      <p:sp>
        <p:nvSpPr>
          <p:cNvPr id="105" name="Shape 105"/>
          <p:cNvSpPr>
            <a:spLocks noGrp="1"/>
          </p:cNvSpPr>
          <p:nvPr>
            <p:ph type="title"/>
          </p:nvPr>
        </p:nvSpPr>
        <p:spPr>
          <a:xfrm>
            <a:off x="650159" y="389159"/>
            <a:ext cx="11703602" cy="1628282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Címszöveg</a:t>
            </a:r>
          </a:p>
        </p:txBody>
      </p:sp>
      <p:sp>
        <p:nvSpPr>
          <p:cNvPr id="106" name="Shape 106"/>
          <p:cNvSpPr>
            <a:spLocks noGrp="1"/>
          </p:cNvSpPr>
          <p:nvPr>
            <p:ph type="body" sz="quarter" idx="1"/>
          </p:nvPr>
        </p:nvSpPr>
        <p:spPr>
          <a:xfrm>
            <a:off x="650159" y="2282039"/>
            <a:ext cx="5711042" cy="2697841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1. szövegtörzsszint</a:t>
            </a:r>
          </a:p>
          <a:p>
            <a:pPr lvl="1"/>
            <a:r>
              <a:t>2. szövegtörzsszint</a:t>
            </a:r>
          </a:p>
          <a:p>
            <a:pPr lvl="2"/>
            <a:r>
              <a:t>3. szövegtörzsszint</a:t>
            </a:r>
          </a:p>
          <a:p>
            <a:pPr lvl="3"/>
            <a:r>
              <a:t>4. szövegtörzsszint</a:t>
            </a:r>
          </a:p>
          <a:p>
            <a:pPr lvl="4"/>
            <a:r>
              <a:t>5. szövegtörzsszint</a:t>
            </a:r>
          </a:p>
        </p:txBody>
      </p:sp>
      <p:sp>
        <p:nvSpPr>
          <p:cNvPr id="109" name="Shape 109" descr="PlaceHolder 5"/>
          <p:cNvSpPr>
            <a:spLocks noGrp="1"/>
          </p:cNvSpPr>
          <p:nvPr>
            <p:ph type="body" sz="quarter" idx="13"/>
          </p:nvPr>
        </p:nvSpPr>
        <p:spPr>
          <a:xfrm>
            <a:off x="650159" y="5236559"/>
            <a:ext cx="5711042" cy="2697841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/>
          </a:p>
        </p:txBody>
      </p:sp>
      <p:sp>
        <p:nvSpPr>
          <p:cNvPr id="7" name="Shape 110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fld id="{2FEA55BD-1C84-4747-B901-25DAA0B563EF}" type="slidenum">
              <a:rPr lang="x-none" altLang="x-none"/>
              <a:pPr/>
              <a:t>‹#›</a:t>
            </a:fld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1149268865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3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650875" y="130175"/>
            <a:ext cx="11703050" cy="2146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/>
          <a:lstStyle/>
          <a:p>
            <a:r>
              <a:t>Címszöveg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650875" y="2276475"/>
            <a:ext cx="11703050" cy="7477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/>
          <a:p>
            <a:r>
              <a:t>1. szövegtörzsszint</a:t>
            </a:r>
          </a:p>
          <a:p>
            <a:pPr lvl="1"/>
            <a:r>
              <a:t>2. szövegtörzsszint</a:t>
            </a:r>
          </a:p>
          <a:p>
            <a:pPr lvl="2"/>
            <a:r>
              <a:t>3. szövegtörzsszint</a:t>
            </a:r>
          </a:p>
          <a:p>
            <a:pPr lvl="3"/>
            <a:r>
              <a:t>4. szövegtörzsszint</a:t>
            </a:r>
          </a:p>
          <a:p>
            <a:pPr lvl="4"/>
            <a:r>
              <a:t>5. szövegtörzsszint</a:t>
            </a:r>
          </a:p>
        </p:txBody>
      </p:sp>
      <p:sp>
        <p:nvSpPr>
          <p:cNvPr id="6148" name="Shape 4"/>
          <p:cNvSpPr>
            <a:spLocks noGrp="1"/>
          </p:cNvSpPr>
          <p:nvPr>
            <p:ph type="sldNum" sz="quarter" idx="2"/>
          </p:nvPr>
        </p:nvSpPr>
        <p:spPr bwMode="auto">
          <a:xfrm>
            <a:off x="6284913" y="8780463"/>
            <a:ext cx="3035300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45719" tIns="45720" rIns="45719" bIns="45720" numCol="1" anchor="ctr" anchorCtr="0" compatLnSpc="1">
            <a:prstTxWarp prst="textNoShape">
              <a:avLst/>
            </a:prstTxWarp>
            <a:spAutoFit/>
          </a:bodyPr>
          <a:lstStyle>
            <a:lvl1pPr algn="r" eaLnBrk="1">
              <a:defRPr sz="1200"/>
            </a:lvl1pPr>
          </a:lstStyle>
          <a:p>
            <a:fld id="{9AE8F431-C9D2-4F4E-9EEC-D37AD45720D1}" type="slidenum">
              <a:rPr lang="x-none" altLang="x-none"/>
              <a:pPr/>
              <a:t>‹#›</a:t>
            </a:fld>
            <a:endParaRPr lang="x-none" altLang="x-non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3" r:id="rId1"/>
    <p:sldLayoutId id="2147483844" r:id="rId2"/>
    <p:sldLayoutId id="2147483845" r:id="rId3"/>
    <p:sldLayoutId id="2147483846" r:id="rId4"/>
    <p:sldLayoutId id="2147483855" r:id="rId5"/>
    <p:sldLayoutId id="2147483856" r:id="rId6"/>
    <p:sldLayoutId id="2147483857" r:id="rId7"/>
    <p:sldLayoutId id="2147483847" r:id="rId8"/>
    <p:sldLayoutId id="2147483858" r:id="rId9"/>
    <p:sldLayoutId id="2147483859" r:id="rId10"/>
    <p:sldLayoutId id="2147483849" r:id="rId11"/>
    <p:sldLayoutId id="2147483850" r:id="rId12"/>
    <p:sldLayoutId id="2147483851" r:id="rId13"/>
    <p:sldLayoutId id="2147483852" r:id="rId14"/>
    <p:sldLayoutId id="2147483853" r:id="rId15"/>
    <p:sldLayoutId id="2147483860" r:id="rId16"/>
    <p:sldLayoutId id="2147483861" r:id="rId17"/>
    <p:sldLayoutId id="2147483862" r:id="rId18"/>
    <p:sldLayoutId id="2147483854" r:id="rId19"/>
    <p:sldLayoutId id="2147483863" r:id="rId20"/>
    <p:sldLayoutId id="2147483864" r:id="rId21"/>
  </p:sldLayoutIdLst>
  <p:transition spd="med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pc="-1">
          <a:solidFill>
            <a:srgbClr val="000000"/>
          </a:solidFill>
          <a:uFill>
            <a:solidFill>
              <a:srgbClr val="FFFFFF"/>
            </a:solidFill>
          </a:uFill>
          <a:latin typeface="+mj-lt"/>
          <a:ea typeface="+mj-ea"/>
          <a:cs typeface="+mj-cs"/>
          <a:sym typeface="Arial" charset="0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pc="-1">
          <a:solidFill>
            <a:srgbClr val="000000"/>
          </a:solidFill>
          <a:uFill>
            <a:solidFill>
              <a:srgbClr val="FFFFFF"/>
            </a:solidFill>
          </a:uFill>
          <a:latin typeface="+mj-lt"/>
          <a:ea typeface="+mj-ea"/>
          <a:cs typeface="+mj-cs"/>
          <a:sym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pc="-1">
          <a:solidFill>
            <a:srgbClr val="000000"/>
          </a:solidFill>
          <a:uFill>
            <a:solidFill>
              <a:srgbClr val="FFFFFF"/>
            </a:solidFill>
          </a:uFill>
          <a:latin typeface="+mj-lt"/>
          <a:ea typeface="+mj-ea"/>
          <a:cs typeface="+mj-cs"/>
          <a:sym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pc="-1">
          <a:solidFill>
            <a:srgbClr val="000000"/>
          </a:solidFill>
          <a:uFill>
            <a:solidFill>
              <a:srgbClr val="FFFFFF"/>
            </a:solidFill>
          </a:uFill>
          <a:latin typeface="+mj-lt"/>
          <a:ea typeface="+mj-ea"/>
          <a:cs typeface="+mj-cs"/>
          <a:sym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pc="-1">
          <a:solidFill>
            <a:srgbClr val="000000"/>
          </a:solidFill>
          <a:uFill>
            <a:solidFill>
              <a:srgbClr val="FFFFFF"/>
            </a:solidFill>
          </a:uFill>
          <a:latin typeface="+mj-lt"/>
          <a:ea typeface="+mj-ea"/>
          <a:cs typeface="+mj-cs"/>
          <a:sym typeface="Arial" charset="0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-1" baseline="0">
          <a:ln>
            <a:noFill/>
          </a:ln>
          <a:solidFill>
            <a:srgbClr val="000000"/>
          </a:solidFill>
          <a:uFill>
            <a:solidFill>
              <a:srgbClr val="FFFFFF"/>
            </a:solidFill>
          </a:uFill>
          <a:latin typeface="+mj-lt"/>
          <a:ea typeface="+mj-ea"/>
          <a:cs typeface="+mj-cs"/>
          <a:sym typeface="Arial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-1" baseline="0">
          <a:ln>
            <a:noFill/>
          </a:ln>
          <a:solidFill>
            <a:srgbClr val="000000"/>
          </a:solidFill>
          <a:uFill>
            <a:solidFill>
              <a:srgbClr val="FFFFFF"/>
            </a:solidFill>
          </a:uFill>
          <a:latin typeface="+mj-lt"/>
          <a:ea typeface="+mj-ea"/>
          <a:cs typeface="+mj-cs"/>
          <a:sym typeface="Arial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-1" baseline="0">
          <a:ln>
            <a:noFill/>
          </a:ln>
          <a:solidFill>
            <a:srgbClr val="000000"/>
          </a:solidFill>
          <a:uFill>
            <a:solidFill>
              <a:srgbClr val="FFFFFF"/>
            </a:solidFill>
          </a:uFill>
          <a:latin typeface="+mj-lt"/>
          <a:ea typeface="+mj-ea"/>
          <a:cs typeface="+mj-cs"/>
          <a:sym typeface="Arial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-1" baseline="0">
          <a:ln>
            <a:noFill/>
          </a:ln>
          <a:solidFill>
            <a:srgbClr val="000000"/>
          </a:solidFill>
          <a:uFill>
            <a:solidFill>
              <a:srgbClr val="FFFFFF"/>
            </a:solidFill>
          </a:uFill>
          <a:latin typeface="+mj-lt"/>
          <a:ea typeface="+mj-ea"/>
          <a:cs typeface="+mj-cs"/>
          <a:sym typeface="Arial"/>
        </a:defRPr>
      </a:lvl9pPr>
    </p:titleStyle>
    <p:bodyStyle>
      <a:lvl1pPr marL="431800" indent="-32385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Clr>
          <a:srgbClr val="000000"/>
        </a:buClr>
        <a:buSzPct val="45000"/>
        <a:buFont typeface="Wingdings" charset="2"/>
        <a:buChar char="●"/>
        <a:defRPr sz="2800" spc="-1">
          <a:solidFill>
            <a:srgbClr val="000000"/>
          </a:solidFill>
          <a:uFill>
            <a:solidFill>
              <a:srgbClr val="FFFFFF"/>
            </a:solidFill>
          </a:uFill>
          <a:latin typeface="+mj-lt"/>
          <a:ea typeface="+mj-ea"/>
          <a:cs typeface="+mj-cs"/>
          <a:sym typeface="Arial" charset="0"/>
        </a:defRPr>
      </a:lvl1pPr>
      <a:lvl2pPr marL="992188" indent="-452438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Clr>
          <a:srgbClr val="000000"/>
        </a:buClr>
        <a:buSzPct val="75000"/>
        <a:buFont typeface="Wingdings" charset="2"/>
        <a:buChar char="−"/>
        <a:defRPr sz="2800" spc="-1">
          <a:solidFill>
            <a:srgbClr val="000000"/>
          </a:solidFill>
          <a:uFill>
            <a:solidFill>
              <a:srgbClr val="FFFFFF"/>
            </a:solidFill>
          </a:uFill>
          <a:latin typeface="+mj-lt"/>
          <a:ea typeface="+mj-ea"/>
          <a:cs typeface="+mj-cs"/>
          <a:sym typeface="Arial" charset="0"/>
        </a:defRPr>
      </a:lvl2pPr>
      <a:lvl3pPr marL="1455738" indent="-447675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Clr>
          <a:srgbClr val="000000"/>
        </a:buClr>
        <a:buSzPct val="45000"/>
        <a:buFont typeface="Wingdings" charset="2"/>
        <a:buChar char="●"/>
        <a:defRPr sz="2800" spc="-1">
          <a:solidFill>
            <a:srgbClr val="000000"/>
          </a:solidFill>
          <a:uFill>
            <a:solidFill>
              <a:srgbClr val="FFFFFF"/>
            </a:solidFill>
          </a:uFill>
          <a:latin typeface="+mj-lt"/>
          <a:ea typeface="+mj-ea"/>
          <a:cs typeface="+mj-cs"/>
          <a:sym typeface="Arial" charset="0"/>
        </a:defRPr>
      </a:lvl3pPr>
      <a:lvl4pPr marL="1847850" indent="-334963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Clr>
          <a:srgbClr val="000000"/>
        </a:buClr>
        <a:buSzPct val="75000"/>
        <a:buFont typeface="Wingdings" charset="2"/>
        <a:buChar char="−"/>
        <a:defRPr sz="2800" spc="-1">
          <a:solidFill>
            <a:srgbClr val="000000"/>
          </a:solidFill>
          <a:uFill>
            <a:solidFill>
              <a:srgbClr val="FFFFFF"/>
            </a:solidFill>
          </a:uFill>
          <a:latin typeface="+mj-lt"/>
          <a:ea typeface="+mj-ea"/>
          <a:cs typeface="+mj-cs"/>
          <a:sym typeface="Arial" charset="0"/>
        </a:defRPr>
      </a:lvl4pPr>
      <a:lvl5pPr marL="2246313" indent="-301625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Clr>
          <a:srgbClr val="000000"/>
        </a:buClr>
        <a:buSzPct val="45000"/>
        <a:buFont typeface="Wingdings" charset="2"/>
        <a:buChar char="●"/>
        <a:defRPr sz="2800" spc="-1">
          <a:solidFill>
            <a:srgbClr val="000000"/>
          </a:solidFill>
          <a:uFill>
            <a:solidFill>
              <a:srgbClr val="FFFFFF"/>
            </a:solidFill>
          </a:uFill>
          <a:latin typeface="+mj-lt"/>
          <a:ea typeface="+mj-ea"/>
          <a:cs typeface="+mj-cs"/>
          <a:sym typeface="Arial" charset="0"/>
        </a:defRPr>
      </a:lvl5pPr>
      <a:lvl6pPr marL="2678399" marR="0" indent="-302399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000000"/>
        </a:buClr>
        <a:buSzPct val="45000"/>
        <a:buFont typeface="Wingdings"/>
        <a:buChar char="●"/>
        <a:tabLst/>
        <a:defRPr sz="2800" b="0" i="0" u="none" strike="noStrike" cap="none" spc="-1" baseline="0">
          <a:ln>
            <a:noFill/>
          </a:ln>
          <a:solidFill>
            <a:srgbClr val="000000"/>
          </a:solidFill>
          <a:uFill>
            <a:solidFill>
              <a:srgbClr val="FFFFFF"/>
            </a:solidFill>
          </a:uFill>
          <a:latin typeface="+mj-lt"/>
          <a:ea typeface="+mj-ea"/>
          <a:cs typeface="+mj-cs"/>
          <a:sym typeface="Arial"/>
        </a:defRPr>
      </a:lvl6pPr>
      <a:lvl7pPr marL="3110399" marR="0" indent="-302399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000000"/>
        </a:buClr>
        <a:buSzPct val="45000"/>
        <a:buFont typeface="Wingdings"/>
        <a:buChar char="●"/>
        <a:tabLst/>
        <a:defRPr sz="2800" b="0" i="0" u="none" strike="noStrike" cap="none" spc="-1" baseline="0">
          <a:ln>
            <a:noFill/>
          </a:ln>
          <a:solidFill>
            <a:srgbClr val="000000"/>
          </a:solidFill>
          <a:uFill>
            <a:solidFill>
              <a:srgbClr val="FFFFFF"/>
            </a:solidFill>
          </a:uFill>
          <a:latin typeface="+mj-lt"/>
          <a:ea typeface="+mj-ea"/>
          <a:cs typeface="+mj-cs"/>
          <a:sym typeface="Arial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000000"/>
        </a:buClr>
        <a:buSzPct val="100000"/>
        <a:buFont typeface="Wingdings"/>
        <a:buChar char="•"/>
        <a:tabLst/>
        <a:defRPr sz="2800" b="0" i="0" u="none" strike="noStrike" cap="none" spc="-1" baseline="0">
          <a:ln>
            <a:noFill/>
          </a:ln>
          <a:solidFill>
            <a:srgbClr val="000000"/>
          </a:solidFill>
          <a:uFill>
            <a:solidFill>
              <a:srgbClr val="FFFFFF"/>
            </a:solidFill>
          </a:uFill>
          <a:latin typeface="+mj-lt"/>
          <a:ea typeface="+mj-ea"/>
          <a:cs typeface="+mj-cs"/>
          <a:sym typeface="Arial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000000"/>
        </a:buClr>
        <a:buSzPct val="100000"/>
        <a:buFont typeface="Wingdings"/>
        <a:buChar char="•"/>
        <a:tabLst/>
        <a:defRPr sz="2800" b="0" i="0" u="none" strike="noStrike" cap="none" spc="-1" baseline="0">
          <a:ln>
            <a:noFill/>
          </a:ln>
          <a:solidFill>
            <a:srgbClr val="000000"/>
          </a:solidFill>
          <a:uFill>
            <a:solidFill>
              <a:srgbClr val="FFFFFF"/>
            </a:solidFill>
          </a:uFill>
          <a:latin typeface="+mj-lt"/>
          <a:ea typeface="+mj-ea"/>
          <a:cs typeface="+mj-cs"/>
          <a:sym typeface="Arial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30.png"/><Relationship Id="rId3" Type="http://schemas.openxmlformats.org/officeDocument/2006/relationships/image" Target="../media/image24.png"/><Relationship Id="rId7" Type="http://schemas.openxmlformats.org/officeDocument/2006/relationships/image" Target="../media/image26.png"/><Relationship Id="rId12" Type="http://schemas.openxmlformats.org/officeDocument/2006/relationships/image" Target="../media/image2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11" Type="http://schemas.openxmlformats.org/officeDocument/2006/relationships/image" Target="../media/image3.png"/><Relationship Id="rId5" Type="http://schemas.openxmlformats.org/officeDocument/2006/relationships/image" Target="../media/image31.png"/><Relationship Id="rId10" Type="http://schemas.openxmlformats.org/officeDocument/2006/relationships/image" Target="../media/image28.png"/><Relationship Id="rId4" Type="http://schemas.openxmlformats.org/officeDocument/2006/relationships/image" Target="../media/image25.svg"/><Relationship Id="rId9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6.png"/><Relationship Id="rId12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11" Type="http://schemas.openxmlformats.org/officeDocument/2006/relationships/image" Target="../media/image34.png"/><Relationship Id="rId5" Type="http://schemas.openxmlformats.org/officeDocument/2006/relationships/image" Target="../media/image31.png"/><Relationship Id="rId10" Type="http://schemas.openxmlformats.org/officeDocument/2006/relationships/image" Target="../media/image28.png"/><Relationship Id="rId4" Type="http://schemas.openxmlformats.org/officeDocument/2006/relationships/image" Target="../media/image25.svg"/><Relationship Id="rId9" Type="http://schemas.openxmlformats.org/officeDocument/2006/relationships/image" Target="../media/image27.png"/><Relationship Id="rId1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6.png"/><Relationship Id="rId12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11" Type="http://schemas.openxmlformats.org/officeDocument/2006/relationships/image" Target="../media/image34.png"/><Relationship Id="rId5" Type="http://schemas.openxmlformats.org/officeDocument/2006/relationships/image" Target="../media/image31.png"/><Relationship Id="rId10" Type="http://schemas.openxmlformats.org/officeDocument/2006/relationships/image" Target="../media/image28.png"/><Relationship Id="rId4" Type="http://schemas.openxmlformats.org/officeDocument/2006/relationships/image" Target="../media/image25.svg"/><Relationship Id="rId9" Type="http://schemas.openxmlformats.org/officeDocument/2006/relationships/image" Target="../media/image27.png"/><Relationship Id="rId14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6.png"/><Relationship Id="rId12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11" Type="http://schemas.openxmlformats.org/officeDocument/2006/relationships/image" Target="../media/image34.png"/><Relationship Id="rId5" Type="http://schemas.openxmlformats.org/officeDocument/2006/relationships/image" Target="../media/image31.png"/><Relationship Id="rId10" Type="http://schemas.openxmlformats.org/officeDocument/2006/relationships/image" Target="../media/image28.png"/><Relationship Id="rId4" Type="http://schemas.openxmlformats.org/officeDocument/2006/relationships/image" Target="../media/image25.svg"/><Relationship Id="rId9" Type="http://schemas.openxmlformats.org/officeDocument/2006/relationships/image" Target="../media/image27.png"/><Relationship Id="rId1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34.png"/><Relationship Id="rId4" Type="http://schemas.openxmlformats.org/officeDocument/2006/relationships/image" Target="../media/image46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png"/><Relationship Id="rId4" Type="http://schemas.openxmlformats.org/officeDocument/2006/relationships/image" Target="../media/image50.sv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png"/><Relationship Id="rId4" Type="http://schemas.openxmlformats.org/officeDocument/2006/relationships/image" Target="../media/image50.sv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sv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sv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7" Type="http://schemas.openxmlformats.org/officeDocument/2006/relationships/image" Target="../media/image55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4.png"/><Relationship Id="rId5" Type="http://schemas.openxmlformats.org/officeDocument/2006/relationships/image" Target="../media/image39.png"/><Relationship Id="rId4" Type="http://schemas.openxmlformats.org/officeDocument/2006/relationships/image" Target="../media/image58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7" Type="http://schemas.openxmlformats.org/officeDocument/2006/relationships/image" Target="../media/image55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4.png"/><Relationship Id="rId5" Type="http://schemas.openxmlformats.org/officeDocument/2006/relationships/image" Target="../media/image39.png"/><Relationship Id="rId4" Type="http://schemas.openxmlformats.org/officeDocument/2006/relationships/image" Target="../media/image58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57.png"/><Relationship Id="rId7" Type="http://schemas.openxmlformats.org/officeDocument/2006/relationships/image" Target="../media/image62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10" Type="http://schemas.openxmlformats.org/officeDocument/2006/relationships/image" Target="../media/image55.png"/><Relationship Id="rId4" Type="http://schemas.openxmlformats.org/officeDocument/2006/relationships/image" Target="../media/image59.png"/><Relationship Id="rId9" Type="http://schemas.openxmlformats.org/officeDocument/2006/relationships/image" Target="../media/image54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16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4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Relationship Id="rId9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10" Type="http://schemas.openxmlformats.org/officeDocument/2006/relationships/image" Target="../media/image30.png"/><Relationship Id="rId4" Type="http://schemas.openxmlformats.org/officeDocument/2006/relationships/image" Target="../media/image25.svg"/><Relationship Id="rId9" Type="http://schemas.openxmlformats.org/officeDocument/2006/relationships/image" Target="../media/image2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10" Type="http://schemas.openxmlformats.org/officeDocument/2006/relationships/image" Target="../media/image30.png"/><Relationship Id="rId4" Type="http://schemas.openxmlformats.org/officeDocument/2006/relationships/image" Target="../media/image25.svg"/><Relationship Id="rId9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4.png"/><Relationship Id="rId7" Type="http://schemas.openxmlformats.org/officeDocument/2006/relationships/image" Target="../media/image26.png"/><Relationship Id="rId12" Type="http://schemas.openxmlformats.org/officeDocument/2006/relationships/image" Target="../media/image3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11" Type="http://schemas.openxmlformats.org/officeDocument/2006/relationships/image" Target="../media/image29.png"/><Relationship Id="rId5" Type="http://schemas.openxmlformats.org/officeDocument/2006/relationships/image" Target="../media/image31.png"/><Relationship Id="rId10" Type="http://schemas.openxmlformats.org/officeDocument/2006/relationships/image" Target="../media/image3.png"/><Relationship Id="rId4" Type="http://schemas.openxmlformats.org/officeDocument/2006/relationships/image" Target="../media/image25.svg"/><Relationship Id="rId9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9624" y="3253125"/>
            <a:ext cx="3575729" cy="4029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hape 266" descr="CustomShape 1">
            <a:extLst>
              <a:ext uri="{FF2B5EF4-FFF2-40B4-BE49-F238E27FC236}">
                <a16:creationId xmlns:a16="http://schemas.microsoft.com/office/drawing/2014/main" id="{2040AD03-2E53-4A36-86F6-08A1BF9ED143}"/>
              </a:ext>
            </a:extLst>
          </p:cNvPr>
          <p:cNvSpPr/>
          <p:nvPr/>
        </p:nvSpPr>
        <p:spPr>
          <a:xfrm>
            <a:off x="587871" y="703134"/>
            <a:ext cx="11670480" cy="23185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760" tIns="50760" rIns="50760" bIns="50760" anchor="ctr">
            <a:spAutoFit/>
          </a:bodyPr>
          <a:lstStyle/>
          <a:p>
            <a:pPr algn="ctr">
              <a:defRPr sz="5400" spc="-1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Roboto Medium"/>
                <a:ea typeface="Roboto Medium"/>
                <a:cs typeface="Roboto Medium"/>
                <a:sym typeface="Roboto Medium"/>
              </a:defRPr>
            </a:pPr>
            <a:r>
              <a:rPr lang="hu-HU" b="1" spc="-3" dirty="0">
                <a:solidFill>
                  <a:srgbClr val="DE006E"/>
                </a:solidFill>
              </a:rPr>
              <a:t>Nemzetközi Vásárlói Közösség, </a:t>
            </a:r>
          </a:p>
          <a:p>
            <a:pPr algn="ctr">
              <a:defRPr sz="5400" spc="-1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Roboto Medium"/>
                <a:ea typeface="Roboto Medium"/>
                <a:cs typeface="Roboto Medium"/>
                <a:sym typeface="Roboto Medium"/>
              </a:defRPr>
            </a:pPr>
            <a:r>
              <a:rPr lang="hu-HU" b="1" spc="-3" dirty="0">
                <a:solidFill>
                  <a:srgbClr val="DE006E"/>
                </a:solidFill>
              </a:rPr>
              <a:t>ahol minden tag nyer!</a:t>
            </a:r>
          </a:p>
          <a:p>
            <a:pPr>
              <a:defRPr spc="-1">
                <a:uFill>
                  <a:solidFill>
                    <a:srgbClr val="FFFFFF"/>
                  </a:solidFill>
                </a:uFill>
              </a:defRPr>
            </a:pPr>
            <a:endParaRPr b="1" spc="-3" dirty="0">
              <a:solidFill>
                <a:srgbClr val="DE006E"/>
              </a:solidFill>
            </a:endParaRPr>
          </a:p>
          <a:p>
            <a:pPr>
              <a:defRPr spc="-1">
                <a:uFill>
                  <a:solidFill>
                    <a:srgbClr val="FFFFFF"/>
                  </a:solidFill>
                </a:uFill>
              </a:defRPr>
            </a:pPr>
            <a:endParaRPr b="1" spc="-3" dirty="0">
              <a:solidFill>
                <a:srgbClr val="DE006E"/>
              </a:solidFill>
            </a:endParaRPr>
          </a:p>
        </p:txBody>
      </p:sp>
      <p:pic>
        <p:nvPicPr>
          <p:cNvPr id="5" name="Picture 8">
            <a:extLst>
              <a:ext uri="{FF2B5EF4-FFF2-40B4-BE49-F238E27FC236}">
                <a16:creationId xmlns:a16="http://schemas.microsoft.com/office/drawing/2014/main" id="{7C7937A9-9DA9-4E07-8F2B-C8A1FA75C84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788" y="3374352"/>
            <a:ext cx="3327247" cy="2095539"/>
          </a:xfrm>
          <a:prstGeom prst="rect">
            <a:avLst/>
          </a:prstGeom>
        </p:spPr>
      </p:pic>
      <p:grpSp>
        <p:nvGrpSpPr>
          <p:cNvPr id="6" name="Csoportba foglalás 5"/>
          <p:cNvGrpSpPr/>
          <p:nvPr/>
        </p:nvGrpSpPr>
        <p:grpSpPr>
          <a:xfrm>
            <a:off x="7914071" y="5822606"/>
            <a:ext cx="3154680" cy="1869945"/>
            <a:chOff x="5295569" y="6044567"/>
            <a:chExt cx="1836752" cy="1103337"/>
          </a:xfrm>
        </p:grpSpPr>
        <p:grpSp>
          <p:nvGrpSpPr>
            <p:cNvPr id="7" name="Group 13">
              <a:extLst>
                <a:ext uri="{FF2B5EF4-FFF2-40B4-BE49-F238E27FC236}">
                  <a16:creationId xmlns:a16="http://schemas.microsoft.com/office/drawing/2014/main" id="{2DDA19A7-A85E-4A9E-98BE-9316B7566523}"/>
                </a:ext>
              </a:extLst>
            </p:cNvPr>
            <p:cNvGrpSpPr/>
            <p:nvPr/>
          </p:nvGrpSpPr>
          <p:grpSpPr>
            <a:xfrm>
              <a:off x="5296697" y="6044567"/>
              <a:ext cx="1820438" cy="845518"/>
              <a:chOff x="5250551" y="6064250"/>
              <a:chExt cx="1803674" cy="837732"/>
            </a:xfrm>
          </p:grpSpPr>
          <p:pic>
            <p:nvPicPr>
              <p:cNvPr id="9" name="Picture 14">
                <a:extLst>
                  <a:ext uri="{FF2B5EF4-FFF2-40B4-BE49-F238E27FC236}">
                    <a16:creationId xmlns:a16="http://schemas.microsoft.com/office/drawing/2014/main" id="{9ED85B36-F98D-40FE-B182-4100D127742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250551" y="6064250"/>
                <a:ext cx="828675" cy="828675"/>
              </a:xfrm>
              <a:prstGeom prst="rect">
                <a:avLst/>
              </a:prstGeom>
            </p:spPr>
          </p:pic>
          <p:pic>
            <p:nvPicPr>
              <p:cNvPr id="10" name="Picture 15">
                <a:extLst>
                  <a:ext uri="{FF2B5EF4-FFF2-40B4-BE49-F238E27FC236}">
                    <a16:creationId xmlns:a16="http://schemas.microsoft.com/office/drawing/2014/main" id="{61C7634B-FCAA-412C-A3AF-F072E5C25F6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21052" y="6068809"/>
                <a:ext cx="833173" cy="833173"/>
              </a:xfrm>
              <a:prstGeom prst="rect">
                <a:avLst/>
              </a:prstGeom>
            </p:spPr>
          </p:pic>
        </p:grpSp>
        <p:sp>
          <p:nvSpPr>
            <p:cNvPr id="8" name="TextBox 1">
              <a:extLst>
                <a:ext uri="{FF2B5EF4-FFF2-40B4-BE49-F238E27FC236}">
                  <a16:creationId xmlns:a16="http://schemas.microsoft.com/office/drawing/2014/main" id="{24CBE166-ADFB-498C-B184-E807EE75D64F}"/>
                </a:ext>
              </a:extLst>
            </p:cNvPr>
            <p:cNvSpPr txBox="1"/>
            <p:nvPr/>
          </p:nvSpPr>
          <p:spPr>
            <a:xfrm>
              <a:off x="5295569" y="6875506"/>
              <a:ext cx="1836752" cy="27239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marL="0" marR="0" indent="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hu-HU" sz="2400" b="1" i="0" u="none" strike="noStrike" cap="none" spc="0" normalizeH="0" baseline="0" dirty="0" err="1">
                  <a:ln>
                    <a:noFill/>
                  </a:ln>
                  <a:solidFill>
                    <a:srgbClr val="CC0066"/>
                  </a:solidFill>
                  <a:effectLst/>
                  <a:uFillTx/>
                  <a:latin typeface="Roboto regular"/>
                  <a:ea typeface="Roboto Medium" panose="02000000000000000000" pitchFamily="2" charset="0"/>
                  <a:cs typeface="Roboto Medium" panose="02000000000000000000" pitchFamily="2" charset="0"/>
                  <a:sym typeface="Arial"/>
                </a:rPr>
                <a:t>SCnet</a:t>
              </a:r>
              <a:r>
                <a:rPr kumimoji="0" lang="hu-HU" sz="2400" b="1" i="0" u="none" strike="noStrike" cap="none" spc="0" normalizeH="0" baseline="0" dirty="0">
                  <a:ln>
                    <a:noFill/>
                  </a:ln>
                  <a:solidFill>
                    <a:srgbClr val="CC0066"/>
                  </a:solidFill>
                  <a:effectLst/>
                  <a:uFillTx/>
                  <a:latin typeface="Roboto regular"/>
                  <a:ea typeface="Roboto Medium" panose="02000000000000000000" pitchFamily="2" charset="0"/>
                  <a:cs typeface="Roboto Medium" panose="02000000000000000000" pitchFamily="2" charset="0"/>
                  <a:sym typeface="Arial"/>
                </a:rPr>
                <a:t> applikáció</a:t>
              </a:r>
            </a:p>
          </p:txBody>
        </p:sp>
      </p:grp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raphic 17">
            <a:extLst>
              <a:ext uri="{FF2B5EF4-FFF2-40B4-BE49-F238E27FC236}">
                <a16:creationId xmlns:a16="http://schemas.microsoft.com/office/drawing/2014/main" id="{0AD27D04-94B2-4727-A662-88D1DCE297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3918" y="9199353"/>
            <a:ext cx="1560929" cy="517118"/>
          </a:xfrm>
          <a:prstGeom prst="rect">
            <a:avLst/>
          </a:prstGeom>
        </p:spPr>
      </p:pic>
      <p:sp>
        <p:nvSpPr>
          <p:cNvPr id="21" name="Szövegdoboz 20"/>
          <p:cNvSpPr txBox="1"/>
          <p:nvPr/>
        </p:nvSpPr>
        <p:spPr>
          <a:xfrm>
            <a:off x="347644" y="317243"/>
            <a:ext cx="10774454" cy="52321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hu-HU" sz="2800" b="1" dirty="0">
                <a:solidFill>
                  <a:srgbClr val="DE006E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Arial"/>
              </a:rPr>
              <a:t>KONKRÉTUMOK:</a:t>
            </a:r>
            <a:endParaRPr kumimoji="0" lang="en-US" sz="2800" b="1" i="0" u="none" strike="noStrike" cap="none" spc="0" normalizeH="0" baseline="0" dirty="0">
              <a:ln>
                <a:noFill/>
              </a:ln>
              <a:solidFill>
                <a:srgbClr val="DE006E"/>
              </a:solidFill>
              <a:effectLst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  <a:sym typeface="Arial"/>
            </a:endParaRPr>
          </a:p>
        </p:txBody>
      </p:sp>
      <p:cxnSp>
        <p:nvCxnSpPr>
          <p:cNvPr id="22" name="Egyenes összekötő 21"/>
          <p:cNvCxnSpPr/>
          <p:nvPr/>
        </p:nvCxnSpPr>
        <p:spPr>
          <a:xfrm>
            <a:off x="220316" y="1028755"/>
            <a:ext cx="3269333" cy="0"/>
          </a:xfrm>
          <a:prstGeom prst="line">
            <a:avLst/>
          </a:prstGeom>
          <a:noFill/>
          <a:ln w="57150" cap="flat">
            <a:solidFill>
              <a:srgbClr val="DE006E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grpSp>
        <p:nvGrpSpPr>
          <p:cNvPr id="16" name="Csoportba foglalás 15"/>
          <p:cNvGrpSpPr/>
          <p:nvPr/>
        </p:nvGrpSpPr>
        <p:grpSpPr>
          <a:xfrm>
            <a:off x="8258139" y="1481731"/>
            <a:ext cx="2132954" cy="1845592"/>
            <a:chOff x="8209332" y="1960815"/>
            <a:chExt cx="2132954" cy="1845592"/>
          </a:xfrm>
        </p:grpSpPr>
        <p:sp>
          <p:nvSpPr>
            <p:cNvPr id="39" name="Szaggatott nyíl jobbra 38"/>
            <p:cNvSpPr/>
            <p:nvPr/>
          </p:nvSpPr>
          <p:spPr>
            <a:xfrm>
              <a:off x="8485263" y="2480687"/>
              <a:ext cx="1152144" cy="810506"/>
            </a:xfrm>
            <a:prstGeom prst="stripedRightArrow">
              <a:avLst/>
            </a:prstGeom>
            <a:solidFill>
              <a:srgbClr val="666666"/>
            </a:solidFill>
            <a:ln w="25400" cap="flat">
              <a:noFill/>
              <a:prstDash val="solid"/>
              <a:round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hu-HU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Arial"/>
              </a:endParaRPr>
            </a:p>
          </p:txBody>
        </p:sp>
        <p:sp>
          <p:nvSpPr>
            <p:cNvPr id="40" name="TextBox 16"/>
            <p:cNvSpPr txBox="1"/>
            <p:nvPr/>
          </p:nvSpPr>
          <p:spPr>
            <a:xfrm>
              <a:off x="8442897" y="3344744"/>
              <a:ext cx="1236875" cy="46166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spcFirstLastPara="1" wrap="none" lIns="45719" tIns="45719" rIns="45719" bIns="45719" spcCol="38100">
              <a:spAutoFit/>
            </a:bodyPr>
            <a:lstStyle/>
            <a:p>
              <a:pPr algn="ctr" eaLnBrk="1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u-HU" sz="2400" b="1" kern="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charset="0"/>
                  <a:ea typeface="Times New Roman" charset="0"/>
                  <a:cs typeface="Times New Roman" charset="0"/>
                  <a:sym typeface="Arial"/>
                </a:rPr>
                <a:t>Pl.: 10%</a:t>
              </a:r>
            </a:p>
          </p:txBody>
        </p:sp>
        <p:sp>
          <p:nvSpPr>
            <p:cNvPr id="41" name="TextBox 16"/>
            <p:cNvSpPr txBox="1"/>
            <p:nvPr/>
          </p:nvSpPr>
          <p:spPr>
            <a:xfrm>
              <a:off x="8209332" y="1960815"/>
              <a:ext cx="2132954" cy="4924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spcFirstLastPara="1" wrap="none" lIns="45719" tIns="45719" rIns="45719" bIns="45719" spcCol="38100">
              <a:spAutoFit/>
            </a:bodyPr>
            <a:lstStyle/>
            <a:p>
              <a:pPr eaLnBrk="1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u-HU" sz="2600" b="1" kern="0" dirty="0">
                  <a:solidFill>
                    <a:srgbClr val="DE006E"/>
                  </a:solidFill>
                  <a:latin typeface="+mj-lt"/>
                  <a:ea typeface="Times New Roman" charset="0"/>
                  <a:cs typeface="Times New Roman" charset="0"/>
                  <a:sym typeface="Arial"/>
                </a:rPr>
                <a:t>Kedvezmény</a:t>
              </a:r>
            </a:p>
          </p:txBody>
        </p:sp>
      </p:grpSp>
      <p:cxnSp>
        <p:nvCxnSpPr>
          <p:cNvPr id="48" name="Egyenes összekötő 47"/>
          <p:cNvCxnSpPr/>
          <p:nvPr/>
        </p:nvCxnSpPr>
        <p:spPr>
          <a:xfrm>
            <a:off x="966538" y="5354338"/>
            <a:ext cx="10396721" cy="0"/>
          </a:xfrm>
          <a:prstGeom prst="line">
            <a:avLst/>
          </a:prstGeom>
          <a:noFill/>
          <a:ln w="28575" cap="flat">
            <a:solidFill>
              <a:schemeClr val="tx1">
                <a:lumMod val="75000"/>
                <a:lumOff val="25000"/>
              </a:schemeClr>
            </a:solidFill>
            <a:prstDash val="solid"/>
            <a:round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grpSp>
        <p:nvGrpSpPr>
          <p:cNvPr id="6" name="Csoportba foglalás 5"/>
          <p:cNvGrpSpPr/>
          <p:nvPr/>
        </p:nvGrpSpPr>
        <p:grpSpPr>
          <a:xfrm>
            <a:off x="2827489" y="4742166"/>
            <a:ext cx="2116145" cy="4192678"/>
            <a:chOff x="3108825" y="4670169"/>
            <a:chExt cx="2116145" cy="4192678"/>
          </a:xfrm>
        </p:grpSpPr>
        <p:cxnSp>
          <p:nvCxnSpPr>
            <p:cNvPr id="65" name="Egyenes összekötő nyíllal 64"/>
            <p:cNvCxnSpPr/>
            <p:nvPr/>
          </p:nvCxnSpPr>
          <p:spPr>
            <a:xfrm>
              <a:off x="4121687" y="5166923"/>
              <a:ext cx="0" cy="634482"/>
            </a:xfrm>
            <a:prstGeom prst="straightConnector1">
              <a:avLst/>
            </a:prstGeom>
            <a:noFill/>
            <a:ln w="28575" cap="flat">
              <a:solidFill>
                <a:schemeClr val="tx1"/>
              </a:solidFill>
              <a:prstDash val="solid"/>
              <a:round/>
              <a:tailEnd type="triangle" w="lg" len="lg"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  <a:scene3d>
              <a:camera prst="orthographicFront">
                <a:rot lat="0" lon="0" rev="10799999"/>
              </a:camera>
              <a:lightRig rig="threePt" dir="t"/>
            </a:scene3d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pic>
          <p:nvPicPr>
            <p:cNvPr id="66" name="image8.png" descr="Kép 98">
              <a:extLst>
                <a:ext uri="{FF2B5EF4-FFF2-40B4-BE49-F238E27FC236}">
                  <a16:creationId xmlns:a16="http://schemas.microsoft.com/office/drawing/2014/main" id="{B1E9F0E4-3F71-456D-A350-5308CD4DCDE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b="15600"/>
            <a:stretch/>
          </p:blipFill>
          <p:spPr bwMode="auto">
            <a:xfrm>
              <a:off x="3695016" y="6040594"/>
              <a:ext cx="853343" cy="3316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</p:pic>
        <p:sp>
          <p:nvSpPr>
            <p:cNvPr id="67" name="TextBox 16"/>
            <p:cNvSpPr txBox="1"/>
            <p:nvPr/>
          </p:nvSpPr>
          <p:spPr>
            <a:xfrm>
              <a:off x="3763323" y="4670169"/>
              <a:ext cx="759180" cy="4924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spcFirstLastPara="1" wrap="none" lIns="45719" tIns="45719" rIns="45719" bIns="45719" spcCol="38100">
              <a:spAutoFit/>
            </a:bodyPr>
            <a:lstStyle/>
            <a:p>
              <a:pPr eaLnBrk="1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u-HU" sz="2600" b="1" kern="0" dirty="0">
                  <a:solidFill>
                    <a:srgbClr val="DE006E"/>
                  </a:solidFill>
                  <a:latin typeface="Times New Roman" charset="0"/>
                  <a:ea typeface="Times New Roman" charset="0"/>
                  <a:cs typeface="Times New Roman" charset="0"/>
                  <a:sym typeface="Arial"/>
                </a:rPr>
                <a:t>10%</a:t>
              </a:r>
            </a:p>
          </p:txBody>
        </p:sp>
        <p:sp>
          <p:nvSpPr>
            <p:cNvPr id="71" name="TextBox 16"/>
            <p:cNvSpPr txBox="1"/>
            <p:nvPr/>
          </p:nvSpPr>
          <p:spPr>
            <a:xfrm>
              <a:off x="3108825" y="7064673"/>
              <a:ext cx="2116145" cy="83099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spcFirstLastPara="1" wrap="square" lIns="45719" tIns="45719" rIns="45719" bIns="45719" spcCol="38100">
              <a:spAutoFit/>
            </a:bodyPr>
            <a:lstStyle/>
            <a:p>
              <a:pPr algn="ctr" eaLnBrk="1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u-HU" sz="2400" b="1" kern="0" dirty="0">
                  <a:solidFill>
                    <a:schemeClr val="bg2"/>
                  </a:solidFill>
                  <a:latin typeface="Times New Roman" charset="0"/>
                  <a:ea typeface="Times New Roman" charset="0"/>
                  <a:cs typeface="Times New Roman" charset="0"/>
                  <a:sym typeface="Arial"/>
                </a:rPr>
                <a:t>Működtetés és adományozás</a:t>
              </a:r>
            </a:p>
          </p:txBody>
        </p:sp>
        <p:pic>
          <p:nvPicPr>
            <p:cNvPr id="77" name="Picture 10">
              <a:extLst>
                <a:ext uri="{FF2B5EF4-FFF2-40B4-BE49-F238E27FC236}">
                  <a16:creationId xmlns:a16="http://schemas.microsoft.com/office/drawing/2014/main" id="{D687F0B5-F9D5-4916-AEE7-EFA19770927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71825" y="8169165"/>
              <a:ext cx="1571472" cy="693682"/>
            </a:xfrm>
            <a:prstGeom prst="rect">
              <a:avLst/>
            </a:prstGeom>
          </p:spPr>
        </p:pic>
        <p:sp>
          <p:nvSpPr>
            <p:cNvPr id="80" name="TextBox 16"/>
            <p:cNvSpPr txBox="1"/>
            <p:nvPr/>
          </p:nvSpPr>
          <p:spPr>
            <a:xfrm>
              <a:off x="3546855" y="6380791"/>
              <a:ext cx="1240081" cy="4924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spcFirstLastPara="1" wrap="none" lIns="45719" tIns="45719" rIns="45719" bIns="45719" spcCol="38100">
              <a:spAutoFit/>
            </a:bodyPr>
            <a:lstStyle/>
            <a:p>
              <a:pPr eaLnBrk="1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u-HU" sz="2600" b="1" kern="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charset="0"/>
                  <a:ea typeface="Times New Roman" charset="0"/>
                  <a:cs typeface="Times New Roman" charset="0"/>
                  <a:sym typeface="Arial"/>
                </a:rPr>
                <a:t>1.000 Ft</a:t>
              </a:r>
            </a:p>
          </p:txBody>
        </p:sp>
      </p:grp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2527" y="8713751"/>
            <a:ext cx="2636053" cy="825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" name="Csoportba foglalás 19"/>
          <p:cNvGrpSpPr/>
          <p:nvPr/>
        </p:nvGrpSpPr>
        <p:grpSpPr>
          <a:xfrm>
            <a:off x="5611735" y="4709403"/>
            <a:ext cx="2871530" cy="4852481"/>
            <a:chOff x="5893071" y="4637406"/>
            <a:chExt cx="2871530" cy="4852481"/>
          </a:xfrm>
        </p:grpSpPr>
        <p:sp>
          <p:nvSpPr>
            <p:cNvPr id="68" name="TextBox 16"/>
            <p:cNvSpPr txBox="1"/>
            <p:nvPr/>
          </p:nvSpPr>
          <p:spPr>
            <a:xfrm>
              <a:off x="6355610" y="4637406"/>
              <a:ext cx="1950212" cy="4924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spcFirstLastPara="1" wrap="none" lIns="45719" tIns="45719" rIns="45719" bIns="45719" spcCol="38100">
              <a:spAutoFit/>
            </a:bodyPr>
            <a:lstStyle/>
            <a:p>
              <a:pPr eaLnBrk="1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u-HU" sz="2600" b="1" kern="0" dirty="0">
                  <a:solidFill>
                    <a:srgbClr val="DE006E"/>
                  </a:solidFill>
                  <a:latin typeface="Times New Roman" charset="0"/>
                  <a:ea typeface="Times New Roman" charset="0"/>
                  <a:cs typeface="Times New Roman" charset="0"/>
                  <a:sym typeface="Arial"/>
                </a:rPr>
                <a:t>4x5 %= 20%</a:t>
              </a:r>
            </a:p>
          </p:txBody>
        </p:sp>
        <p:cxnSp>
          <p:nvCxnSpPr>
            <p:cNvPr id="69" name="Egyenes összekötő nyíllal 68"/>
            <p:cNvCxnSpPr/>
            <p:nvPr/>
          </p:nvCxnSpPr>
          <p:spPr>
            <a:xfrm>
              <a:off x="7328837" y="5185866"/>
              <a:ext cx="0" cy="634482"/>
            </a:xfrm>
            <a:prstGeom prst="straightConnector1">
              <a:avLst/>
            </a:prstGeom>
            <a:noFill/>
            <a:ln w="28575" cap="flat">
              <a:solidFill>
                <a:schemeClr val="tx1"/>
              </a:solidFill>
              <a:prstDash val="solid"/>
              <a:round/>
              <a:tailEnd type="triangle" w="lg" len="lg"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  <a:scene3d>
              <a:camera prst="orthographicFront">
                <a:rot lat="0" lon="0" rev="10800000"/>
              </a:camera>
              <a:lightRig rig="threePt" dir="t"/>
            </a:scene3d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70" name="Szövegdoboz 69">
              <a:extLst>
                <a:ext uri="{FF2B5EF4-FFF2-40B4-BE49-F238E27FC236}">
                  <a16:creationId xmlns:a16="http://schemas.microsoft.com/office/drawing/2014/main" id="{9EBA4D4C-E093-496B-9587-027E7443F376}"/>
                </a:ext>
              </a:extLst>
            </p:cNvPr>
            <p:cNvSpPr txBox="1"/>
            <p:nvPr/>
          </p:nvSpPr>
          <p:spPr>
            <a:xfrm>
              <a:off x="6088885" y="5963354"/>
              <a:ext cx="2364395" cy="46166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marL="0" marR="0" indent="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hu-HU" sz="2400" b="1" dirty="0">
                  <a:solidFill>
                    <a:srgbClr val="DE006E"/>
                  </a:solidFill>
                  <a:latin typeface="+mj-lt"/>
                  <a:ea typeface="+mj-ea"/>
                  <a:cs typeface="+mj-cs"/>
                  <a:sym typeface="Arial"/>
                </a:rPr>
                <a:t>Ajánlóknak</a:t>
              </a:r>
              <a:endParaRPr kumimoji="0" lang="hu-HU" sz="2400" b="1" i="0" u="none" strike="noStrike" cap="none" spc="0" normalizeH="0" baseline="0" dirty="0">
                <a:ln>
                  <a:noFill/>
                </a:ln>
                <a:solidFill>
                  <a:srgbClr val="DE006E"/>
                </a:solidFill>
                <a:effectLst/>
                <a:uFillTx/>
                <a:latin typeface="+mj-lt"/>
                <a:ea typeface="+mj-ea"/>
                <a:cs typeface="+mj-cs"/>
                <a:sym typeface="Arial"/>
              </a:endParaRPr>
            </a:p>
          </p:txBody>
        </p:sp>
        <p:sp>
          <p:nvSpPr>
            <p:cNvPr id="76" name="TextBox 16"/>
            <p:cNvSpPr txBox="1"/>
            <p:nvPr/>
          </p:nvSpPr>
          <p:spPr>
            <a:xfrm>
              <a:off x="5893071" y="8658892"/>
              <a:ext cx="2871530" cy="83099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spcFirstLastPara="1" wrap="square" lIns="45719" tIns="45719" rIns="45719" bIns="45719" spcCol="38100">
              <a:spAutoFit/>
            </a:bodyPr>
            <a:lstStyle/>
            <a:p>
              <a:pPr algn="ctr" eaLnBrk="1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u-HU" sz="2400" b="1" kern="0" dirty="0">
                  <a:solidFill>
                    <a:schemeClr val="bg2"/>
                  </a:solidFill>
                  <a:latin typeface="Times New Roman" charset="0"/>
                  <a:ea typeface="Times New Roman" charset="0"/>
                  <a:cs typeface="Times New Roman" charset="0"/>
                  <a:sym typeface="Arial"/>
                </a:rPr>
                <a:t>4 embert jutalmaz  felfelé az ajánlásért</a:t>
              </a:r>
            </a:p>
          </p:txBody>
        </p:sp>
        <p:grpSp>
          <p:nvGrpSpPr>
            <p:cNvPr id="55" name="Csoportba foglalás 9">
              <a:extLst>
                <a:ext uri="{FF2B5EF4-FFF2-40B4-BE49-F238E27FC236}">
                  <a16:creationId xmlns:a16="http://schemas.microsoft.com/office/drawing/2014/main" id="{CED87E84-B14D-43D1-BF9E-DA26ACF92A3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341872" y="6938796"/>
              <a:ext cx="2066961" cy="1713407"/>
              <a:chOff x="6190521" y="2174799"/>
              <a:chExt cx="2607755" cy="2157984"/>
            </a:xfrm>
          </p:grpSpPr>
          <p:pic>
            <p:nvPicPr>
              <p:cNvPr id="56" name="Picture 2">
                <a:extLst>
                  <a:ext uri="{FF2B5EF4-FFF2-40B4-BE49-F238E27FC236}">
                    <a16:creationId xmlns:a16="http://schemas.microsoft.com/office/drawing/2014/main" id="{0C69E835-9E96-4AC8-89B5-5DDA2217316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543" t="-175" r="68353" b="58220"/>
              <a:stretch>
                <a:fillRect/>
              </a:stretch>
            </p:blipFill>
            <p:spPr bwMode="auto">
              <a:xfrm flipH="1">
                <a:off x="6190521" y="2174799"/>
                <a:ext cx="1335024" cy="21579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7" name="TextBox 19">
                <a:extLst>
                  <a:ext uri="{FF2B5EF4-FFF2-40B4-BE49-F238E27FC236}">
                    <a16:creationId xmlns:a16="http://schemas.microsoft.com/office/drawing/2014/main" id="{4E0B7CBB-D54F-4543-A8E5-D45C165F9343}"/>
                  </a:ext>
                </a:extLst>
              </p:cNvPr>
              <p:cNvSpPr txBox="1"/>
              <p:nvPr/>
            </p:nvSpPr>
            <p:spPr>
              <a:xfrm>
                <a:off x="7581597" y="2196749"/>
                <a:ext cx="1216679" cy="58145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spcFirstLastPara="1" wrap="none" lIns="45719" tIns="45719" rIns="45719" bIns="45719" spcCol="38100">
                <a:spAutoFit/>
              </a:bodyPr>
              <a:lstStyle/>
              <a:p>
                <a:pPr eaLnBrk="1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hu-HU" sz="2400" kern="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charset="0"/>
                    <a:ea typeface="Times New Roman" charset="0"/>
                    <a:cs typeface="Times New Roman" charset="0"/>
                    <a:sym typeface="Arial"/>
                  </a:rPr>
                  <a:t> 500 Ft</a:t>
                </a:r>
              </a:p>
            </p:txBody>
          </p:sp>
          <p:sp>
            <p:nvSpPr>
              <p:cNvPr id="58" name="TextBox 19">
                <a:extLst>
                  <a:ext uri="{FF2B5EF4-FFF2-40B4-BE49-F238E27FC236}">
                    <a16:creationId xmlns:a16="http://schemas.microsoft.com/office/drawing/2014/main" id="{19FAA5FC-C192-40E6-B936-A692597F0150}"/>
                  </a:ext>
                </a:extLst>
              </p:cNvPr>
              <p:cNvSpPr txBox="1"/>
              <p:nvPr/>
            </p:nvSpPr>
            <p:spPr>
              <a:xfrm>
                <a:off x="7581597" y="2686918"/>
                <a:ext cx="1216679" cy="58145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spcFirstLastPara="1" wrap="none" lIns="45719" tIns="45719" rIns="45719" bIns="45719" spcCol="38100">
                <a:spAutoFit/>
              </a:bodyPr>
              <a:lstStyle/>
              <a:p>
                <a:pPr eaLnBrk="1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hu-HU" sz="2400" kern="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charset="0"/>
                    <a:ea typeface="Times New Roman" charset="0"/>
                    <a:cs typeface="Times New Roman" charset="0"/>
                    <a:sym typeface="Arial"/>
                  </a:rPr>
                  <a:t> 500 Ft</a:t>
                </a:r>
              </a:p>
            </p:txBody>
          </p:sp>
          <p:sp>
            <p:nvSpPr>
              <p:cNvPr id="59" name="TextBox 19">
                <a:extLst>
                  <a:ext uri="{FF2B5EF4-FFF2-40B4-BE49-F238E27FC236}">
                    <a16:creationId xmlns:a16="http://schemas.microsoft.com/office/drawing/2014/main" id="{03CF6D9E-F3EE-4C3B-9D6B-6A2CD03A645D}"/>
                  </a:ext>
                </a:extLst>
              </p:cNvPr>
              <p:cNvSpPr txBox="1"/>
              <p:nvPr/>
            </p:nvSpPr>
            <p:spPr>
              <a:xfrm>
                <a:off x="7581597" y="3181285"/>
                <a:ext cx="1216679" cy="58145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spcFirstLastPara="1" wrap="none" lIns="45719" tIns="45719" rIns="45719" bIns="45719" spcCol="38100">
                <a:spAutoFit/>
              </a:bodyPr>
              <a:lstStyle/>
              <a:p>
                <a:pPr eaLnBrk="1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hu-HU" sz="2400" kern="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charset="0"/>
                    <a:ea typeface="Times New Roman" charset="0"/>
                    <a:cs typeface="Times New Roman" charset="0"/>
                    <a:sym typeface="Arial"/>
                  </a:rPr>
                  <a:t> 500 Ft</a:t>
                </a:r>
              </a:p>
            </p:txBody>
          </p:sp>
          <p:sp>
            <p:nvSpPr>
              <p:cNvPr id="60" name="TextBox 19">
                <a:extLst>
                  <a:ext uri="{FF2B5EF4-FFF2-40B4-BE49-F238E27FC236}">
                    <a16:creationId xmlns:a16="http://schemas.microsoft.com/office/drawing/2014/main" id="{5B749F3B-A574-4DAE-8AE9-95D70F324ABD}"/>
                  </a:ext>
                </a:extLst>
              </p:cNvPr>
              <p:cNvSpPr txBox="1"/>
              <p:nvPr/>
            </p:nvSpPr>
            <p:spPr>
              <a:xfrm>
                <a:off x="7581597" y="3726177"/>
                <a:ext cx="1216679" cy="58145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spcFirstLastPara="1" wrap="none" lIns="45719" tIns="45719" rIns="45719" bIns="45719" spcCol="38100">
                <a:spAutoFit/>
              </a:bodyPr>
              <a:lstStyle/>
              <a:p>
                <a:pPr eaLnBrk="1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hu-HU" sz="2400" kern="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charset="0"/>
                    <a:ea typeface="Times New Roman" charset="0"/>
                    <a:cs typeface="Times New Roman" charset="0"/>
                    <a:sym typeface="Arial"/>
                  </a:rPr>
                  <a:t> 500 Ft</a:t>
                </a:r>
              </a:p>
            </p:txBody>
          </p:sp>
        </p:grpSp>
        <p:sp>
          <p:nvSpPr>
            <p:cNvPr id="79" name="TextBox 16"/>
            <p:cNvSpPr txBox="1"/>
            <p:nvPr/>
          </p:nvSpPr>
          <p:spPr>
            <a:xfrm>
              <a:off x="6708796" y="6341851"/>
              <a:ext cx="1240081" cy="4924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spcFirstLastPara="1" wrap="none" lIns="45719" tIns="45719" rIns="45719" bIns="45719" spcCol="38100">
              <a:spAutoFit/>
            </a:bodyPr>
            <a:lstStyle/>
            <a:p>
              <a:pPr eaLnBrk="1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u-HU" sz="2600" b="1" kern="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charset="0"/>
                  <a:ea typeface="Times New Roman" charset="0"/>
                  <a:cs typeface="Times New Roman" charset="0"/>
                  <a:sym typeface="Arial"/>
                </a:rPr>
                <a:t>2.000 Ft</a:t>
              </a:r>
            </a:p>
          </p:txBody>
        </p:sp>
      </p:grpSp>
      <p:grpSp>
        <p:nvGrpSpPr>
          <p:cNvPr id="12" name="Csoportba foglalás 11"/>
          <p:cNvGrpSpPr/>
          <p:nvPr/>
        </p:nvGrpSpPr>
        <p:grpSpPr>
          <a:xfrm>
            <a:off x="78930" y="1541721"/>
            <a:ext cx="2364395" cy="2710840"/>
            <a:chOff x="101364" y="1336075"/>
            <a:chExt cx="2364395" cy="2710840"/>
          </a:xfrm>
        </p:grpSpPr>
        <p:sp>
          <p:nvSpPr>
            <p:cNvPr id="34" name="Szövegdoboz 33">
              <a:extLst>
                <a:ext uri="{FF2B5EF4-FFF2-40B4-BE49-F238E27FC236}">
                  <a16:creationId xmlns:a16="http://schemas.microsoft.com/office/drawing/2014/main" id="{9EBA4D4C-E093-496B-9587-027E7443F376}"/>
                </a:ext>
              </a:extLst>
            </p:cNvPr>
            <p:cNvSpPr txBox="1"/>
            <p:nvPr/>
          </p:nvSpPr>
          <p:spPr>
            <a:xfrm>
              <a:off x="101364" y="1336075"/>
              <a:ext cx="2364395" cy="4924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marL="0" marR="0" indent="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hu-HU" sz="2600" b="1" i="0" u="none" strike="noStrike" cap="none" spc="0" normalizeH="0" baseline="0" dirty="0">
                  <a:ln>
                    <a:noFill/>
                  </a:ln>
                  <a:solidFill>
                    <a:schemeClr val="bg2"/>
                  </a:solidFill>
                  <a:effectLst/>
                  <a:uFillTx/>
                  <a:latin typeface="+mj-lt"/>
                  <a:ea typeface="+mj-ea"/>
                  <a:cs typeface="+mj-cs"/>
                  <a:sym typeface="Arial"/>
                </a:rPr>
                <a:t>Vásárlók</a:t>
              </a:r>
            </a:p>
          </p:txBody>
        </p:sp>
        <p:pic>
          <p:nvPicPr>
            <p:cNvPr id="3" name="Kép 2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5253" y="2031164"/>
              <a:ext cx="2015751" cy="2015751"/>
            </a:xfrm>
            <a:prstGeom prst="rect">
              <a:avLst/>
            </a:prstGeom>
          </p:spPr>
        </p:pic>
      </p:grpSp>
      <p:grpSp>
        <p:nvGrpSpPr>
          <p:cNvPr id="19" name="Csoportba foglalás 18"/>
          <p:cNvGrpSpPr/>
          <p:nvPr/>
        </p:nvGrpSpPr>
        <p:grpSpPr>
          <a:xfrm>
            <a:off x="10213210" y="1063781"/>
            <a:ext cx="2858787" cy="4290556"/>
            <a:chOff x="10213210" y="1063781"/>
            <a:chExt cx="2858787" cy="4265034"/>
          </a:xfrm>
        </p:grpSpPr>
        <p:grpSp>
          <p:nvGrpSpPr>
            <p:cNvPr id="17" name="Csoportba foglalás 16"/>
            <p:cNvGrpSpPr/>
            <p:nvPr/>
          </p:nvGrpSpPr>
          <p:grpSpPr>
            <a:xfrm>
              <a:off x="10213210" y="1063781"/>
              <a:ext cx="2858787" cy="3005724"/>
              <a:chOff x="10213210" y="1063781"/>
              <a:chExt cx="2858787" cy="3005724"/>
            </a:xfrm>
          </p:grpSpPr>
          <p:pic>
            <p:nvPicPr>
              <p:cNvPr id="42" name="image8.png" descr="Kép 98">
                <a:extLst>
                  <a:ext uri="{FF2B5EF4-FFF2-40B4-BE49-F238E27FC236}">
                    <a16:creationId xmlns:a16="http://schemas.microsoft.com/office/drawing/2014/main" id="{B1E9F0E4-3F71-456D-A350-5308CD4DCDE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139199" y="1938983"/>
                <a:ext cx="1004172" cy="11344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400000"/>
                    <a:headEnd/>
                    <a:tailEnd/>
                  </a14:hiddenLine>
                </a:ext>
              </a:extLst>
            </p:spPr>
          </p:pic>
          <p:sp>
            <p:nvSpPr>
              <p:cNvPr id="43" name="Szövegdoboz 42">
                <a:extLst>
                  <a:ext uri="{FF2B5EF4-FFF2-40B4-BE49-F238E27FC236}">
                    <a16:creationId xmlns:a16="http://schemas.microsoft.com/office/drawing/2014/main" id="{9EBA4D4C-E093-496B-9587-027E7443F376}"/>
                  </a:ext>
                </a:extLst>
              </p:cNvPr>
              <p:cNvSpPr txBox="1"/>
              <p:nvPr/>
            </p:nvSpPr>
            <p:spPr>
              <a:xfrm>
                <a:off x="10213210" y="1063781"/>
                <a:ext cx="2858787" cy="89255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t">
                <a:spAutoFit/>
              </a:bodyPr>
              <a:lstStyle/>
              <a:p>
                <a:pPr marL="0" marR="0" indent="0" algn="ctr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hu-HU" sz="2600" b="1" dirty="0">
                    <a:solidFill>
                      <a:schemeClr val="bg2"/>
                    </a:solidFill>
                    <a:latin typeface="+mj-lt"/>
                    <a:ea typeface="+mj-ea"/>
                    <a:cs typeface="+mj-cs"/>
                    <a:sym typeface="Arial"/>
                  </a:rPr>
                  <a:t>Vásárlói közösség</a:t>
                </a:r>
                <a:endParaRPr kumimoji="0" lang="hu-HU" sz="2600" b="1" i="0" u="none" strike="noStrike" cap="none" spc="0" normalizeH="0" baseline="0" dirty="0">
                  <a:ln>
                    <a:noFill/>
                  </a:ln>
                  <a:solidFill>
                    <a:schemeClr val="bg2"/>
                  </a:solidFill>
                  <a:effectLst/>
                  <a:uFillTx/>
                  <a:latin typeface="+mj-lt"/>
                  <a:ea typeface="+mj-ea"/>
                  <a:cs typeface="+mj-cs"/>
                  <a:sym typeface="Arial"/>
                </a:endParaRPr>
              </a:p>
            </p:txBody>
          </p:sp>
          <p:sp>
            <p:nvSpPr>
              <p:cNvPr id="64" name="TextBox 16"/>
              <p:cNvSpPr txBox="1"/>
              <p:nvPr/>
            </p:nvSpPr>
            <p:spPr>
              <a:xfrm>
                <a:off x="10368822" y="3176955"/>
                <a:ext cx="2544925" cy="89255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spcFirstLastPara="1" wrap="none" lIns="45719" tIns="45719" rIns="45719" bIns="45719" spcCol="38100">
                <a:spAutoFit/>
              </a:bodyPr>
              <a:lstStyle/>
              <a:p>
                <a:pPr algn="ctr" eaLnBrk="1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hu-HU" sz="2600" b="1" kern="0" dirty="0">
                    <a:solidFill>
                      <a:srgbClr val="DE006E"/>
                    </a:solidFill>
                    <a:latin typeface="Times New Roman" charset="0"/>
                    <a:ea typeface="Times New Roman" charset="0"/>
                    <a:cs typeface="Times New Roman" charset="0"/>
                    <a:sym typeface="Arial"/>
                  </a:rPr>
                  <a:t>KEDVEZMÉNY</a:t>
                </a:r>
                <a:br>
                  <a:rPr lang="hu-HU" sz="2600" b="1" kern="0" dirty="0">
                    <a:solidFill>
                      <a:srgbClr val="DE006E"/>
                    </a:solidFill>
                    <a:latin typeface="Times New Roman" charset="0"/>
                    <a:ea typeface="Times New Roman" charset="0"/>
                    <a:cs typeface="Times New Roman" charset="0"/>
                    <a:sym typeface="Arial"/>
                  </a:rPr>
                </a:br>
                <a:r>
                  <a:rPr lang="hu-HU" sz="2600" b="1" kern="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charset="0"/>
                    <a:ea typeface="Times New Roman" charset="0"/>
                    <a:cs typeface="Times New Roman" charset="0"/>
                    <a:sym typeface="Arial"/>
                  </a:rPr>
                  <a:t>10.000 Ft (100%)</a:t>
                </a:r>
              </a:p>
            </p:txBody>
          </p:sp>
        </p:grpSp>
        <p:cxnSp>
          <p:nvCxnSpPr>
            <p:cNvPr id="8" name="Egyenes összekötő 7"/>
            <p:cNvCxnSpPr/>
            <p:nvPr/>
          </p:nvCxnSpPr>
          <p:spPr>
            <a:xfrm>
              <a:off x="11363259" y="4205776"/>
              <a:ext cx="1" cy="1123039"/>
            </a:xfrm>
            <a:prstGeom prst="line">
              <a:avLst/>
            </a:prstGeom>
            <a:noFill/>
            <a:ln w="28575" cap="flat">
              <a:solidFill>
                <a:schemeClr val="tx1"/>
              </a:solidFill>
              <a:prstDash val="solid"/>
              <a:round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grpSp>
        <p:nvGrpSpPr>
          <p:cNvPr id="5" name="Csoportba foglalás 4"/>
          <p:cNvGrpSpPr/>
          <p:nvPr/>
        </p:nvGrpSpPr>
        <p:grpSpPr>
          <a:xfrm>
            <a:off x="-179970" y="4742166"/>
            <a:ext cx="2364395" cy="3995305"/>
            <a:chOff x="101366" y="4670169"/>
            <a:chExt cx="2364395" cy="3995305"/>
          </a:xfrm>
        </p:grpSpPr>
        <p:cxnSp>
          <p:nvCxnSpPr>
            <p:cNvPr id="13" name="Egyenes összekötő nyíllal 12"/>
            <p:cNvCxnSpPr/>
            <p:nvPr/>
          </p:nvCxnSpPr>
          <p:spPr>
            <a:xfrm>
              <a:off x="1247874" y="5282341"/>
              <a:ext cx="0" cy="634482"/>
            </a:xfrm>
            <a:prstGeom prst="straightConnector1">
              <a:avLst/>
            </a:prstGeom>
            <a:noFill/>
            <a:ln w="28575" cap="flat">
              <a:solidFill>
                <a:schemeClr val="tx1"/>
              </a:solidFill>
              <a:prstDash val="solid"/>
              <a:round/>
              <a:tailEnd type="triangle" w="lg" len="lg"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61" name="Szövegdoboz 60">
              <a:extLst>
                <a:ext uri="{FF2B5EF4-FFF2-40B4-BE49-F238E27FC236}">
                  <a16:creationId xmlns:a16="http://schemas.microsoft.com/office/drawing/2014/main" id="{9EBA4D4C-E093-496B-9587-027E7443F376}"/>
                </a:ext>
              </a:extLst>
            </p:cNvPr>
            <p:cNvSpPr txBox="1"/>
            <p:nvPr/>
          </p:nvSpPr>
          <p:spPr>
            <a:xfrm>
              <a:off x="101366" y="5982015"/>
              <a:ext cx="2364395" cy="4924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marL="0" marR="0" indent="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hu-HU" sz="2600" b="1" dirty="0">
                  <a:solidFill>
                    <a:srgbClr val="DE006E"/>
                  </a:solidFill>
                  <a:latin typeface="+mj-lt"/>
                  <a:ea typeface="+mj-ea"/>
                  <a:cs typeface="+mj-cs"/>
                  <a:sym typeface="Arial"/>
                </a:rPr>
                <a:t>ÉN</a:t>
              </a:r>
              <a:endParaRPr kumimoji="0" lang="hu-HU" sz="2600" b="1" i="0" u="none" strike="noStrike" cap="none" spc="0" normalizeH="0" baseline="0" dirty="0">
                <a:ln>
                  <a:noFill/>
                </a:ln>
                <a:solidFill>
                  <a:srgbClr val="DE006E"/>
                </a:solidFill>
                <a:effectLst/>
                <a:uFillTx/>
                <a:latin typeface="+mj-lt"/>
                <a:ea typeface="+mj-ea"/>
                <a:cs typeface="+mj-cs"/>
                <a:sym typeface="Arial"/>
              </a:endParaRPr>
            </a:p>
          </p:txBody>
        </p:sp>
        <p:sp>
          <p:nvSpPr>
            <p:cNvPr id="63" name="TextBox 16"/>
            <p:cNvSpPr txBox="1"/>
            <p:nvPr/>
          </p:nvSpPr>
          <p:spPr>
            <a:xfrm>
              <a:off x="1041399" y="4670169"/>
              <a:ext cx="759180" cy="4924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spcFirstLastPara="1" wrap="none" lIns="45719" tIns="45719" rIns="45719" bIns="45719" spcCol="38100">
              <a:spAutoFit/>
            </a:bodyPr>
            <a:lstStyle/>
            <a:p>
              <a:pPr eaLnBrk="1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u-HU" sz="2600" b="1" kern="0" dirty="0">
                  <a:solidFill>
                    <a:srgbClr val="DE006E"/>
                  </a:solidFill>
                  <a:latin typeface="Times New Roman" charset="0"/>
                  <a:ea typeface="Times New Roman" charset="0"/>
                  <a:cs typeface="Times New Roman" charset="0"/>
                  <a:sym typeface="Arial"/>
                </a:rPr>
                <a:t>50%</a:t>
              </a:r>
            </a:p>
          </p:txBody>
        </p:sp>
        <p:sp>
          <p:nvSpPr>
            <p:cNvPr id="75" name="TextBox 16"/>
            <p:cNvSpPr txBox="1"/>
            <p:nvPr/>
          </p:nvSpPr>
          <p:spPr>
            <a:xfrm>
              <a:off x="663522" y="6320317"/>
              <a:ext cx="1156725" cy="4924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spcFirstLastPara="1" wrap="none" lIns="45719" tIns="45719" rIns="45719" bIns="45719" spcCol="38100">
              <a:spAutoFit/>
            </a:bodyPr>
            <a:lstStyle/>
            <a:p>
              <a:pPr eaLnBrk="1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u-HU" sz="2600" b="1" kern="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charset="0"/>
                  <a:ea typeface="Times New Roman" charset="0"/>
                  <a:cs typeface="Times New Roman" charset="0"/>
                  <a:sym typeface="Arial"/>
                </a:rPr>
                <a:t>5000 Ft</a:t>
              </a:r>
            </a:p>
          </p:txBody>
        </p:sp>
        <p:pic>
          <p:nvPicPr>
            <p:cNvPr id="85" name="Kép 84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5254" y="6649723"/>
              <a:ext cx="2015751" cy="2015751"/>
            </a:xfrm>
            <a:prstGeom prst="rect">
              <a:avLst/>
            </a:prstGeom>
          </p:spPr>
        </p:pic>
      </p:grpSp>
      <p:sp>
        <p:nvSpPr>
          <p:cNvPr id="35" name="Szövegdoboz 34">
            <a:extLst>
              <a:ext uri="{FF2B5EF4-FFF2-40B4-BE49-F238E27FC236}">
                <a16:creationId xmlns:a16="http://schemas.microsoft.com/office/drawing/2014/main" id="{9EBA4D4C-E093-496B-9587-027E7443F376}"/>
              </a:ext>
            </a:extLst>
          </p:cNvPr>
          <p:cNvSpPr txBox="1"/>
          <p:nvPr/>
        </p:nvSpPr>
        <p:spPr>
          <a:xfrm>
            <a:off x="4996822" y="1477695"/>
            <a:ext cx="3261317" cy="215443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hu-HU" sz="2600" b="1" dirty="0">
                <a:solidFill>
                  <a:schemeClr val="bg2"/>
                </a:solidFill>
                <a:latin typeface="+mj-lt"/>
                <a:ea typeface="+mj-ea"/>
                <a:cs typeface="+mj-cs"/>
                <a:sym typeface="Arial"/>
              </a:rPr>
              <a:t>Termékpartnerek</a:t>
            </a:r>
            <a:br>
              <a:rPr lang="hu-HU" sz="2600" b="1" dirty="0">
                <a:solidFill>
                  <a:schemeClr val="bg2"/>
                </a:solidFill>
                <a:latin typeface="+mj-lt"/>
                <a:ea typeface="+mj-ea"/>
                <a:cs typeface="+mj-cs"/>
                <a:sym typeface="Arial"/>
              </a:rPr>
            </a:br>
            <a:r>
              <a:rPr lang="hu-HU" sz="1000" b="1" dirty="0">
                <a:solidFill>
                  <a:schemeClr val="bg2"/>
                </a:solidFill>
                <a:latin typeface="+mj-lt"/>
                <a:ea typeface="+mj-ea"/>
                <a:cs typeface="+mj-cs"/>
                <a:sym typeface="Arial"/>
              </a:rPr>
              <a:t>   </a:t>
            </a:r>
            <a:br>
              <a:rPr lang="hu-HU" sz="2600" b="1" dirty="0">
                <a:solidFill>
                  <a:schemeClr val="bg2"/>
                </a:solidFill>
                <a:latin typeface="+mj-lt"/>
                <a:ea typeface="+mj-ea"/>
                <a:cs typeface="+mj-cs"/>
                <a:sym typeface="Arial"/>
              </a:rPr>
            </a:br>
            <a:r>
              <a:rPr lang="hu-HU" sz="2600" b="1" dirty="0">
                <a:solidFill>
                  <a:schemeClr val="bg2"/>
                </a:solidFill>
                <a:latin typeface="+mj-lt"/>
                <a:ea typeface="+mj-ea"/>
                <a:cs typeface="+mj-cs"/>
                <a:sym typeface="Arial"/>
              </a:rPr>
              <a:t>   </a:t>
            </a:r>
            <a:r>
              <a:rPr lang="hu-HU" sz="2400" b="1" dirty="0">
                <a:solidFill>
                  <a:srgbClr val="DE006E"/>
                </a:solidFill>
                <a:latin typeface="Arial" panose="020B0604020202020204" pitchFamily="34" charset="0"/>
                <a:ea typeface="Roboto Medium" panose="02000000000000000000" pitchFamily="2" charset="0"/>
                <a:cs typeface="Arial" panose="020B0604020202020204" pitchFamily="34" charset="0"/>
                <a:sym typeface="Arial"/>
              </a:rPr>
              <a:t> Élelmiszer</a:t>
            </a:r>
            <a:br>
              <a:rPr lang="hu-HU" sz="2400" b="1" dirty="0">
                <a:solidFill>
                  <a:srgbClr val="DE006E"/>
                </a:solidFill>
                <a:latin typeface="Arial" panose="020B0604020202020204" pitchFamily="34" charset="0"/>
                <a:ea typeface="Roboto Medium" panose="02000000000000000000" pitchFamily="2" charset="0"/>
                <a:cs typeface="Arial" panose="020B0604020202020204" pitchFamily="34" charset="0"/>
                <a:sym typeface="Arial"/>
              </a:rPr>
            </a:br>
            <a:r>
              <a:rPr lang="hu-HU" sz="2400" b="1" dirty="0">
                <a:solidFill>
                  <a:srgbClr val="DE006E"/>
                </a:solidFill>
                <a:latin typeface="Arial" panose="020B0604020202020204" pitchFamily="34" charset="0"/>
                <a:ea typeface="Roboto Medium" panose="02000000000000000000" pitchFamily="2" charset="0"/>
                <a:cs typeface="Arial" panose="020B0604020202020204" pitchFamily="34" charset="0"/>
                <a:sym typeface="Arial"/>
              </a:rPr>
              <a:t>    Üzemanyag</a:t>
            </a:r>
            <a:br>
              <a:rPr lang="hu-HU" sz="2400" b="1" dirty="0">
                <a:solidFill>
                  <a:srgbClr val="DE006E"/>
                </a:solidFill>
                <a:latin typeface="Arial" panose="020B0604020202020204" pitchFamily="34" charset="0"/>
                <a:ea typeface="Roboto Medium" panose="02000000000000000000" pitchFamily="2" charset="0"/>
                <a:cs typeface="Arial" panose="020B0604020202020204" pitchFamily="34" charset="0"/>
                <a:sym typeface="Arial"/>
              </a:rPr>
            </a:br>
            <a:r>
              <a:rPr lang="hu-HU" sz="2400" b="1" dirty="0">
                <a:solidFill>
                  <a:srgbClr val="DE006E"/>
                </a:solidFill>
                <a:latin typeface="Arial" panose="020B0604020202020204" pitchFamily="34" charset="0"/>
                <a:ea typeface="Roboto Medium" panose="02000000000000000000" pitchFamily="2" charset="0"/>
                <a:cs typeface="Arial" panose="020B0604020202020204" pitchFamily="34" charset="0"/>
                <a:sym typeface="Arial"/>
              </a:rPr>
              <a:t>    Telekommunikáció</a:t>
            </a:r>
            <a:br>
              <a:rPr lang="hu-HU" sz="2400" b="1" dirty="0">
                <a:solidFill>
                  <a:srgbClr val="DE006E"/>
                </a:solidFill>
                <a:latin typeface="Arial" panose="020B0604020202020204" pitchFamily="34" charset="0"/>
                <a:ea typeface="Roboto Medium" panose="02000000000000000000" pitchFamily="2" charset="0"/>
                <a:cs typeface="Arial" panose="020B0604020202020204" pitchFamily="34" charset="0"/>
                <a:sym typeface="Arial"/>
              </a:rPr>
            </a:br>
            <a:r>
              <a:rPr lang="hu-HU" sz="2400" b="1" dirty="0">
                <a:solidFill>
                  <a:srgbClr val="DE006E"/>
                </a:solidFill>
                <a:latin typeface="Arial" panose="020B0604020202020204" pitchFamily="34" charset="0"/>
                <a:ea typeface="Roboto Medium" panose="02000000000000000000" pitchFamily="2" charset="0"/>
                <a:cs typeface="Arial" panose="020B0604020202020204" pitchFamily="34" charset="0"/>
                <a:sym typeface="Arial"/>
              </a:rPr>
              <a:t>    Vendéglátás</a:t>
            </a:r>
            <a:endParaRPr kumimoji="0" lang="hu-HU" sz="2400" b="1" i="0" u="none" strike="noStrike" cap="none" spc="0" normalizeH="0" baseline="0" dirty="0">
              <a:ln>
                <a:noFill/>
              </a:ln>
              <a:solidFill>
                <a:srgbClr val="DE006E"/>
              </a:solidFill>
              <a:effectLst/>
              <a:uFillTx/>
              <a:latin typeface="+mj-lt"/>
              <a:ea typeface="+mj-ea"/>
              <a:cs typeface="+mj-cs"/>
              <a:sym typeface="Arial"/>
            </a:endParaRPr>
          </a:p>
        </p:txBody>
      </p:sp>
      <p:grpSp>
        <p:nvGrpSpPr>
          <p:cNvPr id="14" name="Csoportba foglalás 13"/>
          <p:cNvGrpSpPr/>
          <p:nvPr/>
        </p:nvGrpSpPr>
        <p:grpSpPr>
          <a:xfrm>
            <a:off x="2937233" y="1125336"/>
            <a:ext cx="1515565" cy="3509997"/>
            <a:chOff x="2937233" y="1125336"/>
            <a:chExt cx="1515565" cy="3509997"/>
          </a:xfrm>
        </p:grpSpPr>
        <p:grpSp>
          <p:nvGrpSpPr>
            <p:cNvPr id="11" name="Csoportba foglalás 10"/>
            <p:cNvGrpSpPr/>
            <p:nvPr/>
          </p:nvGrpSpPr>
          <p:grpSpPr>
            <a:xfrm>
              <a:off x="2937233" y="1125336"/>
              <a:ext cx="1515565" cy="2544160"/>
              <a:chOff x="3299762" y="1631032"/>
              <a:chExt cx="1515565" cy="2544160"/>
            </a:xfrm>
          </p:grpSpPr>
          <p:sp>
            <p:nvSpPr>
              <p:cNvPr id="30" name="TextBox 16"/>
              <p:cNvSpPr txBox="1"/>
              <p:nvPr/>
            </p:nvSpPr>
            <p:spPr>
              <a:xfrm>
                <a:off x="3299762" y="1631032"/>
                <a:ext cx="1515565" cy="83099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spcFirstLastPara="1" wrap="square" lIns="45719" tIns="45719" rIns="45719" bIns="45719" spcCol="38100">
                <a:spAutoFit/>
              </a:bodyPr>
              <a:lstStyle/>
              <a:p>
                <a:pPr algn="ctr" eaLnBrk="1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hu-HU" sz="2400" b="1" kern="0" dirty="0">
                    <a:solidFill>
                      <a:srgbClr val="DE006E"/>
                    </a:solidFill>
                    <a:latin typeface="Times New Roman" charset="0"/>
                    <a:ea typeface="Times New Roman" charset="0"/>
                    <a:cs typeface="Times New Roman" charset="0"/>
                    <a:sym typeface="Arial"/>
                  </a:rPr>
                  <a:t>100%</a:t>
                </a:r>
              </a:p>
              <a:p>
                <a:pPr eaLnBrk="1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hu-HU" sz="2400" b="1" kern="0" dirty="0">
                    <a:solidFill>
                      <a:srgbClr val="DE006E"/>
                    </a:solidFill>
                    <a:latin typeface="Times New Roman" charset="0"/>
                    <a:ea typeface="Times New Roman" charset="0"/>
                    <a:cs typeface="Times New Roman" charset="0"/>
                    <a:sym typeface="Arial"/>
                  </a:rPr>
                  <a:t>100.000 Ft</a:t>
                </a:r>
              </a:p>
            </p:txBody>
          </p:sp>
          <p:pic>
            <p:nvPicPr>
              <p:cNvPr id="31" name="Picture 8"/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501095" y="3474276"/>
                <a:ext cx="1112897" cy="700916"/>
              </a:xfrm>
              <a:prstGeom prst="rect">
                <a:avLst/>
              </a:prstGeom>
            </p:spPr>
          </p:pic>
          <p:sp>
            <p:nvSpPr>
              <p:cNvPr id="32" name="Szaggatott nyíl jobbra 31"/>
              <p:cNvSpPr/>
              <p:nvPr/>
            </p:nvSpPr>
            <p:spPr>
              <a:xfrm>
                <a:off x="3441194" y="2513022"/>
                <a:ext cx="1152144" cy="810506"/>
              </a:xfrm>
              <a:prstGeom prst="stripedRightArrow">
                <a:avLst/>
              </a:prstGeom>
              <a:solidFill>
                <a:srgbClr val="666666"/>
              </a:solidFill>
              <a:ln w="25400" cap="flat">
                <a:noFill/>
                <a:prstDash val="solid"/>
                <a:round/>
              </a:ln>
              <a:effectLst>
                <a:outerShdw blurRad="38100" dist="23000" dir="5400000" rotWithShape="0">
                  <a:srgbClr val="000000">
                    <a:alpha val="35000"/>
                  </a:srgbClr>
                </a:outerShdw>
              </a:effectLst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hu-HU" sz="1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j-lt"/>
                  <a:ea typeface="+mj-ea"/>
                  <a:cs typeface="+mj-cs"/>
                  <a:sym typeface="Arial"/>
                </a:endParaRPr>
              </a:p>
            </p:txBody>
          </p:sp>
        </p:grpSp>
        <p:grpSp>
          <p:nvGrpSpPr>
            <p:cNvPr id="87" name="Csoportba foglalás 86"/>
            <p:cNvGrpSpPr/>
            <p:nvPr/>
          </p:nvGrpSpPr>
          <p:grpSpPr>
            <a:xfrm>
              <a:off x="3102998" y="3887411"/>
              <a:ext cx="1297287" cy="747922"/>
              <a:chOff x="5036599" y="6044567"/>
              <a:chExt cx="2470556" cy="1368786"/>
            </a:xfrm>
          </p:grpSpPr>
          <p:grpSp>
            <p:nvGrpSpPr>
              <p:cNvPr id="88" name="Group 13">
                <a:extLst>
                  <a:ext uri="{FF2B5EF4-FFF2-40B4-BE49-F238E27FC236}">
                    <a16:creationId xmlns:a16="http://schemas.microsoft.com/office/drawing/2014/main" id="{2DDA19A7-A85E-4A9E-98BE-9316B7566523}"/>
                  </a:ext>
                </a:extLst>
              </p:cNvPr>
              <p:cNvGrpSpPr/>
              <p:nvPr/>
            </p:nvGrpSpPr>
            <p:grpSpPr>
              <a:xfrm>
                <a:off x="5296697" y="6044567"/>
                <a:ext cx="1820438" cy="845518"/>
                <a:chOff x="5250551" y="6064250"/>
                <a:chExt cx="1803674" cy="837732"/>
              </a:xfrm>
            </p:grpSpPr>
            <p:pic>
              <p:nvPicPr>
                <p:cNvPr id="90" name="Picture 14">
                  <a:extLst>
                    <a:ext uri="{FF2B5EF4-FFF2-40B4-BE49-F238E27FC236}">
                      <a16:creationId xmlns:a16="http://schemas.microsoft.com/office/drawing/2014/main" id="{9ED85B36-F98D-40FE-B182-4100D127742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250551" y="6064250"/>
                  <a:ext cx="828675" cy="828675"/>
                </a:xfrm>
                <a:prstGeom prst="rect">
                  <a:avLst/>
                </a:prstGeom>
              </p:spPr>
            </p:pic>
            <p:pic>
              <p:nvPicPr>
                <p:cNvPr id="91" name="Picture 15">
                  <a:extLst>
                    <a:ext uri="{FF2B5EF4-FFF2-40B4-BE49-F238E27FC236}">
                      <a16:creationId xmlns:a16="http://schemas.microsoft.com/office/drawing/2014/main" id="{61C7634B-FCAA-412C-A3AF-F072E5C25F6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221052" y="6068809"/>
                  <a:ext cx="833173" cy="833173"/>
                </a:xfrm>
                <a:prstGeom prst="rect">
                  <a:avLst/>
                </a:prstGeom>
              </p:spPr>
            </p:pic>
          </p:grpSp>
          <p:sp>
            <p:nvSpPr>
              <p:cNvPr id="89" name="TextBox 1">
                <a:extLst>
                  <a:ext uri="{FF2B5EF4-FFF2-40B4-BE49-F238E27FC236}">
                    <a16:creationId xmlns:a16="http://schemas.microsoft.com/office/drawing/2014/main" id="{24CBE166-ADFB-498C-B184-E807EE75D64F}"/>
                  </a:ext>
                </a:extLst>
              </p:cNvPr>
              <p:cNvSpPr txBox="1"/>
              <p:nvPr/>
            </p:nvSpPr>
            <p:spPr>
              <a:xfrm>
                <a:off x="5036599" y="6962745"/>
                <a:ext cx="2470556" cy="450608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t">
                <a:spAutoFit/>
              </a:bodyPr>
              <a:lstStyle/>
              <a:p>
                <a:pPr marL="0" marR="0" indent="0" algn="ctr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hu-HU" sz="1000" b="1" i="0" u="none" strike="noStrike" cap="none" spc="0" normalizeH="0" baseline="0" dirty="0" err="1">
                    <a:ln>
                      <a:noFill/>
                    </a:ln>
                    <a:solidFill>
                      <a:srgbClr val="CC0066"/>
                    </a:solidFill>
                    <a:effectLst/>
                    <a:uFillTx/>
                    <a:latin typeface="Roboto regular"/>
                    <a:ea typeface="Roboto Medium" panose="02000000000000000000" pitchFamily="2" charset="0"/>
                    <a:cs typeface="Roboto Medium" panose="02000000000000000000" pitchFamily="2" charset="0"/>
                    <a:sym typeface="Arial"/>
                  </a:rPr>
                  <a:t>SCnet</a:t>
                </a:r>
                <a:r>
                  <a:rPr kumimoji="0" lang="hu-HU" sz="1000" b="1" i="0" u="none" strike="noStrike" cap="none" spc="0" normalizeH="0" baseline="0" dirty="0">
                    <a:ln>
                      <a:noFill/>
                    </a:ln>
                    <a:solidFill>
                      <a:srgbClr val="CC0066"/>
                    </a:solidFill>
                    <a:effectLst/>
                    <a:uFillTx/>
                    <a:latin typeface="Roboto regular"/>
                    <a:ea typeface="Roboto Medium" panose="02000000000000000000" pitchFamily="2" charset="0"/>
                    <a:cs typeface="Roboto Medium" panose="02000000000000000000" pitchFamily="2" charset="0"/>
                    <a:sym typeface="Arial"/>
                  </a:rPr>
                  <a:t> applikáció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91651587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raphic 17">
            <a:extLst>
              <a:ext uri="{FF2B5EF4-FFF2-40B4-BE49-F238E27FC236}">
                <a16:creationId xmlns:a16="http://schemas.microsoft.com/office/drawing/2014/main" id="{0AD27D04-94B2-4727-A662-88D1DCE297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3918" y="9199353"/>
            <a:ext cx="1560929" cy="517118"/>
          </a:xfrm>
          <a:prstGeom prst="rect">
            <a:avLst/>
          </a:prstGeom>
        </p:spPr>
      </p:pic>
      <p:sp>
        <p:nvSpPr>
          <p:cNvPr id="21" name="Szövegdoboz 20"/>
          <p:cNvSpPr txBox="1"/>
          <p:nvPr/>
        </p:nvSpPr>
        <p:spPr>
          <a:xfrm>
            <a:off x="347644" y="317243"/>
            <a:ext cx="10774454" cy="52321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hu-HU" sz="2800" b="1" dirty="0">
                <a:solidFill>
                  <a:srgbClr val="DE006E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Arial"/>
              </a:rPr>
              <a:t>KONKRÉTUMOK:</a:t>
            </a:r>
            <a:endParaRPr kumimoji="0" lang="en-US" sz="2800" b="1" i="0" u="none" strike="noStrike" cap="none" spc="0" normalizeH="0" baseline="0" dirty="0">
              <a:ln>
                <a:noFill/>
              </a:ln>
              <a:solidFill>
                <a:srgbClr val="DE006E"/>
              </a:solidFill>
              <a:effectLst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  <a:sym typeface="Arial"/>
            </a:endParaRPr>
          </a:p>
        </p:txBody>
      </p:sp>
      <p:cxnSp>
        <p:nvCxnSpPr>
          <p:cNvPr id="22" name="Egyenes összekötő 21"/>
          <p:cNvCxnSpPr/>
          <p:nvPr/>
        </p:nvCxnSpPr>
        <p:spPr>
          <a:xfrm>
            <a:off x="220316" y="1028755"/>
            <a:ext cx="3269333" cy="0"/>
          </a:xfrm>
          <a:prstGeom prst="line">
            <a:avLst/>
          </a:prstGeom>
          <a:noFill/>
          <a:ln w="57150" cap="flat">
            <a:solidFill>
              <a:srgbClr val="DE006E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grpSp>
        <p:nvGrpSpPr>
          <p:cNvPr id="16" name="Csoportba foglalás 15"/>
          <p:cNvGrpSpPr/>
          <p:nvPr/>
        </p:nvGrpSpPr>
        <p:grpSpPr>
          <a:xfrm>
            <a:off x="8258139" y="1481731"/>
            <a:ext cx="2132954" cy="1845592"/>
            <a:chOff x="8209332" y="1960815"/>
            <a:chExt cx="2132954" cy="1845592"/>
          </a:xfrm>
        </p:grpSpPr>
        <p:sp>
          <p:nvSpPr>
            <p:cNvPr id="39" name="Szaggatott nyíl jobbra 38"/>
            <p:cNvSpPr/>
            <p:nvPr/>
          </p:nvSpPr>
          <p:spPr>
            <a:xfrm>
              <a:off x="8485263" y="2480687"/>
              <a:ext cx="1152144" cy="810506"/>
            </a:xfrm>
            <a:prstGeom prst="stripedRightArrow">
              <a:avLst/>
            </a:prstGeom>
            <a:solidFill>
              <a:srgbClr val="666666"/>
            </a:solidFill>
            <a:ln w="25400" cap="flat">
              <a:noFill/>
              <a:prstDash val="solid"/>
              <a:round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hu-HU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Arial"/>
              </a:endParaRPr>
            </a:p>
          </p:txBody>
        </p:sp>
        <p:sp>
          <p:nvSpPr>
            <p:cNvPr id="40" name="TextBox 16"/>
            <p:cNvSpPr txBox="1"/>
            <p:nvPr/>
          </p:nvSpPr>
          <p:spPr>
            <a:xfrm>
              <a:off x="8442897" y="3344744"/>
              <a:ext cx="1236875" cy="46166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spcFirstLastPara="1" wrap="none" lIns="45719" tIns="45719" rIns="45719" bIns="45719" spcCol="38100">
              <a:spAutoFit/>
            </a:bodyPr>
            <a:lstStyle/>
            <a:p>
              <a:pPr algn="ctr" eaLnBrk="1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u-HU" sz="2400" b="1" kern="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charset="0"/>
                  <a:ea typeface="Times New Roman" charset="0"/>
                  <a:cs typeface="Times New Roman" charset="0"/>
                  <a:sym typeface="Arial"/>
                </a:rPr>
                <a:t>Pl.: 10%</a:t>
              </a:r>
            </a:p>
          </p:txBody>
        </p:sp>
        <p:sp>
          <p:nvSpPr>
            <p:cNvPr id="41" name="TextBox 16"/>
            <p:cNvSpPr txBox="1"/>
            <p:nvPr/>
          </p:nvSpPr>
          <p:spPr>
            <a:xfrm>
              <a:off x="8209332" y="1960815"/>
              <a:ext cx="2132954" cy="4924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spcFirstLastPara="1" wrap="none" lIns="45719" tIns="45719" rIns="45719" bIns="45719" spcCol="38100">
              <a:spAutoFit/>
            </a:bodyPr>
            <a:lstStyle/>
            <a:p>
              <a:pPr eaLnBrk="1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u-HU" sz="2600" b="1" kern="0" dirty="0">
                  <a:solidFill>
                    <a:srgbClr val="DE006E"/>
                  </a:solidFill>
                  <a:latin typeface="+mj-lt"/>
                  <a:ea typeface="Times New Roman" charset="0"/>
                  <a:cs typeface="Times New Roman" charset="0"/>
                  <a:sym typeface="Arial"/>
                </a:rPr>
                <a:t>Kedvezmény</a:t>
              </a:r>
            </a:p>
          </p:txBody>
        </p:sp>
      </p:grpSp>
      <p:cxnSp>
        <p:nvCxnSpPr>
          <p:cNvPr id="48" name="Egyenes összekötő 47"/>
          <p:cNvCxnSpPr/>
          <p:nvPr/>
        </p:nvCxnSpPr>
        <p:spPr>
          <a:xfrm>
            <a:off x="966538" y="5354338"/>
            <a:ext cx="10396721" cy="0"/>
          </a:xfrm>
          <a:prstGeom prst="line">
            <a:avLst/>
          </a:prstGeom>
          <a:noFill/>
          <a:ln w="28575" cap="flat">
            <a:solidFill>
              <a:schemeClr val="tx1">
                <a:lumMod val="75000"/>
                <a:lumOff val="25000"/>
              </a:schemeClr>
            </a:solidFill>
            <a:prstDash val="solid"/>
            <a:round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grpSp>
        <p:nvGrpSpPr>
          <p:cNvPr id="6" name="Csoportba foglalás 5"/>
          <p:cNvGrpSpPr/>
          <p:nvPr/>
        </p:nvGrpSpPr>
        <p:grpSpPr>
          <a:xfrm>
            <a:off x="2827489" y="4742166"/>
            <a:ext cx="2116145" cy="4192678"/>
            <a:chOff x="3108825" y="4670169"/>
            <a:chExt cx="2116145" cy="4192678"/>
          </a:xfrm>
        </p:grpSpPr>
        <p:cxnSp>
          <p:nvCxnSpPr>
            <p:cNvPr id="65" name="Egyenes összekötő nyíllal 64"/>
            <p:cNvCxnSpPr/>
            <p:nvPr/>
          </p:nvCxnSpPr>
          <p:spPr>
            <a:xfrm>
              <a:off x="4121687" y="5166923"/>
              <a:ext cx="0" cy="634482"/>
            </a:xfrm>
            <a:prstGeom prst="straightConnector1">
              <a:avLst/>
            </a:prstGeom>
            <a:noFill/>
            <a:ln w="28575" cap="flat">
              <a:solidFill>
                <a:schemeClr val="tx1"/>
              </a:solidFill>
              <a:prstDash val="solid"/>
              <a:round/>
              <a:tailEnd type="triangle" w="lg" len="lg"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  <a:scene3d>
              <a:camera prst="orthographicFront">
                <a:rot lat="0" lon="0" rev="10799999"/>
              </a:camera>
              <a:lightRig rig="threePt" dir="t"/>
            </a:scene3d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pic>
          <p:nvPicPr>
            <p:cNvPr id="66" name="image8.png" descr="Kép 98">
              <a:extLst>
                <a:ext uri="{FF2B5EF4-FFF2-40B4-BE49-F238E27FC236}">
                  <a16:creationId xmlns:a16="http://schemas.microsoft.com/office/drawing/2014/main" id="{B1E9F0E4-3F71-456D-A350-5308CD4DCDE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b="15600"/>
            <a:stretch/>
          </p:blipFill>
          <p:spPr bwMode="auto">
            <a:xfrm>
              <a:off x="3695016" y="6040594"/>
              <a:ext cx="853343" cy="3316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</p:pic>
        <p:sp>
          <p:nvSpPr>
            <p:cNvPr id="67" name="TextBox 16"/>
            <p:cNvSpPr txBox="1"/>
            <p:nvPr/>
          </p:nvSpPr>
          <p:spPr>
            <a:xfrm>
              <a:off x="3763323" y="4670169"/>
              <a:ext cx="759180" cy="4924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spcFirstLastPara="1" wrap="none" lIns="45719" tIns="45719" rIns="45719" bIns="45719" spcCol="38100">
              <a:spAutoFit/>
            </a:bodyPr>
            <a:lstStyle/>
            <a:p>
              <a:pPr eaLnBrk="1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u-HU" sz="2600" b="1" kern="0" dirty="0">
                  <a:solidFill>
                    <a:srgbClr val="DE006E"/>
                  </a:solidFill>
                  <a:latin typeface="Times New Roman" charset="0"/>
                  <a:ea typeface="Times New Roman" charset="0"/>
                  <a:cs typeface="Times New Roman" charset="0"/>
                  <a:sym typeface="Arial"/>
                </a:rPr>
                <a:t>10%</a:t>
              </a:r>
            </a:p>
          </p:txBody>
        </p:sp>
        <p:sp>
          <p:nvSpPr>
            <p:cNvPr id="71" name="TextBox 16"/>
            <p:cNvSpPr txBox="1"/>
            <p:nvPr/>
          </p:nvSpPr>
          <p:spPr>
            <a:xfrm>
              <a:off x="3108825" y="7064673"/>
              <a:ext cx="2116145" cy="83099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spcFirstLastPara="1" wrap="square" lIns="45719" tIns="45719" rIns="45719" bIns="45719" spcCol="38100">
              <a:spAutoFit/>
            </a:bodyPr>
            <a:lstStyle/>
            <a:p>
              <a:pPr algn="ctr" eaLnBrk="1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u-HU" sz="2400" b="1" kern="0" dirty="0">
                  <a:solidFill>
                    <a:schemeClr val="bg2"/>
                  </a:solidFill>
                  <a:latin typeface="Times New Roman" charset="0"/>
                  <a:ea typeface="Times New Roman" charset="0"/>
                  <a:cs typeface="Times New Roman" charset="0"/>
                  <a:sym typeface="Arial"/>
                </a:rPr>
                <a:t>Működtetés és adományozás</a:t>
              </a:r>
            </a:p>
          </p:txBody>
        </p:sp>
        <p:pic>
          <p:nvPicPr>
            <p:cNvPr id="77" name="Picture 10">
              <a:extLst>
                <a:ext uri="{FF2B5EF4-FFF2-40B4-BE49-F238E27FC236}">
                  <a16:creationId xmlns:a16="http://schemas.microsoft.com/office/drawing/2014/main" id="{D687F0B5-F9D5-4916-AEE7-EFA19770927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71825" y="8169165"/>
              <a:ext cx="1571472" cy="693682"/>
            </a:xfrm>
            <a:prstGeom prst="rect">
              <a:avLst/>
            </a:prstGeom>
          </p:spPr>
        </p:pic>
        <p:sp>
          <p:nvSpPr>
            <p:cNvPr id="80" name="TextBox 16"/>
            <p:cNvSpPr txBox="1"/>
            <p:nvPr/>
          </p:nvSpPr>
          <p:spPr>
            <a:xfrm>
              <a:off x="3546855" y="6380791"/>
              <a:ext cx="1240081" cy="4924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spcFirstLastPara="1" wrap="none" lIns="45719" tIns="45719" rIns="45719" bIns="45719" spcCol="38100">
              <a:spAutoFit/>
            </a:bodyPr>
            <a:lstStyle/>
            <a:p>
              <a:pPr eaLnBrk="1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u-HU" sz="2600" b="1" kern="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charset="0"/>
                  <a:ea typeface="Times New Roman" charset="0"/>
                  <a:cs typeface="Times New Roman" charset="0"/>
                  <a:sym typeface="Arial"/>
                </a:rPr>
                <a:t>1.000 Ft</a:t>
              </a:r>
            </a:p>
          </p:txBody>
        </p:sp>
      </p:grp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2527" y="8713751"/>
            <a:ext cx="2636053" cy="825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" name="Csoportba foglalás 19"/>
          <p:cNvGrpSpPr/>
          <p:nvPr/>
        </p:nvGrpSpPr>
        <p:grpSpPr>
          <a:xfrm>
            <a:off x="5611735" y="4709403"/>
            <a:ext cx="2871530" cy="4852481"/>
            <a:chOff x="5893071" y="4637406"/>
            <a:chExt cx="2871530" cy="4852481"/>
          </a:xfrm>
        </p:grpSpPr>
        <p:sp>
          <p:nvSpPr>
            <p:cNvPr id="68" name="TextBox 16"/>
            <p:cNvSpPr txBox="1"/>
            <p:nvPr/>
          </p:nvSpPr>
          <p:spPr>
            <a:xfrm>
              <a:off x="6355610" y="4637406"/>
              <a:ext cx="1950212" cy="4924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spcFirstLastPara="1" wrap="none" lIns="45719" tIns="45719" rIns="45719" bIns="45719" spcCol="38100">
              <a:spAutoFit/>
            </a:bodyPr>
            <a:lstStyle/>
            <a:p>
              <a:pPr eaLnBrk="1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u-HU" sz="2600" b="1" kern="0" dirty="0">
                  <a:solidFill>
                    <a:srgbClr val="DE006E"/>
                  </a:solidFill>
                  <a:latin typeface="Times New Roman" charset="0"/>
                  <a:ea typeface="Times New Roman" charset="0"/>
                  <a:cs typeface="Times New Roman" charset="0"/>
                  <a:sym typeface="Arial"/>
                </a:rPr>
                <a:t>4x5 %= 20%</a:t>
              </a:r>
            </a:p>
          </p:txBody>
        </p:sp>
        <p:cxnSp>
          <p:nvCxnSpPr>
            <p:cNvPr id="69" name="Egyenes összekötő nyíllal 68"/>
            <p:cNvCxnSpPr/>
            <p:nvPr/>
          </p:nvCxnSpPr>
          <p:spPr>
            <a:xfrm>
              <a:off x="7328837" y="5185866"/>
              <a:ext cx="0" cy="634482"/>
            </a:xfrm>
            <a:prstGeom prst="straightConnector1">
              <a:avLst/>
            </a:prstGeom>
            <a:noFill/>
            <a:ln w="28575" cap="flat">
              <a:solidFill>
                <a:schemeClr val="tx1"/>
              </a:solidFill>
              <a:prstDash val="solid"/>
              <a:round/>
              <a:tailEnd type="triangle" w="lg" len="lg"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  <a:scene3d>
              <a:camera prst="orthographicFront">
                <a:rot lat="0" lon="0" rev="10800000"/>
              </a:camera>
              <a:lightRig rig="threePt" dir="t"/>
            </a:scene3d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70" name="Szövegdoboz 69">
              <a:extLst>
                <a:ext uri="{FF2B5EF4-FFF2-40B4-BE49-F238E27FC236}">
                  <a16:creationId xmlns:a16="http://schemas.microsoft.com/office/drawing/2014/main" id="{9EBA4D4C-E093-496B-9587-027E7443F376}"/>
                </a:ext>
              </a:extLst>
            </p:cNvPr>
            <p:cNvSpPr txBox="1"/>
            <p:nvPr/>
          </p:nvSpPr>
          <p:spPr>
            <a:xfrm>
              <a:off x="6088885" y="5963354"/>
              <a:ext cx="2364395" cy="46166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marL="0" marR="0" indent="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hu-HU" sz="2400" b="1" dirty="0">
                  <a:solidFill>
                    <a:srgbClr val="DE006E"/>
                  </a:solidFill>
                  <a:latin typeface="+mj-lt"/>
                  <a:ea typeface="+mj-ea"/>
                  <a:cs typeface="+mj-cs"/>
                  <a:sym typeface="Arial"/>
                </a:rPr>
                <a:t>Ajánlóknak</a:t>
              </a:r>
              <a:endParaRPr kumimoji="0" lang="hu-HU" sz="2400" b="1" i="0" u="none" strike="noStrike" cap="none" spc="0" normalizeH="0" baseline="0" dirty="0">
                <a:ln>
                  <a:noFill/>
                </a:ln>
                <a:solidFill>
                  <a:srgbClr val="DE006E"/>
                </a:solidFill>
                <a:effectLst/>
                <a:uFillTx/>
                <a:latin typeface="+mj-lt"/>
                <a:ea typeface="+mj-ea"/>
                <a:cs typeface="+mj-cs"/>
                <a:sym typeface="Arial"/>
              </a:endParaRPr>
            </a:p>
          </p:txBody>
        </p:sp>
        <p:sp>
          <p:nvSpPr>
            <p:cNvPr id="76" name="TextBox 16"/>
            <p:cNvSpPr txBox="1"/>
            <p:nvPr/>
          </p:nvSpPr>
          <p:spPr>
            <a:xfrm>
              <a:off x="5893071" y="8658892"/>
              <a:ext cx="2871530" cy="83099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spcFirstLastPara="1" wrap="square" lIns="45719" tIns="45719" rIns="45719" bIns="45719" spcCol="38100">
              <a:spAutoFit/>
            </a:bodyPr>
            <a:lstStyle/>
            <a:p>
              <a:pPr algn="ctr" eaLnBrk="1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u-HU" sz="2400" b="1" kern="0" dirty="0">
                  <a:solidFill>
                    <a:schemeClr val="bg2"/>
                  </a:solidFill>
                  <a:latin typeface="Times New Roman" charset="0"/>
                  <a:ea typeface="Times New Roman" charset="0"/>
                  <a:cs typeface="Times New Roman" charset="0"/>
                  <a:sym typeface="Arial"/>
                </a:rPr>
                <a:t>4 embert jutalmaz  felfelé az ajánlásért</a:t>
              </a:r>
            </a:p>
          </p:txBody>
        </p:sp>
        <p:grpSp>
          <p:nvGrpSpPr>
            <p:cNvPr id="55" name="Csoportba foglalás 9">
              <a:extLst>
                <a:ext uri="{FF2B5EF4-FFF2-40B4-BE49-F238E27FC236}">
                  <a16:creationId xmlns:a16="http://schemas.microsoft.com/office/drawing/2014/main" id="{CED87E84-B14D-43D1-BF9E-DA26ACF92A3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341872" y="6938796"/>
              <a:ext cx="2066961" cy="1713407"/>
              <a:chOff x="6190521" y="2174799"/>
              <a:chExt cx="2607755" cy="2157984"/>
            </a:xfrm>
          </p:grpSpPr>
          <p:pic>
            <p:nvPicPr>
              <p:cNvPr id="56" name="Picture 2">
                <a:extLst>
                  <a:ext uri="{FF2B5EF4-FFF2-40B4-BE49-F238E27FC236}">
                    <a16:creationId xmlns:a16="http://schemas.microsoft.com/office/drawing/2014/main" id="{0C69E835-9E96-4AC8-89B5-5DDA2217316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543" t="-175" r="68353" b="58220"/>
              <a:stretch>
                <a:fillRect/>
              </a:stretch>
            </p:blipFill>
            <p:spPr bwMode="auto">
              <a:xfrm flipH="1">
                <a:off x="6190521" y="2174799"/>
                <a:ext cx="1335024" cy="21579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7" name="TextBox 19">
                <a:extLst>
                  <a:ext uri="{FF2B5EF4-FFF2-40B4-BE49-F238E27FC236}">
                    <a16:creationId xmlns:a16="http://schemas.microsoft.com/office/drawing/2014/main" id="{4E0B7CBB-D54F-4543-A8E5-D45C165F9343}"/>
                  </a:ext>
                </a:extLst>
              </p:cNvPr>
              <p:cNvSpPr txBox="1"/>
              <p:nvPr/>
            </p:nvSpPr>
            <p:spPr>
              <a:xfrm>
                <a:off x="7581597" y="2196749"/>
                <a:ext cx="1216679" cy="58145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spcFirstLastPara="1" wrap="none" lIns="45719" tIns="45719" rIns="45719" bIns="45719" spcCol="38100">
                <a:spAutoFit/>
              </a:bodyPr>
              <a:lstStyle/>
              <a:p>
                <a:pPr eaLnBrk="1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hu-HU" sz="2400" kern="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charset="0"/>
                    <a:ea typeface="Times New Roman" charset="0"/>
                    <a:cs typeface="Times New Roman" charset="0"/>
                    <a:sym typeface="Arial"/>
                  </a:rPr>
                  <a:t> 500 Ft</a:t>
                </a:r>
              </a:p>
            </p:txBody>
          </p:sp>
          <p:sp>
            <p:nvSpPr>
              <p:cNvPr id="58" name="TextBox 19">
                <a:extLst>
                  <a:ext uri="{FF2B5EF4-FFF2-40B4-BE49-F238E27FC236}">
                    <a16:creationId xmlns:a16="http://schemas.microsoft.com/office/drawing/2014/main" id="{19FAA5FC-C192-40E6-B936-A692597F0150}"/>
                  </a:ext>
                </a:extLst>
              </p:cNvPr>
              <p:cNvSpPr txBox="1"/>
              <p:nvPr/>
            </p:nvSpPr>
            <p:spPr>
              <a:xfrm>
                <a:off x="7581597" y="2686918"/>
                <a:ext cx="1216679" cy="58145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spcFirstLastPara="1" wrap="none" lIns="45719" tIns="45719" rIns="45719" bIns="45719" spcCol="38100">
                <a:spAutoFit/>
              </a:bodyPr>
              <a:lstStyle/>
              <a:p>
                <a:pPr eaLnBrk="1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hu-HU" sz="2400" kern="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charset="0"/>
                    <a:ea typeface="Times New Roman" charset="0"/>
                    <a:cs typeface="Times New Roman" charset="0"/>
                    <a:sym typeface="Arial"/>
                  </a:rPr>
                  <a:t> 500 Ft</a:t>
                </a:r>
              </a:p>
            </p:txBody>
          </p:sp>
          <p:sp>
            <p:nvSpPr>
              <p:cNvPr id="59" name="TextBox 19">
                <a:extLst>
                  <a:ext uri="{FF2B5EF4-FFF2-40B4-BE49-F238E27FC236}">
                    <a16:creationId xmlns:a16="http://schemas.microsoft.com/office/drawing/2014/main" id="{03CF6D9E-F3EE-4C3B-9D6B-6A2CD03A645D}"/>
                  </a:ext>
                </a:extLst>
              </p:cNvPr>
              <p:cNvSpPr txBox="1"/>
              <p:nvPr/>
            </p:nvSpPr>
            <p:spPr>
              <a:xfrm>
                <a:off x="7581597" y="3181285"/>
                <a:ext cx="1216679" cy="58145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spcFirstLastPara="1" wrap="none" lIns="45719" tIns="45719" rIns="45719" bIns="45719" spcCol="38100">
                <a:spAutoFit/>
              </a:bodyPr>
              <a:lstStyle/>
              <a:p>
                <a:pPr eaLnBrk="1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hu-HU" sz="2400" kern="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charset="0"/>
                    <a:ea typeface="Times New Roman" charset="0"/>
                    <a:cs typeface="Times New Roman" charset="0"/>
                    <a:sym typeface="Arial"/>
                  </a:rPr>
                  <a:t> 500 Ft</a:t>
                </a:r>
              </a:p>
            </p:txBody>
          </p:sp>
          <p:sp>
            <p:nvSpPr>
              <p:cNvPr id="60" name="TextBox 19">
                <a:extLst>
                  <a:ext uri="{FF2B5EF4-FFF2-40B4-BE49-F238E27FC236}">
                    <a16:creationId xmlns:a16="http://schemas.microsoft.com/office/drawing/2014/main" id="{5B749F3B-A574-4DAE-8AE9-95D70F324ABD}"/>
                  </a:ext>
                </a:extLst>
              </p:cNvPr>
              <p:cNvSpPr txBox="1"/>
              <p:nvPr/>
            </p:nvSpPr>
            <p:spPr>
              <a:xfrm>
                <a:off x="7581597" y="3726177"/>
                <a:ext cx="1216679" cy="58145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spcFirstLastPara="1" wrap="none" lIns="45719" tIns="45719" rIns="45719" bIns="45719" spcCol="38100">
                <a:spAutoFit/>
              </a:bodyPr>
              <a:lstStyle/>
              <a:p>
                <a:pPr eaLnBrk="1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hu-HU" sz="2400" kern="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charset="0"/>
                    <a:ea typeface="Times New Roman" charset="0"/>
                    <a:cs typeface="Times New Roman" charset="0"/>
                    <a:sym typeface="Arial"/>
                  </a:rPr>
                  <a:t> 500 Ft</a:t>
                </a:r>
              </a:p>
            </p:txBody>
          </p:sp>
        </p:grpSp>
        <p:sp>
          <p:nvSpPr>
            <p:cNvPr id="79" name="TextBox 16"/>
            <p:cNvSpPr txBox="1"/>
            <p:nvPr/>
          </p:nvSpPr>
          <p:spPr>
            <a:xfrm>
              <a:off x="6708796" y="6341851"/>
              <a:ext cx="1240081" cy="4924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spcFirstLastPara="1" wrap="none" lIns="45719" tIns="45719" rIns="45719" bIns="45719" spcCol="38100">
              <a:spAutoFit/>
            </a:bodyPr>
            <a:lstStyle/>
            <a:p>
              <a:pPr eaLnBrk="1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u-HU" sz="2600" b="1" kern="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charset="0"/>
                  <a:ea typeface="Times New Roman" charset="0"/>
                  <a:cs typeface="Times New Roman" charset="0"/>
                  <a:sym typeface="Arial"/>
                </a:rPr>
                <a:t>2.000 Ft</a:t>
              </a:r>
            </a:p>
          </p:txBody>
        </p:sp>
      </p:grpSp>
      <p:grpSp>
        <p:nvGrpSpPr>
          <p:cNvPr id="12" name="Csoportba foglalás 11"/>
          <p:cNvGrpSpPr/>
          <p:nvPr/>
        </p:nvGrpSpPr>
        <p:grpSpPr>
          <a:xfrm>
            <a:off x="78930" y="1541721"/>
            <a:ext cx="2364395" cy="2710840"/>
            <a:chOff x="101364" y="1336075"/>
            <a:chExt cx="2364395" cy="2710840"/>
          </a:xfrm>
        </p:grpSpPr>
        <p:sp>
          <p:nvSpPr>
            <p:cNvPr id="34" name="Szövegdoboz 33">
              <a:extLst>
                <a:ext uri="{FF2B5EF4-FFF2-40B4-BE49-F238E27FC236}">
                  <a16:creationId xmlns:a16="http://schemas.microsoft.com/office/drawing/2014/main" id="{9EBA4D4C-E093-496B-9587-027E7443F376}"/>
                </a:ext>
              </a:extLst>
            </p:cNvPr>
            <p:cNvSpPr txBox="1"/>
            <p:nvPr/>
          </p:nvSpPr>
          <p:spPr>
            <a:xfrm>
              <a:off x="101364" y="1336075"/>
              <a:ext cx="2364395" cy="4924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marL="0" marR="0" indent="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hu-HU" sz="2600" b="1" i="0" u="none" strike="noStrike" cap="none" spc="0" normalizeH="0" baseline="0" dirty="0">
                  <a:ln>
                    <a:noFill/>
                  </a:ln>
                  <a:solidFill>
                    <a:schemeClr val="bg2"/>
                  </a:solidFill>
                  <a:effectLst/>
                  <a:uFillTx/>
                  <a:latin typeface="+mj-lt"/>
                  <a:ea typeface="+mj-ea"/>
                  <a:cs typeface="+mj-cs"/>
                  <a:sym typeface="Arial"/>
                </a:rPr>
                <a:t>Vásárlók</a:t>
              </a:r>
            </a:p>
          </p:txBody>
        </p:sp>
        <p:pic>
          <p:nvPicPr>
            <p:cNvPr id="3" name="Kép 2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5253" y="2031164"/>
              <a:ext cx="2015751" cy="2015751"/>
            </a:xfrm>
            <a:prstGeom prst="rect">
              <a:avLst/>
            </a:prstGeom>
          </p:spPr>
        </p:pic>
      </p:grpSp>
      <p:grpSp>
        <p:nvGrpSpPr>
          <p:cNvPr id="19" name="Csoportba foglalás 18"/>
          <p:cNvGrpSpPr/>
          <p:nvPr/>
        </p:nvGrpSpPr>
        <p:grpSpPr>
          <a:xfrm>
            <a:off x="10213210" y="1063781"/>
            <a:ext cx="2858787" cy="4290556"/>
            <a:chOff x="10213210" y="1063781"/>
            <a:chExt cx="2858787" cy="4265034"/>
          </a:xfrm>
        </p:grpSpPr>
        <p:grpSp>
          <p:nvGrpSpPr>
            <p:cNvPr id="17" name="Csoportba foglalás 16"/>
            <p:cNvGrpSpPr/>
            <p:nvPr/>
          </p:nvGrpSpPr>
          <p:grpSpPr>
            <a:xfrm>
              <a:off x="10213210" y="1063781"/>
              <a:ext cx="2858787" cy="3005724"/>
              <a:chOff x="10213210" y="1063781"/>
              <a:chExt cx="2858787" cy="3005724"/>
            </a:xfrm>
          </p:grpSpPr>
          <p:pic>
            <p:nvPicPr>
              <p:cNvPr id="42" name="image8.png" descr="Kép 98">
                <a:extLst>
                  <a:ext uri="{FF2B5EF4-FFF2-40B4-BE49-F238E27FC236}">
                    <a16:creationId xmlns:a16="http://schemas.microsoft.com/office/drawing/2014/main" id="{B1E9F0E4-3F71-456D-A350-5308CD4DCDE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139199" y="1938983"/>
                <a:ext cx="1004172" cy="11344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400000"/>
                    <a:headEnd/>
                    <a:tailEnd/>
                  </a14:hiddenLine>
                </a:ext>
              </a:extLst>
            </p:spPr>
          </p:pic>
          <p:sp>
            <p:nvSpPr>
              <p:cNvPr id="43" name="Szövegdoboz 42">
                <a:extLst>
                  <a:ext uri="{FF2B5EF4-FFF2-40B4-BE49-F238E27FC236}">
                    <a16:creationId xmlns:a16="http://schemas.microsoft.com/office/drawing/2014/main" id="{9EBA4D4C-E093-496B-9587-027E7443F376}"/>
                  </a:ext>
                </a:extLst>
              </p:cNvPr>
              <p:cNvSpPr txBox="1"/>
              <p:nvPr/>
            </p:nvSpPr>
            <p:spPr>
              <a:xfrm>
                <a:off x="10213210" y="1063781"/>
                <a:ext cx="2858787" cy="89255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t">
                <a:spAutoFit/>
              </a:bodyPr>
              <a:lstStyle/>
              <a:p>
                <a:pPr marL="0" marR="0" indent="0" algn="ctr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hu-HU" sz="2600" b="1" dirty="0">
                    <a:solidFill>
                      <a:schemeClr val="bg2"/>
                    </a:solidFill>
                    <a:latin typeface="+mj-lt"/>
                    <a:ea typeface="+mj-ea"/>
                    <a:cs typeface="+mj-cs"/>
                    <a:sym typeface="Arial"/>
                  </a:rPr>
                  <a:t>Vásárlói közösség</a:t>
                </a:r>
                <a:endParaRPr kumimoji="0" lang="hu-HU" sz="2600" b="1" i="0" u="none" strike="noStrike" cap="none" spc="0" normalizeH="0" baseline="0" dirty="0">
                  <a:ln>
                    <a:noFill/>
                  </a:ln>
                  <a:solidFill>
                    <a:schemeClr val="bg2"/>
                  </a:solidFill>
                  <a:effectLst/>
                  <a:uFillTx/>
                  <a:latin typeface="+mj-lt"/>
                  <a:ea typeface="+mj-ea"/>
                  <a:cs typeface="+mj-cs"/>
                  <a:sym typeface="Arial"/>
                </a:endParaRPr>
              </a:p>
            </p:txBody>
          </p:sp>
          <p:sp>
            <p:nvSpPr>
              <p:cNvPr id="64" name="TextBox 16"/>
              <p:cNvSpPr txBox="1"/>
              <p:nvPr/>
            </p:nvSpPr>
            <p:spPr>
              <a:xfrm>
                <a:off x="10368822" y="3176955"/>
                <a:ext cx="2544925" cy="89255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spcFirstLastPara="1" wrap="none" lIns="45719" tIns="45719" rIns="45719" bIns="45719" spcCol="38100">
                <a:spAutoFit/>
              </a:bodyPr>
              <a:lstStyle/>
              <a:p>
                <a:pPr algn="ctr" eaLnBrk="1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hu-HU" sz="2600" b="1" kern="0" dirty="0">
                    <a:solidFill>
                      <a:srgbClr val="DE006E"/>
                    </a:solidFill>
                    <a:latin typeface="Times New Roman" charset="0"/>
                    <a:ea typeface="Times New Roman" charset="0"/>
                    <a:cs typeface="Times New Roman" charset="0"/>
                    <a:sym typeface="Arial"/>
                  </a:rPr>
                  <a:t>KEDVEZMÉNY</a:t>
                </a:r>
                <a:br>
                  <a:rPr lang="hu-HU" sz="2600" b="1" kern="0" dirty="0">
                    <a:solidFill>
                      <a:srgbClr val="DE006E"/>
                    </a:solidFill>
                    <a:latin typeface="Times New Roman" charset="0"/>
                    <a:ea typeface="Times New Roman" charset="0"/>
                    <a:cs typeface="Times New Roman" charset="0"/>
                    <a:sym typeface="Arial"/>
                  </a:rPr>
                </a:br>
                <a:r>
                  <a:rPr lang="hu-HU" sz="2600" b="1" kern="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charset="0"/>
                    <a:ea typeface="Times New Roman" charset="0"/>
                    <a:cs typeface="Times New Roman" charset="0"/>
                    <a:sym typeface="Arial"/>
                  </a:rPr>
                  <a:t>10.000 Ft (100%)</a:t>
                </a:r>
              </a:p>
            </p:txBody>
          </p:sp>
        </p:grpSp>
        <p:cxnSp>
          <p:nvCxnSpPr>
            <p:cNvPr id="8" name="Egyenes összekötő 7"/>
            <p:cNvCxnSpPr/>
            <p:nvPr/>
          </p:nvCxnSpPr>
          <p:spPr>
            <a:xfrm>
              <a:off x="11363259" y="4205776"/>
              <a:ext cx="1" cy="1123039"/>
            </a:xfrm>
            <a:prstGeom prst="line">
              <a:avLst/>
            </a:prstGeom>
            <a:noFill/>
            <a:ln w="28575" cap="flat">
              <a:solidFill>
                <a:schemeClr val="tx1"/>
              </a:solidFill>
              <a:prstDash val="solid"/>
              <a:round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sp>
        <p:nvSpPr>
          <p:cNvPr id="74" name="Szövegdoboz 73">
            <a:extLst>
              <a:ext uri="{FF2B5EF4-FFF2-40B4-BE49-F238E27FC236}">
                <a16:creationId xmlns:a16="http://schemas.microsoft.com/office/drawing/2014/main" id="{9EBA4D4C-E093-496B-9587-027E7443F376}"/>
              </a:ext>
            </a:extLst>
          </p:cNvPr>
          <p:cNvSpPr txBox="1"/>
          <p:nvPr/>
        </p:nvSpPr>
        <p:spPr>
          <a:xfrm>
            <a:off x="10827005" y="8673235"/>
            <a:ext cx="2430842" cy="52321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hu-HU" sz="2800" b="1" dirty="0">
                <a:solidFill>
                  <a:srgbClr val="DE006E"/>
                </a:solidFill>
                <a:latin typeface="+mj-lt"/>
                <a:ea typeface="+mj-ea"/>
                <a:cs typeface="+mj-cs"/>
                <a:sym typeface="Arial"/>
              </a:rPr>
              <a:t>Jövedelem</a:t>
            </a:r>
            <a:endParaRPr kumimoji="0" lang="hu-HU" sz="2800" b="1" i="0" u="none" strike="noStrike" cap="none" spc="0" normalizeH="0" baseline="0" dirty="0">
              <a:ln>
                <a:noFill/>
              </a:ln>
              <a:solidFill>
                <a:srgbClr val="DE006E"/>
              </a:solidFill>
              <a:effectLst/>
              <a:uFillTx/>
              <a:latin typeface="+mj-lt"/>
              <a:ea typeface="+mj-ea"/>
              <a:cs typeface="+mj-cs"/>
              <a:sym typeface="Arial"/>
            </a:endParaRPr>
          </a:p>
        </p:txBody>
      </p:sp>
      <p:grpSp>
        <p:nvGrpSpPr>
          <p:cNvPr id="2" name="Csoportba foglalás 1"/>
          <p:cNvGrpSpPr/>
          <p:nvPr/>
        </p:nvGrpSpPr>
        <p:grpSpPr>
          <a:xfrm>
            <a:off x="11066942" y="7391604"/>
            <a:ext cx="1990718" cy="1102653"/>
            <a:chOff x="9700311" y="6849886"/>
            <a:chExt cx="1990718" cy="1102653"/>
          </a:xfrm>
        </p:grpSpPr>
        <p:pic>
          <p:nvPicPr>
            <p:cNvPr id="72" name="Picture 19">
              <a:extLst>
                <a:ext uri="{FF2B5EF4-FFF2-40B4-BE49-F238E27FC236}">
                  <a16:creationId xmlns:a16="http://schemas.microsoft.com/office/drawing/2014/main" id="{5FADA1A0-DA31-4768-B9C0-79CEDCDB8910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00311" y="6849886"/>
              <a:ext cx="1990718" cy="11026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3" name="TextBox 8">
              <a:extLst>
                <a:ext uri="{FF2B5EF4-FFF2-40B4-BE49-F238E27FC236}">
                  <a16:creationId xmlns:a16="http://schemas.microsoft.com/office/drawing/2014/main" id="{6656D941-3167-4DAA-BEE5-E5F6DF94361B}"/>
                </a:ext>
              </a:extLst>
            </p:cNvPr>
            <p:cNvSpPr txBox="1"/>
            <p:nvPr/>
          </p:nvSpPr>
          <p:spPr>
            <a:xfrm>
              <a:off x="10253678" y="7064673"/>
              <a:ext cx="961941" cy="46166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spcFirstLastPara="1" wrap="square" lIns="45719" tIns="45719" rIns="45719" bIns="45719" spcCol="38100">
              <a:spAutoFit/>
            </a:bodyPr>
            <a:lstStyle/>
            <a:p>
              <a:pPr algn="ctr" eaLnBrk="1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u-HU" sz="2400" kern="0" dirty="0">
                  <a:solidFill>
                    <a:srgbClr val="484848"/>
                  </a:solidFill>
                  <a:latin typeface="Times New Roman" charset="0"/>
                  <a:ea typeface="Times New Roman" charset="0"/>
                  <a:cs typeface="Times New Roman" charset="0"/>
                  <a:sym typeface="Arial"/>
                </a:rPr>
                <a:t>15.000</a:t>
              </a:r>
            </a:p>
          </p:txBody>
        </p:sp>
      </p:grpSp>
      <p:grpSp>
        <p:nvGrpSpPr>
          <p:cNvPr id="5" name="Csoportba foglalás 4"/>
          <p:cNvGrpSpPr/>
          <p:nvPr/>
        </p:nvGrpSpPr>
        <p:grpSpPr>
          <a:xfrm>
            <a:off x="-179970" y="4742166"/>
            <a:ext cx="2364395" cy="3995305"/>
            <a:chOff x="101366" y="4670169"/>
            <a:chExt cx="2364395" cy="3995305"/>
          </a:xfrm>
        </p:grpSpPr>
        <p:cxnSp>
          <p:nvCxnSpPr>
            <p:cNvPr id="13" name="Egyenes összekötő nyíllal 12"/>
            <p:cNvCxnSpPr/>
            <p:nvPr/>
          </p:nvCxnSpPr>
          <p:spPr>
            <a:xfrm>
              <a:off x="1247874" y="5282341"/>
              <a:ext cx="0" cy="634482"/>
            </a:xfrm>
            <a:prstGeom prst="straightConnector1">
              <a:avLst/>
            </a:prstGeom>
            <a:noFill/>
            <a:ln w="28575" cap="flat">
              <a:solidFill>
                <a:schemeClr val="tx1"/>
              </a:solidFill>
              <a:prstDash val="solid"/>
              <a:round/>
              <a:tailEnd type="triangle" w="lg" len="lg"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61" name="Szövegdoboz 60">
              <a:extLst>
                <a:ext uri="{FF2B5EF4-FFF2-40B4-BE49-F238E27FC236}">
                  <a16:creationId xmlns:a16="http://schemas.microsoft.com/office/drawing/2014/main" id="{9EBA4D4C-E093-496B-9587-027E7443F376}"/>
                </a:ext>
              </a:extLst>
            </p:cNvPr>
            <p:cNvSpPr txBox="1"/>
            <p:nvPr/>
          </p:nvSpPr>
          <p:spPr>
            <a:xfrm>
              <a:off x="101366" y="5982015"/>
              <a:ext cx="2364395" cy="4924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marL="0" marR="0" indent="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hu-HU" sz="2600" b="1" dirty="0">
                  <a:solidFill>
                    <a:srgbClr val="DE006E"/>
                  </a:solidFill>
                  <a:latin typeface="+mj-lt"/>
                  <a:ea typeface="+mj-ea"/>
                  <a:cs typeface="+mj-cs"/>
                  <a:sym typeface="Arial"/>
                </a:rPr>
                <a:t>ÉN</a:t>
              </a:r>
              <a:endParaRPr kumimoji="0" lang="hu-HU" sz="2600" b="1" i="0" u="none" strike="noStrike" cap="none" spc="0" normalizeH="0" baseline="0" dirty="0">
                <a:ln>
                  <a:noFill/>
                </a:ln>
                <a:solidFill>
                  <a:srgbClr val="DE006E"/>
                </a:solidFill>
                <a:effectLst/>
                <a:uFillTx/>
                <a:latin typeface="+mj-lt"/>
                <a:ea typeface="+mj-ea"/>
                <a:cs typeface="+mj-cs"/>
                <a:sym typeface="Arial"/>
              </a:endParaRPr>
            </a:p>
          </p:txBody>
        </p:sp>
        <p:sp>
          <p:nvSpPr>
            <p:cNvPr id="63" name="TextBox 16"/>
            <p:cNvSpPr txBox="1"/>
            <p:nvPr/>
          </p:nvSpPr>
          <p:spPr>
            <a:xfrm>
              <a:off x="1041399" y="4670169"/>
              <a:ext cx="759180" cy="4924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spcFirstLastPara="1" wrap="none" lIns="45719" tIns="45719" rIns="45719" bIns="45719" spcCol="38100">
              <a:spAutoFit/>
            </a:bodyPr>
            <a:lstStyle/>
            <a:p>
              <a:pPr eaLnBrk="1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u-HU" sz="2600" b="1" kern="0" dirty="0">
                  <a:solidFill>
                    <a:srgbClr val="DE006E"/>
                  </a:solidFill>
                  <a:latin typeface="Times New Roman" charset="0"/>
                  <a:ea typeface="Times New Roman" charset="0"/>
                  <a:cs typeface="Times New Roman" charset="0"/>
                  <a:sym typeface="Arial"/>
                </a:rPr>
                <a:t>50%</a:t>
              </a:r>
            </a:p>
          </p:txBody>
        </p:sp>
        <p:sp>
          <p:nvSpPr>
            <p:cNvPr id="75" name="TextBox 16"/>
            <p:cNvSpPr txBox="1"/>
            <p:nvPr/>
          </p:nvSpPr>
          <p:spPr>
            <a:xfrm>
              <a:off x="663522" y="6320317"/>
              <a:ext cx="1156725" cy="4924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spcFirstLastPara="1" wrap="none" lIns="45719" tIns="45719" rIns="45719" bIns="45719" spcCol="38100">
              <a:spAutoFit/>
            </a:bodyPr>
            <a:lstStyle/>
            <a:p>
              <a:pPr eaLnBrk="1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u-HU" sz="2600" b="1" kern="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charset="0"/>
                  <a:ea typeface="Times New Roman" charset="0"/>
                  <a:cs typeface="Times New Roman" charset="0"/>
                  <a:sym typeface="Arial"/>
                </a:rPr>
                <a:t>5000 Ft</a:t>
              </a:r>
            </a:p>
          </p:txBody>
        </p:sp>
        <p:pic>
          <p:nvPicPr>
            <p:cNvPr id="85" name="Kép 84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5254" y="6649723"/>
              <a:ext cx="2015751" cy="2015751"/>
            </a:xfrm>
            <a:prstGeom prst="rect">
              <a:avLst/>
            </a:prstGeom>
          </p:spPr>
        </p:pic>
      </p:grpSp>
      <p:sp>
        <p:nvSpPr>
          <p:cNvPr id="35" name="Szövegdoboz 34">
            <a:extLst>
              <a:ext uri="{FF2B5EF4-FFF2-40B4-BE49-F238E27FC236}">
                <a16:creationId xmlns:a16="http://schemas.microsoft.com/office/drawing/2014/main" id="{9EBA4D4C-E093-496B-9587-027E7443F376}"/>
              </a:ext>
            </a:extLst>
          </p:cNvPr>
          <p:cNvSpPr txBox="1"/>
          <p:nvPr/>
        </p:nvSpPr>
        <p:spPr>
          <a:xfrm>
            <a:off x="4996822" y="1477695"/>
            <a:ext cx="3261317" cy="215443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hu-HU" sz="2600" b="1" dirty="0">
                <a:solidFill>
                  <a:schemeClr val="bg2"/>
                </a:solidFill>
                <a:latin typeface="+mj-lt"/>
                <a:ea typeface="+mj-ea"/>
                <a:cs typeface="+mj-cs"/>
                <a:sym typeface="Arial"/>
              </a:rPr>
              <a:t>Termékpartnerek</a:t>
            </a:r>
            <a:br>
              <a:rPr lang="hu-HU" sz="2600" b="1" dirty="0">
                <a:solidFill>
                  <a:schemeClr val="bg2"/>
                </a:solidFill>
                <a:latin typeface="+mj-lt"/>
                <a:ea typeface="+mj-ea"/>
                <a:cs typeface="+mj-cs"/>
                <a:sym typeface="Arial"/>
              </a:rPr>
            </a:br>
            <a:r>
              <a:rPr lang="hu-HU" sz="1000" b="1" dirty="0">
                <a:solidFill>
                  <a:schemeClr val="bg2"/>
                </a:solidFill>
                <a:latin typeface="+mj-lt"/>
                <a:ea typeface="+mj-ea"/>
                <a:cs typeface="+mj-cs"/>
                <a:sym typeface="Arial"/>
              </a:rPr>
              <a:t>   </a:t>
            </a:r>
            <a:br>
              <a:rPr lang="hu-HU" sz="2600" b="1" dirty="0">
                <a:solidFill>
                  <a:schemeClr val="bg2"/>
                </a:solidFill>
                <a:latin typeface="+mj-lt"/>
                <a:ea typeface="+mj-ea"/>
                <a:cs typeface="+mj-cs"/>
                <a:sym typeface="Arial"/>
              </a:rPr>
            </a:br>
            <a:r>
              <a:rPr lang="hu-HU" sz="2600" b="1" dirty="0">
                <a:solidFill>
                  <a:schemeClr val="bg2"/>
                </a:solidFill>
                <a:latin typeface="+mj-lt"/>
                <a:ea typeface="+mj-ea"/>
                <a:cs typeface="+mj-cs"/>
                <a:sym typeface="Arial"/>
              </a:rPr>
              <a:t>   </a:t>
            </a:r>
            <a:r>
              <a:rPr lang="hu-HU" sz="2400" b="1" dirty="0">
                <a:solidFill>
                  <a:srgbClr val="DE006E"/>
                </a:solidFill>
                <a:latin typeface="Arial" panose="020B0604020202020204" pitchFamily="34" charset="0"/>
                <a:ea typeface="Roboto Medium" panose="02000000000000000000" pitchFamily="2" charset="0"/>
                <a:cs typeface="Arial" panose="020B0604020202020204" pitchFamily="34" charset="0"/>
                <a:sym typeface="Arial"/>
              </a:rPr>
              <a:t> Élelmiszer</a:t>
            </a:r>
            <a:br>
              <a:rPr lang="hu-HU" sz="2400" b="1" dirty="0">
                <a:solidFill>
                  <a:srgbClr val="DE006E"/>
                </a:solidFill>
                <a:latin typeface="Arial" panose="020B0604020202020204" pitchFamily="34" charset="0"/>
                <a:ea typeface="Roboto Medium" panose="02000000000000000000" pitchFamily="2" charset="0"/>
                <a:cs typeface="Arial" panose="020B0604020202020204" pitchFamily="34" charset="0"/>
                <a:sym typeface="Arial"/>
              </a:rPr>
            </a:br>
            <a:r>
              <a:rPr lang="hu-HU" sz="2400" b="1" dirty="0">
                <a:solidFill>
                  <a:srgbClr val="DE006E"/>
                </a:solidFill>
                <a:latin typeface="Arial" panose="020B0604020202020204" pitchFamily="34" charset="0"/>
                <a:ea typeface="Roboto Medium" panose="02000000000000000000" pitchFamily="2" charset="0"/>
                <a:cs typeface="Arial" panose="020B0604020202020204" pitchFamily="34" charset="0"/>
                <a:sym typeface="Arial"/>
              </a:rPr>
              <a:t>    Üzemanyag</a:t>
            </a:r>
            <a:br>
              <a:rPr lang="hu-HU" sz="2400" b="1" dirty="0">
                <a:solidFill>
                  <a:srgbClr val="DE006E"/>
                </a:solidFill>
                <a:latin typeface="Arial" panose="020B0604020202020204" pitchFamily="34" charset="0"/>
                <a:ea typeface="Roboto Medium" panose="02000000000000000000" pitchFamily="2" charset="0"/>
                <a:cs typeface="Arial" panose="020B0604020202020204" pitchFamily="34" charset="0"/>
                <a:sym typeface="Arial"/>
              </a:rPr>
            </a:br>
            <a:r>
              <a:rPr lang="hu-HU" sz="2400" b="1" dirty="0">
                <a:solidFill>
                  <a:srgbClr val="DE006E"/>
                </a:solidFill>
                <a:latin typeface="Arial" panose="020B0604020202020204" pitchFamily="34" charset="0"/>
                <a:ea typeface="Roboto Medium" panose="02000000000000000000" pitchFamily="2" charset="0"/>
                <a:cs typeface="Arial" panose="020B0604020202020204" pitchFamily="34" charset="0"/>
                <a:sym typeface="Arial"/>
              </a:rPr>
              <a:t>    Telekommunikáció</a:t>
            </a:r>
            <a:br>
              <a:rPr lang="hu-HU" sz="2400" b="1" dirty="0">
                <a:solidFill>
                  <a:srgbClr val="DE006E"/>
                </a:solidFill>
                <a:latin typeface="Arial" panose="020B0604020202020204" pitchFamily="34" charset="0"/>
                <a:ea typeface="Roboto Medium" panose="02000000000000000000" pitchFamily="2" charset="0"/>
                <a:cs typeface="Arial" panose="020B0604020202020204" pitchFamily="34" charset="0"/>
                <a:sym typeface="Arial"/>
              </a:rPr>
            </a:br>
            <a:r>
              <a:rPr lang="hu-HU" sz="2400" b="1" dirty="0">
                <a:solidFill>
                  <a:srgbClr val="DE006E"/>
                </a:solidFill>
                <a:latin typeface="Arial" panose="020B0604020202020204" pitchFamily="34" charset="0"/>
                <a:ea typeface="Roboto Medium" panose="02000000000000000000" pitchFamily="2" charset="0"/>
                <a:cs typeface="Arial" panose="020B0604020202020204" pitchFamily="34" charset="0"/>
                <a:sym typeface="Arial"/>
              </a:rPr>
              <a:t>    Vendéglátás</a:t>
            </a:r>
            <a:endParaRPr kumimoji="0" lang="hu-HU" sz="2400" b="1" i="0" u="none" strike="noStrike" cap="none" spc="0" normalizeH="0" baseline="0" dirty="0">
              <a:ln>
                <a:noFill/>
              </a:ln>
              <a:solidFill>
                <a:srgbClr val="DE006E"/>
              </a:solidFill>
              <a:effectLst/>
              <a:uFillTx/>
              <a:latin typeface="+mj-lt"/>
              <a:ea typeface="+mj-ea"/>
              <a:cs typeface="+mj-cs"/>
              <a:sym typeface="Arial"/>
            </a:endParaRPr>
          </a:p>
        </p:txBody>
      </p:sp>
      <p:grpSp>
        <p:nvGrpSpPr>
          <p:cNvPr id="14" name="Csoportba foglalás 13"/>
          <p:cNvGrpSpPr/>
          <p:nvPr/>
        </p:nvGrpSpPr>
        <p:grpSpPr>
          <a:xfrm>
            <a:off x="2937233" y="1125336"/>
            <a:ext cx="1515565" cy="3509997"/>
            <a:chOff x="2937233" y="1125336"/>
            <a:chExt cx="1515565" cy="3509997"/>
          </a:xfrm>
        </p:grpSpPr>
        <p:grpSp>
          <p:nvGrpSpPr>
            <p:cNvPr id="11" name="Csoportba foglalás 10"/>
            <p:cNvGrpSpPr/>
            <p:nvPr/>
          </p:nvGrpSpPr>
          <p:grpSpPr>
            <a:xfrm>
              <a:off x="2937233" y="1125336"/>
              <a:ext cx="1515565" cy="2544160"/>
              <a:chOff x="3299762" y="1631032"/>
              <a:chExt cx="1515565" cy="2544160"/>
            </a:xfrm>
          </p:grpSpPr>
          <p:sp>
            <p:nvSpPr>
              <p:cNvPr id="30" name="TextBox 16"/>
              <p:cNvSpPr txBox="1"/>
              <p:nvPr/>
            </p:nvSpPr>
            <p:spPr>
              <a:xfrm>
                <a:off x="3299762" y="1631032"/>
                <a:ext cx="1515565" cy="83099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spcFirstLastPara="1" wrap="square" lIns="45719" tIns="45719" rIns="45719" bIns="45719" spcCol="38100">
                <a:spAutoFit/>
              </a:bodyPr>
              <a:lstStyle/>
              <a:p>
                <a:pPr algn="ctr" eaLnBrk="1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hu-HU" sz="2400" b="1" kern="0" dirty="0">
                    <a:solidFill>
                      <a:srgbClr val="DE006E"/>
                    </a:solidFill>
                    <a:latin typeface="Times New Roman" charset="0"/>
                    <a:ea typeface="Times New Roman" charset="0"/>
                    <a:cs typeface="Times New Roman" charset="0"/>
                    <a:sym typeface="Arial"/>
                  </a:rPr>
                  <a:t>100%</a:t>
                </a:r>
              </a:p>
              <a:p>
                <a:pPr eaLnBrk="1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hu-HU" sz="2400" b="1" kern="0" dirty="0">
                    <a:solidFill>
                      <a:srgbClr val="DE006E"/>
                    </a:solidFill>
                    <a:latin typeface="Times New Roman" charset="0"/>
                    <a:ea typeface="Times New Roman" charset="0"/>
                    <a:cs typeface="Times New Roman" charset="0"/>
                    <a:sym typeface="Arial"/>
                  </a:rPr>
                  <a:t>100.000 Ft</a:t>
                </a:r>
              </a:p>
            </p:txBody>
          </p:sp>
          <p:pic>
            <p:nvPicPr>
              <p:cNvPr id="31" name="Picture 8"/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501095" y="3474276"/>
                <a:ext cx="1112897" cy="700916"/>
              </a:xfrm>
              <a:prstGeom prst="rect">
                <a:avLst/>
              </a:prstGeom>
            </p:spPr>
          </p:pic>
          <p:sp>
            <p:nvSpPr>
              <p:cNvPr id="32" name="Szaggatott nyíl jobbra 31"/>
              <p:cNvSpPr/>
              <p:nvPr/>
            </p:nvSpPr>
            <p:spPr>
              <a:xfrm>
                <a:off x="3441194" y="2513022"/>
                <a:ext cx="1152144" cy="810506"/>
              </a:xfrm>
              <a:prstGeom prst="stripedRightArrow">
                <a:avLst/>
              </a:prstGeom>
              <a:solidFill>
                <a:srgbClr val="666666"/>
              </a:solidFill>
              <a:ln w="25400" cap="flat">
                <a:noFill/>
                <a:prstDash val="solid"/>
                <a:round/>
              </a:ln>
              <a:effectLst>
                <a:outerShdw blurRad="38100" dist="23000" dir="5400000" rotWithShape="0">
                  <a:srgbClr val="000000">
                    <a:alpha val="35000"/>
                  </a:srgbClr>
                </a:outerShdw>
              </a:effectLst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hu-HU" sz="1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j-lt"/>
                  <a:ea typeface="+mj-ea"/>
                  <a:cs typeface="+mj-cs"/>
                  <a:sym typeface="Arial"/>
                </a:endParaRPr>
              </a:p>
            </p:txBody>
          </p:sp>
        </p:grpSp>
        <p:grpSp>
          <p:nvGrpSpPr>
            <p:cNvPr id="87" name="Csoportba foglalás 86"/>
            <p:cNvGrpSpPr/>
            <p:nvPr/>
          </p:nvGrpSpPr>
          <p:grpSpPr>
            <a:xfrm>
              <a:off x="3102998" y="3887411"/>
              <a:ext cx="1297287" cy="747922"/>
              <a:chOff x="5036599" y="6044567"/>
              <a:chExt cx="2470556" cy="1368786"/>
            </a:xfrm>
          </p:grpSpPr>
          <p:grpSp>
            <p:nvGrpSpPr>
              <p:cNvPr id="88" name="Group 13">
                <a:extLst>
                  <a:ext uri="{FF2B5EF4-FFF2-40B4-BE49-F238E27FC236}">
                    <a16:creationId xmlns:a16="http://schemas.microsoft.com/office/drawing/2014/main" id="{2DDA19A7-A85E-4A9E-98BE-9316B7566523}"/>
                  </a:ext>
                </a:extLst>
              </p:cNvPr>
              <p:cNvGrpSpPr/>
              <p:nvPr/>
            </p:nvGrpSpPr>
            <p:grpSpPr>
              <a:xfrm>
                <a:off x="5296697" y="6044567"/>
                <a:ext cx="1820438" cy="845518"/>
                <a:chOff x="5250551" y="6064250"/>
                <a:chExt cx="1803674" cy="837732"/>
              </a:xfrm>
            </p:grpSpPr>
            <p:pic>
              <p:nvPicPr>
                <p:cNvPr id="90" name="Picture 14">
                  <a:extLst>
                    <a:ext uri="{FF2B5EF4-FFF2-40B4-BE49-F238E27FC236}">
                      <a16:creationId xmlns:a16="http://schemas.microsoft.com/office/drawing/2014/main" id="{9ED85B36-F98D-40FE-B182-4100D127742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250551" y="6064250"/>
                  <a:ext cx="828675" cy="828675"/>
                </a:xfrm>
                <a:prstGeom prst="rect">
                  <a:avLst/>
                </a:prstGeom>
              </p:spPr>
            </p:pic>
            <p:pic>
              <p:nvPicPr>
                <p:cNvPr id="91" name="Picture 15">
                  <a:extLst>
                    <a:ext uri="{FF2B5EF4-FFF2-40B4-BE49-F238E27FC236}">
                      <a16:creationId xmlns:a16="http://schemas.microsoft.com/office/drawing/2014/main" id="{61C7634B-FCAA-412C-A3AF-F072E5C25F6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221052" y="6068809"/>
                  <a:ext cx="833173" cy="833173"/>
                </a:xfrm>
                <a:prstGeom prst="rect">
                  <a:avLst/>
                </a:prstGeom>
              </p:spPr>
            </p:pic>
          </p:grpSp>
          <p:sp>
            <p:nvSpPr>
              <p:cNvPr id="89" name="TextBox 1">
                <a:extLst>
                  <a:ext uri="{FF2B5EF4-FFF2-40B4-BE49-F238E27FC236}">
                    <a16:creationId xmlns:a16="http://schemas.microsoft.com/office/drawing/2014/main" id="{24CBE166-ADFB-498C-B184-E807EE75D64F}"/>
                  </a:ext>
                </a:extLst>
              </p:cNvPr>
              <p:cNvSpPr txBox="1"/>
              <p:nvPr/>
            </p:nvSpPr>
            <p:spPr>
              <a:xfrm>
                <a:off x="5036599" y="6962745"/>
                <a:ext cx="2470556" cy="450608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t">
                <a:spAutoFit/>
              </a:bodyPr>
              <a:lstStyle/>
              <a:p>
                <a:pPr marL="0" marR="0" indent="0" algn="ctr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hu-HU" sz="1000" b="1" i="0" u="none" strike="noStrike" cap="none" spc="0" normalizeH="0" baseline="0" dirty="0" err="1">
                    <a:ln>
                      <a:noFill/>
                    </a:ln>
                    <a:solidFill>
                      <a:srgbClr val="CC0066"/>
                    </a:solidFill>
                    <a:effectLst/>
                    <a:uFillTx/>
                    <a:latin typeface="Roboto regular"/>
                    <a:ea typeface="Roboto Medium" panose="02000000000000000000" pitchFamily="2" charset="0"/>
                    <a:cs typeface="Roboto Medium" panose="02000000000000000000" pitchFamily="2" charset="0"/>
                    <a:sym typeface="Arial"/>
                  </a:rPr>
                  <a:t>SCnet</a:t>
                </a:r>
                <a:r>
                  <a:rPr kumimoji="0" lang="hu-HU" sz="1000" b="1" i="0" u="none" strike="noStrike" cap="none" spc="0" normalizeH="0" baseline="0" dirty="0">
                    <a:ln>
                      <a:noFill/>
                    </a:ln>
                    <a:solidFill>
                      <a:srgbClr val="CC0066"/>
                    </a:solidFill>
                    <a:effectLst/>
                    <a:uFillTx/>
                    <a:latin typeface="Roboto regular"/>
                    <a:ea typeface="Roboto Medium" panose="02000000000000000000" pitchFamily="2" charset="0"/>
                    <a:cs typeface="Roboto Medium" panose="02000000000000000000" pitchFamily="2" charset="0"/>
                    <a:sym typeface="Arial"/>
                  </a:rPr>
                  <a:t> applikáció</a:t>
                </a:r>
              </a:p>
            </p:txBody>
          </p:sp>
        </p:grpSp>
      </p:grpSp>
      <p:grpSp>
        <p:nvGrpSpPr>
          <p:cNvPr id="27" name="Csoportba foglalás 26"/>
          <p:cNvGrpSpPr/>
          <p:nvPr/>
        </p:nvGrpSpPr>
        <p:grpSpPr>
          <a:xfrm>
            <a:off x="8545888" y="4705232"/>
            <a:ext cx="3390770" cy="4000532"/>
            <a:chOff x="8545888" y="4705232"/>
            <a:chExt cx="3390770" cy="4000532"/>
          </a:xfrm>
        </p:grpSpPr>
        <p:cxnSp>
          <p:nvCxnSpPr>
            <p:cNvPr id="44" name="Egyenes összekötő nyíllal 43"/>
            <p:cNvCxnSpPr/>
            <p:nvPr/>
          </p:nvCxnSpPr>
          <p:spPr>
            <a:xfrm>
              <a:off x="10117475" y="5257863"/>
              <a:ext cx="0" cy="634482"/>
            </a:xfrm>
            <a:prstGeom prst="straightConnector1">
              <a:avLst/>
            </a:prstGeom>
            <a:noFill/>
            <a:ln w="28575" cap="flat">
              <a:solidFill>
                <a:schemeClr val="tx1"/>
              </a:solidFill>
              <a:prstDash val="solid"/>
              <a:round/>
              <a:tailEnd type="triangle" w="lg" len="lg"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  <a:scene3d>
              <a:camera prst="orthographicFront">
                <a:rot lat="0" lon="0" rev="10800000"/>
              </a:camera>
              <a:lightRig rig="threePt" dir="t"/>
            </a:scene3d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45" name="TextBox 16"/>
            <p:cNvSpPr txBox="1"/>
            <p:nvPr/>
          </p:nvSpPr>
          <p:spPr>
            <a:xfrm>
              <a:off x="9266167" y="4705232"/>
              <a:ext cx="1950212" cy="4924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spcFirstLastPara="1" wrap="none" lIns="45719" tIns="45719" rIns="45719" bIns="45719" spcCol="38100">
              <a:spAutoFit/>
            </a:bodyPr>
            <a:lstStyle/>
            <a:p>
              <a:pPr eaLnBrk="1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u-HU" sz="2600" b="1" kern="0" dirty="0">
                  <a:solidFill>
                    <a:srgbClr val="DE006E"/>
                  </a:solidFill>
                  <a:latin typeface="Times New Roman" charset="0"/>
                  <a:ea typeface="Times New Roman" charset="0"/>
                  <a:cs typeface="Times New Roman" charset="0"/>
                  <a:sym typeface="Arial"/>
                </a:rPr>
                <a:t>4x5 %= 20%</a:t>
              </a:r>
            </a:p>
          </p:txBody>
        </p:sp>
        <p:grpSp>
          <p:nvGrpSpPr>
            <p:cNvPr id="26" name="Csoportba foglalás 25"/>
            <p:cNvGrpSpPr/>
            <p:nvPr/>
          </p:nvGrpSpPr>
          <p:grpSpPr>
            <a:xfrm>
              <a:off x="8545888" y="6049011"/>
              <a:ext cx="3390770" cy="2656753"/>
              <a:chOff x="8545888" y="6049011"/>
              <a:chExt cx="3390770" cy="2656753"/>
            </a:xfrm>
          </p:grpSpPr>
          <p:grpSp>
            <p:nvGrpSpPr>
              <p:cNvPr id="25" name="Csoportba foglalás 24"/>
              <p:cNvGrpSpPr/>
              <p:nvPr/>
            </p:nvGrpSpPr>
            <p:grpSpPr>
              <a:xfrm>
                <a:off x="8545888" y="6049011"/>
                <a:ext cx="3390770" cy="2656753"/>
                <a:chOff x="8545888" y="6049011"/>
                <a:chExt cx="3390770" cy="2656753"/>
              </a:xfrm>
            </p:grpSpPr>
            <p:sp>
              <p:nvSpPr>
                <p:cNvPr id="46" name="Szövegdoboz 45">
                  <a:extLst>
                    <a:ext uri="{FF2B5EF4-FFF2-40B4-BE49-F238E27FC236}">
                      <a16:creationId xmlns:a16="http://schemas.microsoft.com/office/drawing/2014/main" id="{9EBA4D4C-E093-496B-9587-027E7443F376}"/>
                    </a:ext>
                  </a:extLst>
                </p:cNvPr>
                <p:cNvSpPr txBox="1"/>
                <p:nvPr/>
              </p:nvSpPr>
              <p:spPr>
                <a:xfrm>
                  <a:off x="8545888" y="6049011"/>
                  <a:ext cx="3390770" cy="461663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45719" tIns="45719" rIns="45719" bIns="45719" numCol="1" spcCol="38100" rtlCol="0" anchor="t">
                  <a:spAutoFit/>
                </a:bodyPr>
                <a:lstStyle/>
                <a:p>
                  <a:pPr marL="0" marR="0" indent="0" algn="ctr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hu-HU" sz="2400" b="1" dirty="0">
                      <a:solidFill>
                        <a:srgbClr val="DE006E"/>
                      </a:solidFill>
                      <a:latin typeface="+mj-lt"/>
                      <a:ea typeface="+mj-ea"/>
                      <a:cs typeface="+mj-cs"/>
                      <a:sym typeface="Arial"/>
                    </a:rPr>
                    <a:t>Visszatérítési számla:</a:t>
                  </a:r>
                  <a:endParaRPr kumimoji="0" lang="hu-HU" sz="2400" b="1" i="0" u="none" strike="noStrike" cap="none" spc="0" normalizeH="0" baseline="0" dirty="0">
                    <a:ln>
                      <a:noFill/>
                    </a:ln>
                    <a:solidFill>
                      <a:srgbClr val="DE006E"/>
                    </a:solidFill>
                    <a:effectLst/>
                    <a:uFillTx/>
                    <a:latin typeface="+mj-lt"/>
                    <a:ea typeface="+mj-ea"/>
                    <a:cs typeface="+mj-cs"/>
                    <a:sym typeface="Arial"/>
                  </a:endParaRPr>
                </a:p>
              </p:txBody>
            </p:sp>
            <p:sp>
              <p:nvSpPr>
                <p:cNvPr id="78" name="TextBox 16"/>
                <p:cNvSpPr txBox="1"/>
                <p:nvPr/>
              </p:nvSpPr>
              <p:spPr>
                <a:xfrm>
                  <a:off x="9497434" y="6444212"/>
                  <a:ext cx="1240081" cy="492440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spcFirstLastPara="1" wrap="none" lIns="45719" tIns="45719" rIns="45719" bIns="45719" spcCol="38100">
                  <a:spAutoFit/>
                </a:bodyPr>
                <a:lstStyle/>
                <a:p>
                  <a:pPr eaLnBrk="1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hu-HU" sz="2600" b="1" kern="0" dirty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Times New Roman" charset="0"/>
                      <a:ea typeface="Times New Roman" charset="0"/>
                      <a:cs typeface="Times New Roman" charset="0"/>
                      <a:sym typeface="Arial"/>
                    </a:rPr>
                    <a:t>2.000 Ft</a:t>
                  </a:r>
                </a:p>
              </p:txBody>
            </p:sp>
            <p:grpSp>
              <p:nvGrpSpPr>
                <p:cNvPr id="4" name="Csoportba foglalás 3"/>
                <p:cNvGrpSpPr/>
                <p:nvPr/>
              </p:nvGrpSpPr>
              <p:grpSpPr>
                <a:xfrm>
                  <a:off x="8912375" y="6992357"/>
                  <a:ext cx="1945488" cy="1713407"/>
                  <a:chOff x="9341653" y="6813827"/>
                  <a:chExt cx="1945488" cy="1713407"/>
                </a:xfrm>
              </p:grpSpPr>
              <p:pic>
                <p:nvPicPr>
                  <p:cNvPr id="82" name="Picture 2">
                    <a:extLst>
                      <a:ext uri="{FF2B5EF4-FFF2-40B4-BE49-F238E27FC236}">
                        <a16:creationId xmlns:a16="http://schemas.microsoft.com/office/drawing/2014/main" id="{0C69E835-9E96-4AC8-89B5-5DDA2217316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8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8543" t="-175" r="68353" b="58220"/>
                  <a:stretch>
                    <a:fillRect/>
                  </a:stretch>
                </p:blipFill>
                <p:spPr bwMode="auto">
                  <a:xfrm flipH="1">
                    <a:off x="9341653" y="6813827"/>
                    <a:ext cx="1058168" cy="171340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83" name="TextBox 19">
                    <a:extLst>
                      <a:ext uri="{FF2B5EF4-FFF2-40B4-BE49-F238E27FC236}">
                        <a16:creationId xmlns:a16="http://schemas.microsoft.com/office/drawing/2014/main" id="{4E0B7CBB-D54F-4543-A8E5-D45C165F9343}"/>
                      </a:ext>
                    </a:extLst>
                  </p:cNvPr>
                  <p:cNvSpPr txBox="1"/>
                  <p:nvPr/>
                </p:nvSpPr>
                <p:spPr bwMode="auto">
                  <a:xfrm>
                    <a:off x="10320492" y="6831436"/>
                    <a:ext cx="964365" cy="461663"/>
                  </a:xfrm>
                  <a:prstGeom prst="rect">
                    <a:avLst/>
                  </a:prstGeom>
                  <a:noFill/>
                  <a:ln w="12700" cap="flat">
                    <a:noFill/>
                    <a:miter lim="400000"/>
                  </a:ln>
                  <a:effectLst/>
                  <a:sp3d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none"/>
                </p:style>
                <p:txBody>
                  <a:bodyPr spcFirstLastPara="1" wrap="none" lIns="45719" tIns="45719" rIns="45719" bIns="45719" spcCol="38100">
                    <a:spAutoFit/>
                  </a:bodyPr>
                  <a:lstStyle/>
                  <a:p>
                    <a:pPr eaLnBrk="1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r>
                      <a:rPr lang="hu-HU" sz="2400" kern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charset="0"/>
                        <a:ea typeface="Times New Roman" charset="0"/>
                        <a:cs typeface="Times New Roman" charset="0"/>
                        <a:sym typeface="Arial"/>
                      </a:rPr>
                      <a:t> 500 Ft</a:t>
                    </a:r>
                  </a:p>
                </p:txBody>
              </p:sp>
              <p:sp>
                <p:nvSpPr>
                  <p:cNvPr id="86" name="TextBox 19">
                    <a:extLst>
                      <a:ext uri="{FF2B5EF4-FFF2-40B4-BE49-F238E27FC236}">
                        <a16:creationId xmlns:a16="http://schemas.microsoft.com/office/drawing/2014/main" id="{19FAA5FC-C192-40E6-B936-A692597F0150}"/>
                      </a:ext>
                    </a:extLst>
                  </p:cNvPr>
                  <p:cNvSpPr txBox="1"/>
                  <p:nvPr/>
                </p:nvSpPr>
                <p:spPr bwMode="auto">
                  <a:xfrm>
                    <a:off x="10322776" y="7241093"/>
                    <a:ext cx="964365" cy="461663"/>
                  </a:xfrm>
                  <a:prstGeom prst="rect">
                    <a:avLst/>
                  </a:prstGeom>
                  <a:noFill/>
                  <a:ln w="12700" cap="flat">
                    <a:noFill/>
                    <a:miter lim="400000"/>
                  </a:ln>
                  <a:effectLst/>
                  <a:sp3d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none"/>
                </p:style>
                <p:txBody>
                  <a:bodyPr spcFirstLastPara="1" wrap="none" lIns="45719" tIns="45719" rIns="45719" bIns="45719" spcCol="38100">
                    <a:spAutoFit/>
                  </a:bodyPr>
                  <a:lstStyle/>
                  <a:p>
                    <a:pPr eaLnBrk="1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r>
                      <a:rPr lang="hu-HU" sz="2400" kern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charset="0"/>
                        <a:ea typeface="Times New Roman" charset="0"/>
                        <a:cs typeface="Times New Roman" charset="0"/>
                        <a:sym typeface="Arial"/>
                      </a:rPr>
                      <a:t> 500 Ft</a:t>
                    </a:r>
                  </a:p>
                </p:txBody>
              </p:sp>
              <p:sp>
                <p:nvSpPr>
                  <p:cNvPr id="92" name="TextBox 19">
                    <a:extLst>
                      <a:ext uri="{FF2B5EF4-FFF2-40B4-BE49-F238E27FC236}">
                        <a16:creationId xmlns:a16="http://schemas.microsoft.com/office/drawing/2014/main" id="{03CF6D9E-F3EE-4C3B-9D6B-6A2CD03A645D}"/>
                      </a:ext>
                    </a:extLst>
                  </p:cNvPr>
                  <p:cNvSpPr txBox="1"/>
                  <p:nvPr/>
                </p:nvSpPr>
                <p:spPr bwMode="auto">
                  <a:xfrm>
                    <a:off x="10320491" y="7653331"/>
                    <a:ext cx="964365" cy="461663"/>
                  </a:xfrm>
                  <a:prstGeom prst="rect">
                    <a:avLst/>
                  </a:prstGeom>
                  <a:noFill/>
                  <a:ln w="12700" cap="flat">
                    <a:noFill/>
                    <a:miter lim="400000"/>
                  </a:ln>
                  <a:effectLst/>
                  <a:sp3d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none"/>
                </p:style>
                <p:txBody>
                  <a:bodyPr spcFirstLastPara="1" wrap="none" lIns="45719" tIns="45719" rIns="45719" bIns="45719" spcCol="38100">
                    <a:spAutoFit/>
                  </a:bodyPr>
                  <a:lstStyle/>
                  <a:p>
                    <a:pPr eaLnBrk="1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r>
                      <a:rPr lang="hu-HU" sz="2400" kern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charset="0"/>
                        <a:ea typeface="Times New Roman" charset="0"/>
                        <a:cs typeface="Times New Roman" charset="0"/>
                        <a:sym typeface="Arial"/>
                      </a:rPr>
                      <a:t> 500 Ft</a:t>
                    </a:r>
                  </a:p>
                </p:txBody>
              </p:sp>
              <p:sp>
                <p:nvSpPr>
                  <p:cNvPr id="93" name="TextBox 19">
                    <a:extLst>
                      <a:ext uri="{FF2B5EF4-FFF2-40B4-BE49-F238E27FC236}">
                        <a16:creationId xmlns:a16="http://schemas.microsoft.com/office/drawing/2014/main" id="{5B749F3B-A574-4DAE-8AE9-95D70F324ABD}"/>
                      </a:ext>
                    </a:extLst>
                  </p:cNvPr>
                  <p:cNvSpPr txBox="1"/>
                  <p:nvPr/>
                </p:nvSpPr>
                <p:spPr bwMode="auto">
                  <a:xfrm>
                    <a:off x="10318206" y="8065569"/>
                    <a:ext cx="964365" cy="461663"/>
                  </a:xfrm>
                  <a:prstGeom prst="rect">
                    <a:avLst/>
                  </a:prstGeom>
                  <a:noFill/>
                  <a:ln w="12700" cap="flat">
                    <a:noFill/>
                    <a:miter lim="400000"/>
                  </a:ln>
                  <a:effectLst/>
                  <a:sp3d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none"/>
                </p:style>
                <p:txBody>
                  <a:bodyPr spcFirstLastPara="1" wrap="none" lIns="45719" tIns="45719" rIns="45719" bIns="45719" spcCol="38100">
                    <a:spAutoFit/>
                  </a:bodyPr>
                  <a:lstStyle/>
                  <a:p>
                    <a:pPr eaLnBrk="1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r>
                      <a:rPr lang="hu-HU" sz="2400" kern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charset="0"/>
                        <a:ea typeface="Times New Roman" charset="0"/>
                        <a:cs typeface="Times New Roman" charset="0"/>
                        <a:sym typeface="Arial"/>
                      </a:rPr>
                      <a:t> 500 Ft</a:t>
                    </a:r>
                  </a:p>
                </p:txBody>
              </p:sp>
            </p:grpSp>
          </p:grpSp>
          <p:sp>
            <p:nvSpPr>
              <p:cNvPr id="24" name="Jobb oldali kapcsos zárójel 23"/>
              <p:cNvSpPr/>
              <p:nvPr/>
            </p:nvSpPr>
            <p:spPr>
              <a:xfrm>
                <a:off x="10827005" y="7028221"/>
                <a:ext cx="239937" cy="1645014"/>
              </a:xfrm>
              <a:prstGeom prst="rightBrace">
                <a:avLst/>
              </a:prstGeom>
              <a:noFill/>
              <a:ln w="34925" cap="flat">
                <a:solidFill>
                  <a:srgbClr val="494949"/>
                </a:solidFill>
                <a:prstDash val="solid"/>
                <a:round/>
              </a:ln>
              <a:effectLst>
                <a:outerShdw blurRad="38100" dist="20000" dir="5400000" rotWithShape="0">
                  <a:srgbClr val="000000">
                    <a:alpha val="38000"/>
                  </a:srgbClr>
                </a:outerShdw>
              </a:effectLst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91439" tIns="45719" rIns="91439" bIns="45719" numCol="1" spcCol="38100" rtlCol="0" anchor="t">
                <a:noAutofit/>
              </a:bodyPr>
              <a:lstStyle/>
              <a:p>
                <a:pPr marL="0" marR="0" indent="0" algn="l" defTabSz="9144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hu-HU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00516230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/>
      <p:bldP spid="3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raphic 17">
            <a:extLst>
              <a:ext uri="{FF2B5EF4-FFF2-40B4-BE49-F238E27FC236}">
                <a16:creationId xmlns:a16="http://schemas.microsoft.com/office/drawing/2014/main" id="{0AD27D04-94B2-4727-A662-88D1DCE297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3918" y="9199353"/>
            <a:ext cx="1560929" cy="517118"/>
          </a:xfrm>
          <a:prstGeom prst="rect">
            <a:avLst/>
          </a:prstGeom>
        </p:spPr>
      </p:pic>
      <p:sp>
        <p:nvSpPr>
          <p:cNvPr id="21" name="Szövegdoboz 20"/>
          <p:cNvSpPr txBox="1"/>
          <p:nvPr/>
        </p:nvSpPr>
        <p:spPr>
          <a:xfrm>
            <a:off x="347644" y="317243"/>
            <a:ext cx="10774454" cy="52321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hu-HU" sz="2800" b="1" dirty="0">
                <a:solidFill>
                  <a:srgbClr val="DE006E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Arial"/>
              </a:rPr>
              <a:t>KONKRÉTUMOK:</a:t>
            </a:r>
            <a:endParaRPr kumimoji="0" lang="en-US" sz="2800" b="1" i="0" u="none" strike="noStrike" cap="none" spc="0" normalizeH="0" baseline="0" dirty="0">
              <a:ln>
                <a:noFill/>
              </a:ln>
              <a:solidFill>
                <a:srgbClr val="DE006E"/>
              </a:solidFill>
              <a:effectLst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  <a:sym typeface="Arial"/>
            </a:endParaRPr>
          </a:p>
        </p:txBody>
      </p:sp>
      <p:cxnSp>
        <p:nvCxnSpPr>
          <p:cNvPr id="22" name="Egyenes összekötő 21"/>
          <p:cNvCxnSpPr/>
          <p:nvPr/>
        </p:nvCxnSpPr>
        <p:spPr>
          <a:xfrm>
            <a:off x="220316" y="1028755"/>
            <a:ext cx="3269333" cy="0"/>
          </a:xfrm>
          <a:prstGeom prst="line">
            <a:avLst/>
          </a:prstGeom>
          <a:noFill/>
          <a:ln w="57150" cap="flat">
            <a:solidFill>
              <a:srgbClr val="DE006E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grpSp>
        <p:nvGrpSpPr>
          <p:cNvPr id="16" name="Csoportba foglalás 15"/>
          <p:cNvGrpSpPr/>
          <p:nvPr/>
        </p:nvGrpSpPr>
        <p:grpSpPr>
          <a:xfrm>
            <a:off x="8258139" y="1481731"/>
            <a:ext cx="2132954" cy="1845592"/>
            <a:chOff x="8209332" y="1960815"/>
            <a:chExt cx="2132954" cy="1845592"/>
          </a:xfrm>
        </p:grpSpPr>
        <p:sp>
          <p:nvSpPr>
            <p:cNvPr id="39" name="Szaggatott nyíl jobbra 38"/>
            <p:cNvSpPr/>
            <p:nvPr/>
          </p:nvSpPr>
          <p:spPr>
            <a:xfrm>
              <a:off x="8485263" y="2480687"/>
              <a:ext cx="1152144" cy="810506"/>
            </a:xfrm>
            <a:prstGeom prst="stripedRightArrow">
              <a:avLst/>
            </a:prstGeom>
            <a:solidFill>
              <a:srgbClr val="666666"/>
            </a:solidFill>
            <a:ln w="25400" cap="flat">
              <a:noFill/>
              <a:prstDash val="solid"/>
              <a:round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hu-HU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Arial"/>
              </a:endParaRPr>
            </a:p>
          </p:txBody>
        </p:sp>
        <p:sp>
          <p:nvSpPr>
            <p:cNvPr id="40" name="TextBox 16"/>
            <p:cNvSpPr txBox="1"/>
            <p:nvPr/>
          </p:nvSpPr>
          <p:spPr>
            <a:xfrm>
              <a:off x="8442897" y="3344744"/>
              <a:ext cx="1236875" cy="46166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spcFirstLastPara="1" wrap="none" lIns="45719" tIns="45719" rIns="45719" bIns="45719" spcCol="38100">
              <a:spAutoFit/>
            </a:bodyPr>
            <a:lstStyle/>
            <a:p>
              <a:pPr algn="ctr" eaLnBrk="1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u-HU" sz="2400" b="1" kern="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charset="0"/>
                  <a:ea typeface="Times New Roman" charset="0"/>
                  <a:cs typeface="Times New Roman" charset="0"/>
                  <a:sym typeface="Arial"/>
                </a:rPr>
                <a:t>Pl.: 10%</a:t>
              </a:r>
            </a:p>
          </p:txBody>
        </p:sp>
        <p:sp>
          <p:nvSpPr>
            <p:cNvPr id="41" name="TextBox 16"/>
            <p:cNvSpPr txBox="1"/>
            <p:nvPr/>
          </p:nvSpPr>
          <p:spPr>
            <a:xfrm>
              <a:off x="8209332" y="1960815"/>
              <a:ext cx="2132954" cy="4924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spcFirstLastPara="1" wrap="none" lIns="45719" tIns="45719" rIns="45719" bIns="45719" spcCol="38100">
              <a:spAutoFit/>
            </a:bodyPr>
            <a:lstStyle/>
            <a:p>
              <a:pPr eaLnBrk="1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u-HU" sz="2600" b="1" kern="0" dirty="0">
                  <a:solidFill>
                    <a:srgbClr val="DE006E"/>
                  </a:solidFill>
                  <a:latin typeface="+mj-lt"/>
                  <a:ea typeface="Times New Roman" charset="0"/>
                  <a:cs typeface="Times New Roman" charset="0"/>
                  <a:sym typeface="Arial"/>
                </a:rPr>
                <a:t>Kedvezmény</a:t>
              </a:r>
            </a:p>
          </p:txBody>
        </p:sp>
      </p:grpSp>
      <p:cxnSp>
        <p:nvCxnSpPr>
          <p:cNvPr id="48" name="Egyenes összekötő 47"/>
          <p:cNvCxnSpPr/>
          <p:nvPr/>
        </p:nvCxnSpPr>
        <p:spPr>
          <a:xfrm>
            <a:off x="966538" y="5354338"/>
            <a:ext cx="10396721" cy="0"/>
          </a:xfrm>
          <a:prstGeom prst="line">
            <a:avLst/>
          </a:prstGeom>
          <a:noFill/>
          <a:ln w="28575" cap="flat">
            <a:solidFill>
              <a:schemeClr val="tx1">
                <a:lumMod val="75000"/>
                <a:lumOff val="25000"/>
              </a:schemeClr>
            </a:solidFill>
            <a:prstDash val="solid"/>
            <a:round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grpSp>
        <p:nvGrpSpPr>
          <p:cNvPr id="6" name="Csoportba foglalás 5"/>
          <p:cNvGrpSpPr/>
          <p:nvPr/>
        </p:nvGrpSpPr>
        <p:grpSpPr>
          <a:xfrm>
            <a:off x="2827489" y="4742166"/>
            <a:ext cx="2116145" cy="4192678"/>
            <a:chOff x="3108825" y="4670169"/>
            <a:chExt cx="2116145" cy="4192678"/>
          </a:xfrm>
        </p:grpSpPr>
        <p:cxnSp>
          <p:nvCxnSpPr>
            <p:cNvPr id="65" name="Egyenes összekötő nyíllal 64"/>
            <p:cNvCxnSpPr/>
            <p:nvPr/>
          </p:nvCxnSpPr>
          <p:spPr>
            <a:xfrm>
              <a:off x="4121687" y="5166923"/>
              <a:ext cx="0" cy="634482"/>
            </a:xfrm>
            <a:prstGeom prst="straightConnector1">
              <a:avLst/>
            </a:prstGeom>
            <a:noFill/>
            <a:ln w="28575" cap="flat">
              <a:solidFill>
                <a:schemeClr val="tx1"/>
              </a:solidFill>
              <a:prstDash val="solid"/>
              <a:round/>
              <a:tailEnd type="triangle" w="lg" len="lg"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  <a:scene3d>
              <a:camera prst="orthographicFront">
                <a:rot lat="0" lon="0" rev="10799999"/>
              </a:camera>
              <a:lightRig rig="threePt" dir="t"/>
            </a:scene3d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pic>
          <p:nvPicPr>
            <p:cNvPr id="66" name="image8.png" descr="Kép 98">
              <a:extLst>
                <a:ext uri="{FF2B5EF4-FFF2-40B4-BE49-F238E27FC236}">
                  <a16:creationId xmlns:a16="http://schemas.microsoft.com/office/drawing/2014/main" id="{B1E9F0E4-3F71-456D-A350-5308CD4DCDE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b="15600"/>
            <a:stretch/>
          </p:blipFill>
          <p:spPr bwMode="auto">
            <a:xfrm>
              <a:off x="3695016" y="6040594"/>
              <a:ext cx="853343" cy="3316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</p:pic>
        <p:sp>
          <p:nvSpPr>
            <p:cNvPr id="67" name="TextBox 16"/>
            <p:cNvSpPr txBox="1"/>
            <p:nvPr/>
          </p:nvSpPr>
          <p:spPr>
            <a:xfrm>
              <a:off x="3763323" y="4670169"/>
              <a:ext cx="759180" cy="4924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spcFirstLastPara="1" wrap="none" lIns="45719" tIns="45719" rIns="45719" bIns="45719" spcCol="38100">
              <a:spAutoFit/>
            </a:bodyPr>
            <a:lstStyle/>
            <a:p>
              <a:pPr eaLnBrk="1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u-HU" sz="2600" b="1" kern="0" dirty="0">
                  <a:solidFill>
                    <a:srgbClr val="DE006E"/>
                  </a:solidFill>
                  <a:latin typeface="Times New Roman" charset="0"/>
                  <a:ea typeface="Times New Roman" charset="0"/>
                  <a:cs typeface="Times New Roman" charset="0"/>
                  <a:sym typeface="Arial"/>
                </a:rPr>
                <a:t>10%</a:t>
              </a:r>
            </a:p>
          </p:txBody>
        </p:sp>
        <p:sp>
          <p:nvSpPr>
            <p:cNvPr id="71" name="TextBox 16"/>
            <p:cNvSpPr txBox="1"/>
            <p:nvPr/>
          </p:nvSpPr>
          <p:spPr>
            <a:xfrm>
              <a:off x="3108825" y="7064673"/>
              <a:ext cx="2116145" cy="83099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spcFirstLastPara="1" wrap="square" lIns="45719" tIns="45719" rIns="45719" bIns="45719" spcCol="38100">
              <a:spAutoFit/>
            </a:bodyPr>
            <a:lstStyle/>
            <a:p>
              <a:pPr algn="ctr" eaLnBrk="1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u-HU" sz="2400" b="1" kern="0" dirty="0">
                  <a:solidFill>
                    <a:schemeClr val="bg2"/>
                  </a:solidFill>
                  <a:latin typeface="Times New Roman" charset="0"/>
                  <a:ea typeface="Times New Roman" charset="0"/>
                  <a:cs typeface="Times New Roman" charset="0"/>
                  <a:sym typeface="Arial"/>
                </a:rPr>
                <a:t>Működtetés és adományozás</a:t>
              </a:r>
            </a:p>
          </p:txBody>
        </p:sp>
        <p:pic>
          <p:nvPicPr>
            <p:cNvPr id="77" name="Picture 10">
              <a:extLst>
                <a:ext uri="{FF2B5EF4-FFF2-40B4-BE49-F238E27FC236}">
                  <a16:creationId xmlns:a16="http://schemas.microsoft.com/office/drawing/2014/main" id="{D687F0B5-F9D5-4916-AEE7-EFA19770927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71825" y="8169165"/>
              <a:ext cx="1571472" cy="693682"/>
            </a:xfrm>
            <a:prstGeom prst="rect">
              <a:avLst/>
            </a:prstGeom>
          </p:spPr>
        </p:pic>
        <p:sp>
          <p:nvSpPr>
            <p:cNvPr id="80" name="TextBox 16"/>
            <p:cNvSpPr txBox="1"/>
            <p:nvPr/>
          </p:nvSpPr>
          <p:spPr>
            <a:xfrm>
              <a:off x="3546855" y="6380791"/>
              <a:ext cx="1240081" cy="4924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spcFirstLastPara="1" wrap="none" lIns="45719" tIns="45719" rIns="45719" bIns="45719" spcCol="38100">
              <a:spAutoFit/>
            </a:bodyPr>
            <a:lstStyle/>
            <a:p>
              <a:pPr eaLnBrk="1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u-HU" sz="2600" b="1" kern="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charset="0"/>
                  <a:ea typeface="Times New Roman" charset="0"/>
                  <a:cs typeface="Times New Roman" charset="0"/>
                  <a:sym typeface="Arial"/>
                </a:rPr>
                <a:t>1.000 Ft</a:t>
              </a:r>
            </a:p>
          </p:txBody>
        </p:sp>
      </p:grp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2527" y="8713751"/>
            <a:ext cx="2636053" cy="825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" name="Csoportba foglalás 19"/>
          <p:cNvGrpSpPr/>
          <p:nvPr/>
        </p:nvGrpSpPr>
        <p:grpSpPr>
          <a:xfrm>
            <a:off x="5611735" y="4709403"/>
            <a:ext cx="2871530" cy="4852481"/>
            <a:chOff x="5893071" y="4637406"/>
            <a:chExt cx="2871530" cy="4852481"/>
          </a:xfrm>
        </p:grpSpPr>
        <p:sp>
          <p:nvSpPr>
            <p:cNvPr id="68" name="TextBox 16"/>
            <p:cNvSpPr txBox="1"/>
            <p:nvPr/>
          </p:nvSpPr>
          <p:spPr>
            <a:xfrm>
              <a:off x="6355610" y="4637406"/>
              <a:ext cx="1950212" cy="4924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spcFirstLastPara="1" wrap="none" lIns="45719" tIns="45719" rIns="45719" bIns="45719" spcCol="38100">
              <a:spAutoFit/>
            </a:bodyPr>
            <a:lstStyle/>
            <a:p>
              <a:pPr eaLnBrk="1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u-HU" sz="2600" b="1" kern="0" dirty="0">
                  <a:solidFill>
                    <a:srgbClr val="DE006E"/>
                  </a:solidFill>
                  <a:latin typeface="Times New Roman" charset="0"/>
                  <a:ea typeface="Times New Roman" charset="0"/>
                  <a:cs typeface="Times New Roman" charset="0"/>
                  <a:sym typeface="Arial"/>
                </a:rPr>
                <a:t>4x5 %= 20%</a:t>
              </a:r>
            </a:p>
          </p:txBody>
        </p:sp>
        <p:cxnSp>
          <p:nvCxnSpPr>
            <p:cNvPr id="69" name="Egyenes összekötő nyíllal 68"/>
            <p:cNvCxnSpPr/>
            <p:nvPr/>
          </p:nvCxnSpPr>
          <p:spPr>
            <a:xfrm>
              <a:off x="7328837" y="5185866"/>
              <a:ext cx="0" cy="634482"/>
            </a:xfrm>
            <a:prstGeom prst="straightConnector1">
              <a:avLst/>
            </a:prstGeom>
            <a:noFill/>
            <a:ln w="28575" cap="flat">
              <a:solidFill>
                <a:schemeClr val="tx1"/>
              </a:solidFill>
              <a:prstDash val="solid"/>
              <a:round/>
              <a:tailEnd type="triangle" w="lg" len="lg"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  <a:scene3d>
              <a:camera prst="orthographicFront">
                <a:rot lat="0" lon="0" rev="10800000"/>
              </a:camera>
              <a:lightRig rig="threePt" dir="t"/>
            </a:scene3d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70" name="Szövegdoboz 69">
              <a:extLst>
                <a:ext uri="{FF2B5EF4-FFF2-40B4-BE49-F238E27FC236}">
                  <a16:creationId xmlns:a16="http://schemas.microsoft.com/office/drawing/2014/main" id="{9EBA4D4C-E093-496B-9587-027E7443F376}"/>
                </a:ext>
              </a:extLst>
            </p:cNvPr>
            <p:cNvSpPr txBox="1"/>
            <p:nvPr/>
          </p:nvSpPr>
          <p:spPr>
            <a:xfrm>
              <a:off x="6088885" y="5963354"/>
              <a:ext cx="2364395" cy="46166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marL="0" marR="0" indent="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hu-HU" sz="2400" b="1" dirty="0">
                  <a:solidFill>
                    <a:srgbClr val="DE006E"/>
                  </a:solidFill>
                  <a:latin typeface="+mj-lt"/>
                  <a:ea typeface="+mj-ea"/>
                  <a:cs typeface="+mj-cs"/>
                  <a:sym typeface="Arial"/>
                </a:rPr>
                <a:t>Ajánlóknak</a:t>
              </a:r>
              <a:endParaRPr kumimoji="0" lang="hu-HU" sz="2400" b="1" i="0" u="none" strike="noStrike" cap="none" spc="0" normalizeH="0" baseline="0" dirty="0">
                <a:ln>
                  <a:noFill/>
                </a:ln>
                <a:solidFill>
                  <a:srgbClr val="DE006E"/>
                </a:solidFill>
                <a:effectLst/>
                <a:uFillTx/>
                <a:latin typeface="+mj-lt"/>
                <a:ea typeface="+mj-ea"/>
                <a:cs typeface="+mj-cs"/>
                <a:sym typeface="Arial"/>
              </a:endParaRPr>
            </a:p>
          </p:txBody>
        </p:sp>
        <p:sp>
          <p:nvSpPr>
            <p:cNvPr id="76" name="TextBox 16"/>
            <p:cNvSpPr txBox="1"/>
            <p:nvPr/>
          </p:nvSpPr>
          <p:spPr>
            <a:xfrm>
              <a:off x="5893071" y="8658892"/>
              <a:ext cx="2871530" cy="83099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spcFirstLastPara="1" wrap="square" lIns="45719" tIns="45719" rIns="45719" bIns="45719" spcCol="38100">
              <a:spAutoFit/>
            </a:bodyPr>
            <a:lstStyle/>
            <a:p>
              <a:pPr algn="ctr" eaLnBrk="1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u-HU" sz="2400" b="1" kern="0" dirty="0">
                  <a:solidFill>
                    <a:schemeClr val="bg2"/>
                  </a:solidFill>
                  <a:latin typeface="Times New Roman" charset="0"/>
                  <a:ea typeface="Times New Roman" charset="0"/>
                  <a:cs typeface="Times New Roman" charset="0"/>
                  <a:sym typeface="Arial"/>
                </a:rPr>
                <a:t>4 embert jutalmaz  felfelé az ajánlásért</a:t>
              </a:r>
            </a:p>
          </p:txBody>
        </p:sp>
        <p:grpSp>
          <p:nvGrpSpPr>
            <p:cNvPr id="55" name="Csoportba foglalás 9">
              <a:extLst>
                <a:ext uri="{FF2B5EF4-FFF2-40B4-BE49-F238E27FC236}">
                  <a16:creationId xmlns:a16="http://schemas.microsoft.com/office/drawing/2014/main" id="{CED87E84-B14D-43D1-BF9E-DA26ACF92A3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341872" y="6938796"/>
              <a:ext cx="2066961" cy="1713407"/>
              <a:chOff x="6190521" y="2174799"/>
              <a:chExt cx="2607755" cy="2157984"/>
            </a:xfrm>
          </p:grpSpPr>
          <p:pic>
            <p:nvPicPr>
              <p:cNvPr id="56" name="Picture 2">
                <a:extLst>
                  <a:ext uri="{FF2B5EF4-FFF2-40B4-BE49-F238E27FC236}">
                    <a16:creationId xmlns:a16="http://schemas.microsoft.com/office/drawing/2014/main" id="{0C69E835-9E96-4AC8-89B5-5DDA2217316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543" t="-175" r="68353" b="58220"/>
              <a:stretch>
                <a:fillRect/>
              </a:stretch>
            </p:blipFill>
            <p:spPr bwMode="auto">
              <a:xfrm flipH="1">
                <a:off x="6190521" y="2174799"/>
                <a:ext cx="1335024" cy="21579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7" name="TextBox 19">
                <a:extLst>
                  <a:ext uri="{FF2B5EF4-FFF2-40B4-BE49-F238E27FC236}">
                    <a16:creationId xmlns:a16="http://schemas.microsoft.com/office/drawing/2014/main" id="{4E0B7CBB-D54F-4543-A8E5-D45C165F9343}"/>
                  </a:ext>
                </a:extLst>
              </p:cNvPr>
              <p:cNvSpPr txBox="1"/>
              <p:nvPr/>
            </p:nvSpPr>
            <p:spPr>
              <a:xfrm>
                <a:off x="7581597" y="2196749"/>
                <a:ext cx="1216679" cy="58145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spcFirstLastPara="1" wrap="none" lIns="45719" tIns="45719" rIns="45719" bIns="45719" spcCol="38100">
                <a:spAutoFit/>
              </a:bodyPr>
              <a:lstStyle/>
              <a:p>
                <a:pPr eaLnBrk="1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hu-HU" sz="2400" kern="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charset="0"/>
                    <a:ea typeface="Times New Roman" charset="0"/>
                    <a:cs typeface="Times New Roman" charset="0"/>
                    <a:sym typeface="Arial"/>
                  </a:rPr>
                  <a:t> 500 Ft</a:t>
                </a:r>
              </a:p>
            </p:txBody>
          </p:sp>
          <p:sp>
            <p:nvSpPr>
              <p:cNvPr id="58" name="TextBox 19">
                <a:extLst>
                  <a:ext uri="{FF2B5EF4-FFF2-40B4-BE49-F238E27FC236}">
                    <a16:creationId xmlns:a16="http://schemas.microsoft.com/office/drawing/2014/main" id="{19FAA5FC-C192-40E6-B936-A692597F0150}"/>
                  </a:ext>
                </a:extLst>
              </p:cNvPr>
              <p:cNvSpPr txBox="1"/>
              <p:nvPr/>
            </p:nvSpPr>
            <p:spPr>
              <a:xfrm>
                <a:off x="7581597" y="2686918"/>
                <a:ext cx="1216679" cy="58145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spcFirstLastPara="1" wrap="none" lIns="45719" tIns="45719" rIns="45719" bIns="45719" spcCol="38100">
                <a:spAutoFit/>
              </a:bodyPr>
              <a:lstStyle/>
              <a:p>
                <a:pPr eaLnBrk="1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hu-HU" sz="2400" kern="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charset="0"/>
                    <a:ea typeface="Times New Roman" charset="0"/>
                    <a:cs typeface="Times New Roman" charset="0"/>
                    <a:sym typeface="Arial"/>
                  </a:rPr>
                  <a:t> 500 Ft</a:t>
                </a:r>
              </a:p>
            </p:txBody>
          </p:sp>
          <p:sp>
            <p:nvSpPr>
              <p:cNvPr id="59" name="TextBox 19">
                <a:extLst>
                  <a:ext uri="{FF2B5EF4-FFF2-40B4-BE49-F238E27FC236}">
                    <a16:creationId xmlns:a16="http://schemas.microsoft.com/office/drawing/2014/main" id="{03CF6D9E-F3EE-4C3B-9D6B-6A2CD03A645D}"/>
                  </a:ext>
                </a:extLst>
              </p:cNvPr>
              <p:cNvSpPr txBox="1"/>
              <p:nvPr/>
            </p:nvSpPr>
            <p:spPr>
              <a:xfrm>
                <a:off x="7581597" y="3181285"/>
                <a:ext cx="1216679" cy="58145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spcFirstLastPara="1" wrap="none" lIns="45719" tIns="45719" rIns="45719" bIns="45719" spcCol="38100">
                <a:spAutoFit/>
              </a:bodyPr>
              <a:lstStyle/>
              <a:p>
                <a:pPr eaLnBrk="1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hu-HU" sz="2400" kern="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charset="0"/>
                    <a:ea typeface="Times New Roman" charset="0"/>
                    <a:cs typeface="Times New Roman" charset="0"/>
                    <a:sym typeface="Arial"/>
                  </a:rPr>
                  <a:t> 500 Ft</a:t>
                </a:r>
              </a:p>
            </p:txBody>
          </p:sp>
          <p:sp>
            <p:nvSpPr>
              <p:cNvPr id="60" name="TextBox 19">
                <a:extLst>
                  <a:ext uri="{FF2B5EF4-FFF2-40B4-BE49-F238E27FC236}">
                    <a16:creationId xmlns:a16="http://schemas.microsoft.com/office/drawing/2014/main" id="{5B749F3B-A574-4DAE-8AE9-95D70F324ABD}"/>
                  </a:ext>
                </a:extLst>
              </p:cNvPr>
              <p:cNvSpPr txBox="1"/>
              <p:nvPr/>
            </p:nvSpPr>
            <p:spPr>
              <a:xfrm>
                <a:off x="7581597" y="3726177"/>
                <a:ext cx="1216679" cy="58145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spcFirstLastPara="1" wrap="none" lIns="45719" tIns="45719" rIns="45719" bIns="45719" spcCol="38100">
                <a:spAutoFit/>
              </a:bodyPr>
              <a:lstStyle/>
              <a:p>
                <a:pPr eaLnBrk="1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hu-HU" sz="2400" kern="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charset="0"/>
                    <a:ea typeface="Times New Roman" charset="0"/>
                    <a:cs typeface="Times New Roman" charset="0"/>
                    <a:sym typeface="Arial"/>
                  </a:rPr>
                  <a:t> 500 Ft</a:t>
                </a:r>
              </a:p>
            </p:txBody>
          </p:sp>
        </p:grpSp>
        <p:sp>
          <p:nvSpPr>
            <p:cNvPr id="79" name="TextBox 16"/>
            <p:cNvSpPr txBox="1"/>
            <p:nvPr/>
          </p:nvSpPr>
          <p:spPr>
            <a:xfrm>
              <a:off x="6708796" y="6341851"/>
              <a:ext cx="1240081" cy="4924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spcFirstLastPara="1" wrap="none" lIns="45719" tIns="45719" rIns="45719" bIns="45719" spcCol="38100">
              <a:spAutoFit/>
            </a:bodyPr>
            <a:lstStyle/>
            <a:p>
              <a:pPr eaLnBrk="1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u-HU" sz="2600" b="1" kern="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charset="0"/>
                  <a:ea typeface="Times New Roman" charset="0"/>
                  <a:cs typeface="Times New Roman" charset="0"/>
                  <a:sym typeface="Arial"/>
                </a:rPr>
                <a:t>2.000 Ft</a:t>
              </a:r>
            </a:p>
          </p:txBody>
        </p:sp>
      </p:grpSp>
      <p:sp>
        <p:nvSpPr>
          <p:cNvPr id="81" name="Ellipszis 80"/>
          <p:cNvSpPr/>
          <p:nvPr/>
        </p:nvSpPr>
        <p:spPr>
          <a:xfrm>
            <a:off x="5861213" y="4490966"/>
            <a:ext cx="2372574" cy="1065195"/>
          </a:xfrm>
          <a:prstGeom prst="ellipse">
            <a:avLst/>
          </a:prstGeom>
          <a:noFill/>
          <a:ln w="28575" cap="flat">
            <a:solidFill>
              <a:schemeClr val="tx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5023" tIns="65023" rIns="65023" bIns="65023" numCol="1" spcCol="38100" rtlCol="0" anchor="ctr">
            <a:spAutoFit/>
          </a:bodyPr>
          <a:lstStyle/>
          <a:p>
            <a:pPr defTabSz="1300460" fontAlgn="auto">
              <a:spcBef>
                <a:spcPts val="0"/>
              </a:spcBef>
              <a:spcAft>
                <a:spcPts val="0"/>
              </a:spcAft>
            </a:pPr>
            <a:endParaRPr lang="en-US" sz="2560">
              <a:latin typeface="+mj-lt"/>
              <a:ea typeface="+mj-ea"/>
              <a:cs typeface="+mj-cs"/>
              <a:sym typeface="Arial"/>
            </a:endParaRPr>
          </a:p>
        </p:txBody>
      </p:sp>
      <p:grpSp>
        <p:nvGrpSpPr>
          <p:cNvPr id="12" name="Csoportba foglalás 11"/>
          <p:cNvGrpSpPr/>
          <p:nvPr/>
        </p:nvGrpSpPr>
        <p:grpSpPr>
          <a:xfrm>
            <a:off x="78930" y="1541721"/>
            <a:ext cx="2364395" cy="2710840"/>
            <a:chOff x="101364" y="1336075"/>
            <a:chExt cx="2364395" cy="2710840"/>
          </a:xfrm>
        </p:grpSpPr>
        <p:sp>
          <p:nvSpPr>
            <p:cNvPr id="34" name="Szövegdoboz 33">
              <a:extLst>
                <a:ext uri="{FF2B5EF4-FFF2-40B4-BE49-F238E27FC236}">
                  <a16:creationId xmlns:a16="http://schemas.microsoft.com/office/drawing/2014/main" id="{9EBA4D4C-E093-496B-9587-027E7443F376}"/>
                </a:ext>
              </a:extLst>
            </p:cNvPr>
            <p:cNvSpPr txBox="1"/>
            <p:nvPr/>
          </p:nvSpPr>
          <p:spPr>
            <a:xfrm>
              <a:off x="101364" y="1336075"/>
              <a:ext cx="2364395" cy="4924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marL="0" marR="0" indent="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hu-HU" sz="2600" b="1" i="0" u="none" strike="noStrike" cap="none" spc="0" normalizeH="0" baseline="0" dirty="0">
                  <a:ln>
                    <a:noFill/>
                  </a:ln>
                  <a:solidFill>
                    <a:schemeClr val="bg2"/>
                  </a:solidFill>
                  <a:effectLst/>
                  <a:uFillTx/>
                  <a:latin typeface="+mj-lt"/>
                  <a:ea typeface="+mj-ea"/>
                  <a:cs typeface="+mj-cs"/>
                  <a:sym typeface="Arial"/>
                </a:rPr>
                <a:t>Vásárlók</a:t>
              </a:r>
            </a:p>
          </p:txBody>
        </p:sp>
        <p:pic>
          <p:nvPicPr>
            <p:cNvPr id="3" name="Kép 2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5253" y="2031164"/>
              <a:ext cx="2015751" cy="2015751"/>
            </a:xfrm>
            <a:prstGeom prst="rect">
              <a:avLst/>
            </a:prstGeom>
          </p:spPr>
        </p:pic>
      </p:grpSp>
      <p:grpSp>
        <p:nvGrpSpPr>
          <p:cNvPr id="19" name="Csoportba foglalás 18"/>
          <p:cNvGrpSpPr/>
          <p:nvPr/>
        </p:nvGrpSpPr>
        <p:grpSpPr>
          <a:xfrm>
            <a:off x="10213210" y="1063781"/>
            <a:ext cx="2858787" cy="4290556"/>
            <a:chOff x="10213210" y="1063781"/>
            <a:chExt cx="2858787" cy="4265034"/>
          </a:xfrm>
        </p:grpSpPr>
        <p:grpSp>
          <p:nvGrpSpPr>
            <p:cNvPr id="17" name="Csoportba foglalás 16"/>
            <p:cNvGrpSpPr/>
            <p:nvPr/>
          </p:nvGrpSpPr>
          <p:grpSpPr>
            <a:xfrm>
              <a:off x="10213210" y="1063781"/>
              <a:ext cx="2858787" cy="3005724"/>
              <a:chOff x="10213210" y="1063781"/>
              <a:chExt cx="2858787" cy="3005724"/>
            </a:xfrm>
          </p:grpSpPr>
          <p:pic>
            <p:nvPicPr>
              <p:cNvPr id="42" name="image8.png" descr="Kép 98">
                <a:extLst>
                  <a:ext uri="{FF2B5EF4-FFF2-40B4-BE49-F238E27FC236}">
                    <a16:creationId xmlns:a16="http://schemas.microsoft.com/office/drawing/2014/main" id="{B1E9F0E4-3F71-456D-A350-5308CD4DCDE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139199" y="1938983"/>
                <a:ext cx="1004172" cy="11344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400000"/>
                    <a:headEnd/>
                    <a:tailEnd/>
                  </a14:hiddenLine>
                </a:ext>
              </a:extLst>
            </p:spPr>
          </p:pic>
          <p:sp>
            <p:nvSpPr>
              <p:cNvPr id="43" name="Szövegdoboz 42">
                <a:extLst>
                  <a:ext uri="{FF2B5EF4-FFF2-40B4-BE49-F238E27FC236}">
                    <a16:creationId xmlns:a16="http://schemas.microsoft.com/office/drawing/2014/main" id="{9EBA4D4C-E093-496B-9587-027E7443F376}"/>
                  </a:ext>
                </a:extLst>
              </p:cNvPr>
              <p:cNvSpPr txBox="1"/>
              <p:nvPr/>
            </p:nvSpPr>
            <p:spPr>
              <a:xfrm>
                <a:off x="10213210" y="1063781"/>
                <a:ext cx="2858787" cy="89255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t">
                <a:spAutoFit/>
              </a:bodyPr>
              <a:lstStyle/>
              <a:p>
                <a:pPr marL="0" marR="0" indent="0" algn="ctr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hu-HU" sz="2600" b="1" dirty="0">
                    <a:solidFill>
                      <a:schemeClr val="bg2"/>
                    </a:solidFill>
                    <a:latin typeface="+mj-lt"/>
                    <a:ea typeface="+mj-ea"/>
                    <a:cs typeface="+mj-cs"/>
                    <a:sym typeface="Arial"/>
                  </a:rPr>
                  <a:t>Vásárlói közösség</a:t>
                </a:r>
                <a:endParaRPr kumimoji="0" lang="hu-HU" sz="2600" b="1" i="0" u="none" strike="noStrike" cap="none" spc="0" normalizeH="0" baseline="0" dirty="0">
                  <a:ln>
                    <a:noFill/>
                  </a:ln>
                  <a:solidFill>
                    <a:schemeClr val="bg2"/>
                  </a:solidFill>
                  <a:effectLst/>
                  <a:uFillTx/>
                  <a:latin typeface="+mj-lt"/>
                  <a:ea typeface="+mj-ea"/>
                  <a:cs typeface="+mj-cs"/>
                  <a:sym typeface="Arial"/>
                </a:endParaRPr>
              </a:p>
            </p:txBody>
          </p:sp>
          <p:sp>
            <p:nvSpPr>
              <p:cNvPr id="64" name="TextBox 16"/>
              <p:cNvSpPr txBox="1"/>
              <p:nvPr/>
            </p:nvSpPr>
            <p:spPr>
              <a:xfrm>
                <a:off x="10368822" y="3176955"/>
                <a:ext cx="2544925" cy="89255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spcFirstLastPara="1" wrap="none" lIns="45719" tIns="45719" rIns="45719" bIns="45719" spcCol="38100">
                <a:spAutoFit/>
              </a:bodyPr>
              <a:lstStyle/>
              <a:p>
                <a:pPr algn="ctr" eaLnBrk="1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hu-HU" sz="2600" b="1" kern="0" dirty="0">
                    <a:solidFill>
                      <a:srgbClr val="DE006E"/>
                    </a:solidFill>
                    <a:latin typeface="Times New Roman" charset="0"/>
                    <a:ea typeface="Times New Roman" charset="0"/>
                    <a:cs typeface="Times New Roman" charset="0"/>
                    <a:sym typeface="Arial"/>
                  </a:rPr>
                  <a:t>KEDVEZMÉNY</a:t>
                </a:r>
                <a:br>
                  <a:rPr lang="hu-HU" sz="2600" b="1" kern="0" dirty="0">
                    <a:solidFill>
                      <a:srgbClr val="DE006E"/>
                    </a:solidFill>
                    <a:latin typeface="Times New Roman" charset="0"/>
                    <a:ea typeface="Times New Roman" charset="0"/>
                    <a:cs typeface="Times New Roman" charset="0"/>
                    <a:sym typeface="Arial"/>
                  </a:rPr>
                </a:br>
                <a:r>
                  <a:rPr lang="hu-HU" sz="2600" b="1" kern="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charset="0"/>
                    <a:ea typeface="Times New Roman" charset="0"/>
                    <a:cs typeface="Times New Roman" charset="0"/>
                    <a:sym typeface="Arial"/>
                  </a:rPr>
                  <a:t>10.000 Ft (100%)</a:t>
                </a:r>
              </a:p>
            </p:txBody>
          </p:sp>
        </p:grpSp>
        <p:cxnSp>
          <p:nvCxnSpPr>
            <p:cNvPr id="8" name="Egyenes összekötő 7"/>
            <p:cNvCxnSpPr/>
            <p:nvPr/>
          </p:nvCxnSpPr>
          <p:spPr>
            <a:xfrm>
              <a:off x="11363259" y="4205776"/>
              <a:ext cx="1" cy="1123039"/>
            </a:xfrm>
            <a:prstGeom prst="line">
              <a:avLst/>
            </a:prstGeom>
            <a:noFill/>
            <a:ln w="28575" cap="flat">
              <a:solidFill>
                <a:schemeClr val="tx1"/>
              </a:solidFill>
              <a:prstDash val="solid"/>
              <a:round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sp>
        <p:nvSpPr>
          <p:cNvPr id="74" name="Szövegdoboz 73">
            <a:extLst>
              <a:ext uri="{FF2B5EF4-FFF2-40B4-BE49-F238E27FC236}">
                <a16:creationId xmlns:a16="http://schemas.microsoft.com/office/drawing/2014/main" id="{9EBA4D4C-E093-496B-9587-027E7443F376}"/>
              </a:ext>
            </a:extLst>
          </p:cNvPr>
          <p:cNvSpPr txBox="1"/>
          <p:nvPr/>
        </p:nvSpPr>
        <p:spPr>
          <a:xfrm>
            <a:off x="10827005" y="8673235"/>
            <a:ext cx="2430842" cy="52321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hu-HU" sz="2800" b="1" dirty="0">
                <a:solidFill>
                  <a:srgbClr val="DE006E"/>
                </a:solidFill>
                <a:latin typeface="+mj-lt"/>
                <a:ea typeface="+mj-ea"/>
                <a:cs typeface="+mj-cs"/>
                <a:sym typeface="Arial"/>
              </a:rPr>
              <a:t>Jövedelem</a:t>
            </a:r>
            <a:endParaRPr kumimoji="0" lang="hu-HU" sz="2800" b="1" i="0" u="none" strike="noStrike" cap="none" spc="0" normalizeH="0" baseline="0" dirty="0">
              <a:ln>
                <a:noFill/>
              </a:ln>
              <a:solidFill>
                <a:srgbClr val="DE006E"/>
              </a:solidFill>
              <a:effectLst/>
              <a:uFillTx/>
              <a:latin typeface="+mj-lt"/>
              <a:ea typeface="+mj-ea"/>
              <a:cs typeface="+mj-cs"/>
              <a:sym typeface="Arial"/>
            </a:endParaRPr>
          </a:p>
        </p:txBody>
      </p:sp>
      <p:grpSp>
        <p:nvGrpSpPr>
          <p:cNvPr id="2" name="Csoportba foglalás 1"/>
          <p:cNvGrpSpPr/>
          <p:nvPr/>
        </p:nvGrpSpPr>
        <p:grpSpPr>
          <a:xfrm>
            <a:off x="11066942" y="7391604"/>
            <a:ext cx="1990718" cy="1102653"/>
            <a:chOff x="9700311" y="6849886"/>
            <a:chExt cx="1990718" cy="1102653"/>
          </a:xfrm>
        </p:grpSpPr>
        <p:pic>
          <p:nvPicPr>
            <p:cNvPr id="72" name="Picture 19">
              <a:extLst>
                <a:ext uri="{FF2B5EF4-FFF2-40B4-BE49-F238E27FC236}">
                  <a16:creationId xmlns:a16="http://schemas.microsoft.com/office/drawing/2014/main" id="{5FADA1A0-DA31-4768-B9C0-79CEDCDB8910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00311" y="6849886"/>
              <a:ext cx="1990718" cy="11026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3" name="TextBox 8">
              <a:extLst>
                <a:ext uri="{FF2B5EF4-FFF2-40B4-BE49-F238E27FC236}">
                  <a16:creationId xmlns:a16="http://schemas.microsoft.com/office/drawing/2014/main" id="{6656D941-3167-4DAA-BEE5-E5F6DF94361B}"/>
                </a:ext>
              </a:extLst>
            </p:cNvPr>
            <p:cNvSpPr txBox="1"/>
            <p:nvPr/>
          </p:nvSpPr>
          <p:spPr>
            <a:xfrm>
              <a:off x="10253678" y="7064673"/>
              <a:ext cx="961941" cy="46166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spcFirstLastPara="1" wrap="square" lIns="45719" tIns="45719" rIns="45719" bIns="45719" spcCol="38100">
              <a:spAutoFit/>
            </a:bodyPr>
            <a:lstStyle/>
            <a:p>
              <a:pPr algn="ctr" eaLnBrk="1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u-HU" sz="2400" kern="0" dirty="0">
                  <a:solidFill>
                    <a:srgbClr val="484848"/>
                  </a:solidFill>
                  <a:latin typeface="Times New Roman" charset="0"/>
                  <a:ea typeface="Times New Roman" charset="0"/>
                  <a:cs typeface="Times New Roman" charset="0"/>
                  <a:sym typeface="Arial"/>
                </a:rPr>
                <a:t>15.000</a:t>
              </a:r>
            </a:p>
          </p:txBody>
        </p:sp>
      </p:grpSp>
      <p:grpSp>
        <p:nvGrpSpPr>
          <p:cNvPr id="5" name="Csoportba foglalás 4"/>
          <p:cNvGrpSpPr/>
          <p:nvPr/>
        </p:nvGrpSpPr>
        <p:grpSpPr>
          <a:xfrm>
            <a:off x="-179970" y="4742166"/>
            <a:ext cx="2364395" cy="3995305"/>
            <a:chOff x="101366" y="4670169"/>
            <a:chExt cx="2364395" cy="3995305"/>
          </a:xfrm>
        </p:grpSpPr>
        <p:cxnSp>
          <p:nvCxnSpPr>
            <p:cNvPr id="13" name="Egyenes összekötő nyíllal 12"/>
            <p:cNvCxnSpPr/>
            <p:nvPr/>
          </p:nvCxnSpPr>
          <p:spPr>
            <a:xfrm>
              <a:off x="1247874" y="5282341"/>
              <a:ext cx="0" cy="634482"/>
            </a:xfrm>
            <a:prstGeom prst="straightConnector1">
              <a:avLst/>
            </a:prstGeom>
            <a:noFill/>
            <a:ln w="28575" cap="flat">
              <a:solidFill>
                <a:schemeClr val="tx1"/>
              </a:solidFill>
              <a:prstDash val="solid"/>
              <a:round/>
              <a:tailEnd type="triangle" w="lg" len="lg"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61" name="Szövegdoboz 60">
              <a:extLst>
                <a:ext uri="{FF2B5EF4-FFF2-40B4-BE49-F238E27FC236}">
                  <a16:creationId xmlns:a16="http://schemas.microsoft.com/office/drawing/2014/main" id="{9EBA4D4C-E093-496B-9587-027E7443F376}"/>
                </a:ext>
              </a:extLst>
            </p:cNvPr>
            <p:cNvSpPr txBox="1"/>
            <p:nvPr/>
          </p:nvSpPr>
          <p:spPr>
            <a:xfrm>
              <a:off x="101366" y="5982015"/>
              <a:ext cx="2364395" cy="4924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marL="0" marR="0" indent="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hu-HU" sz="2600" b="1" dirty="0">
                  <a:solidFill>
                    <a:srgbClr val="DE006E"/>
                  </a:solidFill>
                  <a:latin typeface="+mj-lt"/>
                  <a:ea typeface="+mj-ea"/>
                  <a:cs typeface="+mj-cs"/>
                  <a:sym typeface="Arial"/>
                </a:rPr>
                <a:t>ÉN</a:t>
              </a:r>
              <a:endParaRPr kumimoji="0" lang="hu-HU" sz="2600" b="1" i="0" u="none" strike="noStrike" cap="none" spc="0" normalizeH="0" baseline="0" dirty="0">
                <a:ln>
                  <a:noFill/>
                </a:ln>
                <a:solidFill>
                  <a:srgbClr val="DE006E"/>
                </a:solidFill>
                <a:effectLst/>
                <a:uFillTx/>
                <a:latin typeface="+mj-lt"/>
                <a:ea typeface="+mj-ea"/>
                <a:cs typeface="+mj-cs"/>
                <a:sym typeface="Arial"/>
              </a:endParaRPr>
            </a:p>
          </p:txBody>
        </p:sp>
        <p:sp>
          <p:nvSpPr>
            <p:cNvPr id="63" name="TextBox 16"/>
            <p:cNvSpPr txBox="1"/>
            <p:nvPr/>
          </p:nvSpPr>
          <p:spPr>
            <a:xfrm>
              <a:off x="1041399" y="4670169"/>
              <a:ext cx="759180" cy="4924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spcFirstLastPara="1" wrap="none" lIns="45719" tIns="45719" rIns="45719" bIns="45719" spcCol="38100">
              <a:spAutoFit/>
            </a:bodyPr>
            <a:lstStyle/>
            <a:p>
              <a:pPr eaLnBrk="1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u-HU" sz="2600" b="1" kern="0" dirty="0">
                  <a:solidFill>
                    <a:srgbClr val="DE006E"/>
                  </a:solidFill>
                  <a:latin typeface="Times New Roman" charset="0"/>
                  <a:ea typeface="Times New Roman" charset="0"/>
                  <a:cs typeface="Times New Roman" charset="0"/>
                  <a:sym typeface="Arial"/>
                </a:rPr>
                <a:t>50%</a:t>
              </a:r>
            </a:p>
          </p:txBody>
        </p:sp>
        <p:sp>
          <p:nvSpPr>
            <p:cNvPr id="75" name="TextBox 16"/>
            <p:cNvSpPr txBox="1"/>
            <p:nvPr/>
          </p:nvSpPr>
          <p:spPr>
            <a:xfrm>
              <a:off x="663522" y="6320317"/>
              <a:ext cx="1156725" cy="4924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spcFirstLastPara="1" wrap="none" lIns="45719" tIns="45719" rIns="45719" bIns="45719" spcCol="38100">
              <a:spAutoFit/>
            </a:bodyPr>
            <a:lstStyle/>
            <a:p>
              <a:pPr eaLnBrk="1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u-HU" sz="2600" b="1" kern="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charset="0"/>
                  <a:ea typeface="Times New Roman" charset="0"/>
                  <a:cs typeface="Times New Roman" charset="0"/>
                  <a:sym typeface="Arial"/>
                </a:rPr>
                <a:t>5000 Ft</a:t>
              </a:r>
            </a:p>
          </p:txBody>
        </p:sp>
        <p:pic>
          <p:nvPicPr>
            <p:cNvPr id="85" name="Kép 84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5254" y="6649723"/>
              <a:ext cx="2015751" cy="2015751"/>
            </a:xfrm>
            <a:prstGeom prst="rect">
              <a:avLst/>
            </a:prstGeom>
          </p:spPr>
        </p:pic>
      </p:grpSp>
      <p:sp>
        <p:nvSpPr>
          <p:cNvPr id="35" name="Szövegdoboz 34">
            <a:extLst>
              <a:ext uri="{FF2B5EF4-FFF2-40B4-BE49-F238E27FC236}">
                <a16:creationId xmlns:a16="http://schemas.microsoft.com/office/drawing/2014/main" id="{9EBA4D4C-E093-496B-9587-027E7443F376}"/>
              </a:ext>
            </a:extLst>
          </p:cNvPr>
          <p:cNvSpPr txBox="1"/>
          <p:nvPr/>
        </p:nvSpPr>
        <p:spPr>
          <a:xfrm>
            <a:off x="4996822" y="1477695"/>
            <a:ext cx="3261317" cy="215443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hu-HU" sz="2600" b="1" dirty="0">
                <a:solidFill>
                  <a:schemeClr val="bg2"/>
                </a:solidFill>
                <a:latin typeface="+mj-lt"/>
                <a:ea typeface="+mj-ea"/>
                <a:cs typeface="+mj-cs"/>
                <a:sym typeface="Arial"/>
              </a:rPr>
              <a:t>Termékpartnerek</a:t>
            </a:r>
            <a:br>
              <a:rPr lang="hu-HU" sz="2600" b="1" dirty="0">
                <a:solidFill>
                  <a:schemeClr val="bg2"/>
                </a:solidFill>
                <a:latin typeface="+mj-lt"/>
                <a:ea typeface="+mj-ea"/>
                <a:cs typeface="+mj-cs"/>
                <a:sym typeface="Arial"/>
              </a:rPr>
            </a:br>
            <a:r>
              <a:rPr lang="hu-HU" sz="1000" b="1" dirty="0">
                <a:solidFill>
                  <a:schemeClr val="bg2"/>
                </a:solidFill>
                <a:latin typeface="+mj-lt"/>
                <a:ea typeface="+mj-ea"/>
                <a:cs typeface="+mj-cs"/>
                <a:sym typeface="Arial"/>
              </a:rPr>
              <a:t>   </a:t>
            </a:r>
            <a:br>
              <a:rPr lang="hu-HU" sz="2600" b="1" dirty="0">
                <a:solidFill>
                  <a:schemeClr val="bg2"/>
                </a:solidFill>
                <a:latin typeface="+mj-lt"/>
                <a:ea typeface="+mj-ea"/>
                <a:cs typeface="+mj-cs"/>
                <a:sym typeface="Arial"/>
              </a:rPr>
            </a:br>
            <a:r>
              <a:rPr lang="hu-HU" sz="2600" b="1" dirty="0">
                <a:solidFill>
                  <a:schemeClr val="bg2"/>
                </a:solidFill>
                <a:latin typeface="+mj-lt"/>
                <a:ea typeface="+mj-ea"/>
                <a:cs typeface="+mj-cs"/>
                <a:sym typeface="Arial"/>
              </a:rPr>
              <a:t>   </a:t>
            </a:r>
            <a:r>
              <a:rPr lang="hu-HU" sz="2400" b="1" dirty="0">
                <a:solidFill>
                  <a:srgbClr val="DE006E"/>
                </a:solidFill>
                <a:latin typeface="Arial" panose="020B0604020202020204" pitchFamily="34" charset="0"/>
                <a:ea typeface="Roboto Medium" panose="02000000000000000000" pitchFamily="2" charset="0"/>
                <a:cs typeface="Arial" panose="020B0604020202020204" pitchFamily="34" charset="0"/>
                <a:sym typeface="Arial"/>
              </a:rPr>
              <a:t> Élelmiszer</a:t>
            </a:r>
            <a:br>
              <a:rPr lang="hu-HU" sz="2400" b="1" dirty="0">
                <a:solidFill>
                  <a:srgbClr val="DE006E"/>
                </a:solidFill>
                <a:latin typeface="Arial" panose="020B0604020202020204" pitchFamily="34" charset="0"/>
                <a:ea typeface="Roboto Medium" panose="02000000000000000000" pitchFamily="2" charset="0"/>
                <a:cs typeface="Arial" panose="020B0604020202020204" pitchFamily="34" charset="0"/>
                <a:sym typeface="Arial"/>
              </a:rPr>
            </a:br>
            <a:r>
              <a:rPr lang="hu-HU" sz="2400" b="1" dirty="0">
                <a:solidFill>
                  <a:srgbClr val="DE006E"/>
                </a:solidFill>
                <a:latin typeface="Arial" panose="020B0604020202020204" pitchFamily="34" charset="0"/>
                <a:ea typeface="Roboto Medium" panose="02000000000000000000" pitchFamily="2" charset="0"/>
                <a:cs typeface="Arial" panose="020B0604020202020204" pitchFamily="34" charset="0"/>
                <a:sym typeface="Arial"/>
              </a:rPr>
              <a:t>    Üzemanyag</a:t>
            </a:r>
            <a:br>
              <a:rPr lang="hu-HU" sz="2400" b="1" dirty="0">
                <a:solidFill>
                  <a:srgbClr val="DE006E"/>
                </a:solidFill>
                <a:latin typeface="Arial" panose="020B0604020202020204" pitchFamily="34" charset="0"/>
                <a:ea typeface="Roboto Medium" panose="02000000000000000000" pitchFamily="2" charset="0"/>
                <a:cs typeface="Arial" panose="020B0604020202020204" pitchFamily="34" charset="0"/>
                <a:sym typeface="Arial"/>
              </a:rPr>
            </a:br>
            <a:r>
              <a:rPr lang="hu-HU" sz="2400" b="1" dirty="0">
                <a:solidFill>
                  <a:srgbClr val="DE006E"/>
                </a:solidFill>
                <a:latin typeface="Arial" panose="020B0604020202020204" pitchFamily="34" charset="0"/>
                <a:ea typeface="Roboto Medium" panose="02000000000000000000" pitchFamily="2" charset="0"/>
                <a:cs typeface="Arial" panose="020B0604020202020204" pitchFamily="34" charset="0"/>
                <a:sym typeface="Arial"/>
              </a:rPr>
              <a:t>    Telekommunikáció</a:t>
            </a:r>
            <a:br>
              <a:rPr lang="hu-HU" sz="2400" b="1" dirty="0">
                <a:solidFill>
                  <a:srgbClr val="DE006E"/>
                </a:solidFill>
                <a:latin typeface="Arial" panose="020B0604020202020204" pitchFamily="34" charset="0"/>
                <a:ea typeface="Roboto Medium" panose="02000000000000000000" pitchFamily="2" charset="0"/>
                <a:cs typeface="Arial" panose="020B0604020202020204" pitchFamily="34" charset="0"/>
                <a:sym typeface="Arial"/>
              </a:rPr>
            </a:br>
            <a:r>
              <a:rPr lang="hu-HU" sz="2400" b="1" dirty="0">
                <a:solidFill>
                  <a:srgbClr val="DE006E"/>
                </a:solidFill>
                <a:latin typeface="Arial" panose="020B0604020202020204" pitchFamily="34" charset="0"/>
                <a:ea typeface="Roboto Medium" panose="02000000000000000000" pitchFamily="2" charset="0"/>
                <a:cs typeface="Arial" panose="020B0604020202020204" pitchFamily="34" charset="0"/>
                <a:sym typeface="Arial"/>
              </a:rPr>
              <a:t>    Vendéglátás</a:t>
            </a:r>
            <a:endParaRPr kumimoji="0" lang="hu-HU" sz="2400" b="1" i="0" u="none" strike="noStrike" cap="none" spc="0" normalizeH="0" baseline="0" dirty="0">
              <a:ln>
                <a:noFill/>
              </a:ln>
              <a:solidFill>
                <a:srgbClr val="DE006E"/>
              </a:solidFill>
              <a:effectLst/>
              <a:uFillTx/>
              <a:latin typeface="+mj-lt"/>
              <a:ea typeface="+mj-ea"/>
              <a:cs typeface="+mj-cs"/>
              <a:sym typeface="Arial"/>
            </a:endParaRPr>
          </a:p>
        </p:txBody>
      </p:sp>
      <p:grpSp>
        <p:nvGrpSpPr>
          <p:cNvPr id="14" name="Csoportba foglalás 13"/>
          <p:cNvGrpSpPr/>
          <p:nvPr/>
        </p:nvGrpSpPr>
        <p:grpSpPr>
          <a:xfrm>
            <a:off x="2937233" y="1125336"/>
            <a:ext cx="1515565" cy="3509997"/>
            <a:chOff x="2937233" y="1125336"/>
            <a:chExt cx="1515565" cy="3509997"/>
          </a:xfrm>
        </p:grpSpPr>
        <p:grpSp>
          <p:nvGrpSpPr>
            <p:cNvPr id="11" name="Csoportba foglalás 10"/>
            <p:cNvGrpSpPr/>
            <p:nvPr/>
          </p:nvGrpSpPr>
          <p:grpSpPr>
            <a:xfrm>
              <a:off x="2937233" y="1125336"/>
              <a:ext cx="1515565" cy="2544160"/>
              <a:chOff x="3299762" y="1631032"/>
              <a:chExt cx="1515565" cy="2544160"/>
            </a:xfrm>
          </p:grpSpPr>
          <p:sp>
            <p:nvSpPr>
              <p:cNvPr id="30" name="TextBox 16"/>
              <p:cNvSpPr txBox="1"/>
              <p:nvPr/>
            </p:nvSpPr>
            <p:spPr>
              <a:xfrm>
                <a:off x="3299762" y="1631032"/>
                <a:ext cx="1515565" cy="83099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spcFirstLastPara="1" wrap="square" lIns="45719" tIns="45719" rIns="45719" bIns="45719" spcCol="38100">
                <a:spAutoFit/>
              </a:bodyPr>
              <a:lstStyle/>
              <a:p>
                <a:pPr algn="ctr" eaLnBrk="1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hu-HU" sz="2400" b="1" kern="0" dirty="0">
                    <a:solidFill>
                      <a:srgbClr val="DE006E"/>
                    </a:solidFill>
                    <a:latin typeface="Times New Roman" charset="0"/>
                    <a:ea typeface="Times New Roman" charset="0"/>
                    <a:cs typeface="Times New Roman" charset="0"/>
                    <a:sym typeface="Arial"/>
                  </a:rPr>
                  <a:t>100%</a:t>
                </a:r>
              </a:p>
              <a:p>
                <a:pPr eaLnBrk="1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hu-HU" sz="2400" b="1" kern="0" dirty="0">
                    <a:solidFill>
                      <a:srgbClr val="DE006E"/>
                    </a:solidFill>
                    <a:latin typeface="Times New Roman" charset="0"/>
                    <a:ea typeface="Times New Roman" charset="0"/>
                    <a:cs typeface="Times New Roman" charset="0"/>
                    <a:sym typeface="Arial"/>
                  </a:rPr>
                  <a:t>100.000 Ft</a:t>
                </a:r>
              </a:p>
            </p:txBody>
          </p:sp>
          <p:pic>
            <p:nvPicPr>
              <p:cNvPr id="31" name="Picture 8"/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501095" y="3474276"/>
                <a:ext cx="1112897" cy="700916"/>
              </a:xfrm>
              <a:prstGeom prst="rect">
                <a:avLst/>
              </a:prstGeom>
            </p:spPr>
          </p:pic>
          <p:sp>
            <p:nvSpPr>
              <p:cNvPr id="32" name="Szaggatott nyíl jobbra 31"/>
              <p:cNvSpPr/>
              <p:nvPr/>
            </p:nvSpPr>
            <p:spPr>
              <a:xfrm>
                <a:off x="3441194" y="2513022"/>
                <a:ext cx="1152144" cy="810506"/>
              </a:xfrm>
              <a:prstGeom prst="stripedRightArrow">
                <a:avLst/>
              </a:prstGeom>
              <a:solidFill>
                <a:srgbClr val="666666"/>
              </a:solidFill>
              <a:ln w="25400" cap="flat">
                <a:noFill/>
                <a:prstDash val="solid"/>
                <a:round/>
              </a:ln>
              <a:effectLst>
                <a:outerShdw blurRad="38100" dist="23000" dir="5400000" rotWithShape="0">
                  <a:srgbClr val="000000">
                    <a:alpha val="35000"/>
                  </a:srgbClr>
                </a:outerShdw>
              </a:effectLst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hu-HU" sz="1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j-lt"/>
                  <a:ea typeface="+mj-ea"/>
                  <a:cs typeface="+mj-cs"/>
                  <a:sym typeface="Arial"/>
                </a:endParaRPr>
              </a:p>
            </p:txBody>
          </p:sp>
        </p:grpSp>
        <p:grpSp>
          <p:nvGrpSpPr>
            <p:cNvPr id="87" name="Csoportba foglalás 86"/>
            <p:cNvGrpSpPr/>
            <p:nvPr/>
          </p:nvGrpSpPr>
          <p:grpSpPr>
            <a:xfrm>
              <a:off x="3102998" y="3887411"/>
              <a:ext cx="1297287" cy="747922"/>
              <a:chOff x="5036599" y="6044567"/>
              <a:chExt cx="2470556" cy="1368786"/>
            </a:xfrm>
          </p:grpSpPr>
          <p:grpSp>
            <p:nvGrpSpPr>
              <p:cNvPr id="88" name="Group 13">
                <a:extLst>
                  <a:ext uri="{FF2B5EF4-FFF2-40B4-BE49-F238E27FC236}">
                    <a16:creationId xmlns:a16="http://schemas.microsoft.com/office/drawing/2014/main" id="{2DDA19A7-A85E-4A9E-98BE-9316B7566523}"/>
                  </a:ext>
                </a:extLst>
              </p:cNvPr>
              <p:cNvGrpSpPr/>
              <p:nvPr/>
            </p:nvGrpSpPr>
            <p:grpSpPr>
              <a:xfrm>
                <a:off x="5296697" y="6044567"/>
                <a:ext cx="1820438" cy="845518"/>
                <a:chOff x="5250551" y="6064250"/>
                <a:chExt cx="1803674" cy="837732"/>
              </a:xfrm>
            </p:grpSpPr>
            <p:pic>
              <p:nvPicPr>
                <p:cNvPr id="90" name="Picture 14">
                  <a:extLst>
                    <a:ext uri="{FF2B5EF4-FFF2-40B4-BE49-F238E27FC236}">
                      <a16:creationId xmlns:a16="http://schemas.microsoft.com/office/drawing/2014/main" id="{9ED85B36-F98D-40FE-B182-4100D127742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250551" y="6064250"/>
                  <a:ext cx="828675" cy="828675"/>
                </a:xfrm>
                <a:prstGeom prst="rect">
                  <a:avLst/>
                </a:prstGeom>
              </p:spPr>
            </p:pic>
            <p:pic>
              <p:nvPicPr>
                <p:cNvPr id="91" name="Picture 15">
                  <a:extLst>
                    <a:ext uri="{FF2B5EF4-FFF2-40B4-BE49-F238E27FC236}">
                      <a16:creationId xmlns:a16="http://schemas.microsoft.com/office/drawing/2014/main" id="{61C7634B-FCAA-412C-A3AF-F072E5C25F6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221052" y="6068809"/>
                  <a:ext cx="833173" cy="833173"/>
                </a:xfrm>
                <a:prstGeom prst="rect">
                  <a:avLst/>
                </a:prstGeom>
              </p:spPr>
            </p:pic>
          </p:grpSp>
          <p:sp>
            <p:nvSpPr>
              <p:cNvPr id="89" name="TextBox 1">
                <a:extLst>
                  <a:ext uri="{FF2B5EF4-FFF2-40B4-BE49-F238E27FC236}">
                    <a16:creationId xmlns:a16="http://schemas.microsoft.com/office/drawing/2014/main" id="{24CBE166-ADFB-498C-B184-E807EE75D64F}"/>
                  </a:ext>
                </a:extLst>
              </p:cNvPr>
              <p:cNvSpPr txBox="1"/>
              <p:nvPr/>
            </p:nvSpPr>
            <p:spPr>
              <a:xfrm>
                <a:off x="5036599" y="6962745"/>
                <a:ext cx="2470556" cy="450608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t">
                <a:spAutoFit/>
              </a:bodyPr>
              <a:lstStyle/>
              <a:p>
                <a:pPr marL="0" marR="0" indent="0" algn="ctr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hu-HU" sz="1000" b="1" i="0" u="none" strike="noStrike" cap="none" spc="0" normalizeH="0" baseline="0" dirty="0" err="1">
                    <a:ln>
                      <a:noFill/>
                    </a:ln>
                    <a:solidFill>
                      <a:srgbClr val="CC0066"/>
                    </a:solidFill>
                    <a:effectLst/>
                    <a:uFillTx/>
                    <a:latin typeface="Roboto regular"/>
                    <a:ea typeface="Roboto Medium" panose="02000000000000000000" pitchFamily="2" charset="0"/>
                    <a:cs typeface="Roboto Medium" panose="02000000000000000000" pitchFamily="2" charset="0"/>
                    <a:sym typeface="Arial"/>
                  </a:rPr>
                  <a:t>SCnet</a:t>
                </a:r>
                <a:r>
                  <a:rPr kumimoji="0" lang="hu-HU" sz="1000" b="1" i="0" u="none" strike="noStrike" cap="none" spc="0" normalizeH="0" baseline="0" dirty="0">
                    <a:ln>
                      <a:noFill/>
                    </a:ln>
                    <a:solidFill>
                      <a:srgbClr val="CC0066"/>
                    </a:solidFill>
                    <a:effectLst/>
                    <a:uFillTx/>
                    <a:latin typeface="Roboto regular"/>
                    <a:ea typeface="Roboto Medium" panose="02000000000000000000" pitchFamily="2" charset="0"/>
                    <a:cs typeface="Roboto Medium" panose="02000000000000000000" pitchFamily="2" charset="0"/>
                    <a:sym typeface="Arial"/>
                  </a:rPr>
                  <a:t> applikáció</a:t>
                </a:r>
              </a:p>
            </p:txBody>
          </p:sp>
        </p:grpSp>
      </p:grpSp>
      <p:grpSp>
        <p:nvGrpSpPr>
          <p:cNvPr id="27" name="Csoportba foglalás 26"/>
          <p:cNvGrpSpPr/>
          <p:nvPr/>
        </p:nvGrpSpPr>
        <p:grpSpPr>
          <a:xfrm>
            <a:off x="8545888" y="4705232"/>
            <a:ext cx="3390770" cy="4000532"/>
            <a:chOff x="8545888" y="4705232"/>
            <a:chExt cx="3390770" cy="4000532"/>
          </a:xfrm>
        </p:grpSpPr>
        <p:cxnSp>
          <p:nvCxnSpPr>
            <p:cNvPr id="44" name="Egyenes összekötő nyíllal 43"/>
            <p:cNvCxnSpPr/>
            <p:nvPr/>
          </p:nvCxnSpPr>
          <p:spPr>
            <a:xfrm>
              <a:off x="10117475" y="5257863"/>
              <a:ext cx="0" cy="634482"/>
            </a:xfrm>
            <a:prstGeom prst="straightConnector1">
              <a:avLst/>
            </a:prstGeom>
            <a:noFill/>
            <a:ln w="28575" cap="flat">
              <a:solidFill>
                <a:schemeClr val="tx1"/>
              </a:solidFill>
              <a:prstDash val="solid"/>
              <a:round/>
              <a:tailEnd type="triangle" w="lg" len="lg"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  <a:scene3d>
              <a:camera prst="orthographicFront">
                <a:rot lat="0" lon="0" rev="10800000"/>
              </a:camera>
              <a:lightRig rig="threePt" dir="t"/>
            </a:scene3d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45" name="TextBox 16"/>
            <p:cNvSpPr txBox="1"/>
            <p:nvPr/>
          </p:nvSpPr>
          <p:spPr>
            <a:xfrm>
              <a:off x="9266167" y="4705232"/>
              <a:ext cx="1950212" cy="4924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spcFirstLastPara="1" wrap="none" lIns="45719" tIns="45719" rIns="45719" bIns="45719" spcCol="38100">
              <a:spAutoFit/>
            </a:bodyPr>
            <a:lstStyle/>
            <a:p>
              <a:pPr eaLnBrk="1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u-HU" sz="2600" b="1" kern="0" dirty="0">
                  <a:solidFill>
                    <a:srgbClr val="DE006E"/>
                  </a:solidFill>
                  <a:latin typeface="Times New Roman" charset="0"/>
                  <a:ea typeface="Times New Roman" charset="0"/>
                  <a:cs typeface="Times New Roman" charset="0"/>
                  <a:sym typeface="Arial"/>
                </a:rPr>
                <a:t>4x5 %= 20%</a:t>
              </a:r>
            </a:p>
          </p:txBody>
        </p:sp>
        <p:grpSp>
          <p:nvGrpSpPr>
            <p:cNvPr id="26" name="Csoportba foglalás 25"/>
            <p:cNvGrpSpPr/>
            <p:nvPr/>
          </p:nvGrpSpPr>
          <p:grpSpPr>
            <a:xfrm>
              <a:off x="8545888" y="6049011"/>
              <a:ext cx="3390770" cy="2656753"/>
              <a:chOff x="8545888" y="6049011"/>
              <a:chExt cx="3390770" cy="2656753"/>
            </a:xfrm>
          </p:grpSpPr>
          <p:grpSp>
            <p:nvGrpSpPr>
              <p:cNvPr id="25" name="Csoportba foglalás 24"/>
              <p:cNvGrpSpPr/>
              <p:nvPr/>
            </p:nvGrpSpPr>
            <p:grpSpPr>
              <a:xfrm>
                <a:off x="8545888" y="6049011"/>
                <a:ext cx="3390770" cy="2656753"/>
                <a:chOff x="8545888" y="6049011"/>
                <a:chExt cx="3390770" cy="2656753"/>
              </a:xfrm>
            </p:grpSpPr>
            <p:sp>
              <p:nvSpPr>
                <p:cNvPr id="46" name="Szövegdoboz 45">
                  <a:extLst>
                    <a:ext uri="{FF2B5EF4-FFF2-40B4-BE49-F238E27FC236}">
                      <a16:creationId xmlns:a16="http://schemas.microsoft.com/office/drawing/2014/main" id="{9EBA4D4C-E093-496B-9587-027E7443F376}"/>
                    </a:ext>
                  </a:extLst>
                </p:cNvPr>
                <p:cNvSpPr txBox="1"/>
                <p:nvPr/>
              </p:nvSpPr>
              <p:spPr>
                <a:xfrm>
                  <a:off x="8545888" y="6049011"/>
                  <a:ext cx="3390770" cy="461663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45719" tIns="45719" rIns="45719" bIns="45719" numCol="1" spcCol="38100" rtlCol="0" anchor="t">
                  <a:spAutoFit/>
                </a:bodyPr>
                <a:lstStyle/>
                <a:p>
                  <a:pPr marL="0" marR="0" indent="0" algn="ctr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hu-HU" sz="2400" b="1" dirty="0">
                      <a:solidFill>
                        <a:srgbClr val="DE006E"/>
                      </a:solidFill>
                      <a:latin typeface="+mj-lt"/>
                      <a:ea typeface="+mj-ea"/>
                      <a:cs typeface="+mj-cs"/>
                      <a:sym typeface="Arial"/>
                    </a:rPr>
                    <a:t>Visszatérítési számla:</a:t>
                  </a:r>
                  <a:endParaRPr kumimoji="0" lang="hu-HU" sz="2400" b="1" i="0" u="none" strike="noStrike" cap="none" spc="0" normalizeH="0" baseline="0" dirty="0">
                    <a:ln>
                      <a:noFill/>
                    </a:ln>
                    <a:solidFill>
                      <a:srgbClr val="DE006E"/>
                    </a:solidFill>
                    <a:effectLst/>
                    <a:uFillTx/>
                    <a:latin typeface="+mj-lt"/>
                    <a:ea typeface="+mj-ea"/>
                    <a:cs typeface="+mj-cs"/>
                    <a:sym typeface="Arial"/>
                  </a:endParaRPr>
                </a:p>
              </p:txBody>
            </p:sp>
            <p:sp>
              <p:nvSpPr>
                <p:cNvPr id="78" name="TextBox 16"/>
                <p:cNvSpPr txBox="1"/>
                <p:nvPr/>
              </p:nvSpPr>
              <p:spPr>
                <a:xfrm>
                  <a:off x="9497434" y="6444212"/>
                  <a:ext cx="1240081" cy="492440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spcFirstLastPara="1" wrap="none" lIns="45719" tIns="45719" rIns="45719" bIns="45719" spcCol="38100">
                  <a:spAutoFit/>
                </a:bodyPr>
                <a:lstStyle/>
                <a:p>
                  <a:pPr eaLnBrk="1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hu-HU" sz="2600" b="1" kern="0" dirty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Times New Roman" charset="0"/>
                      <a:ea typeface="Times New Roman" charset="0"/>
                      <a:cs typeface="Times New Roman" charset="0"/>
                      <a:sym typeface="Arial"/>
                    </a:rPr>
                    <a:t>2.000 Ft</a:t>
                  </a:r>
                </a:p>
              </p:txBody>
            </p:sp>
            <p:grpSp>
              <p:nvGrpSpPr>
                <p:cNvPr id="4" name="Csoportba foglalás 3"/>
                <p:cNvGrpSpPr/>
                <p:nvPr/>
              </p:nvGrpSpPr>
              <p:grpSpPr>
                <a:xfrm>
                  <a:off x="8912375" y="6992357"/>
                  <a:ext cx="1945488" cy="1713407"/>
                  <a:chOff x="9341653" y="6813827"/>
                  <a:chExt cx="1945488" cy="1713407"/>
                </a:xfrm>
              </p:grpSpPr>
              <p:pic>
                <p:nvPicPr>
                  <p:cNvPr id="82" name="Picture 2">
                    <a:extLst>
                      <a:ext uri="{FF2B5EF4-FFF2-40B4-BE49-F238E27FC236}">
                        <a16:creationId xmlns:a16="http://schemas.microsoft.com/office/drawing/2014/main" id="{0C69E835-9E96-4AC8-89B5-5DDA2217316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8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8543" t="-175" r="68353" b="58220"/>
                  <a:stretch>
                    <a:fillRect/>
                  </a:stretch>
                </p:blipFill>
                <p:spPr bwMode="auto">
                  <a:xfrm flipH="1">
                    <a:off x="9341653" y="6813827"/>
                    <a:ext cx="1058168" cy="171340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83" name="TextBox 19">
                    <a:extLst>
                      <a:ext uri="{FF2B5EF4-FFF2-40B4-BE49-F238E27FC236}">
                        <a16:creationId xmlns:a16="http://schemas.microsoft.com/office/drawing/2014/main" id="{4E0B7CBB-D54F-4543-A8E5-D45C165F9343}"/>
                      </a:ext>
                    </a:extLst>
                  </p:cNvPr>
                  <p:cNvSpPr txBox="1"/>
                  <p:nvPr/>
                </p:nvSpPr>
                <p:spPr bwMode="auto">
                  <a:xfrm>
                    <a:off x="10320492" y="6831436"/>
                    <a:ext cx="964365" cy="461663"/>
                  </a:xfrm>
                  <a:prstGeom prst="rect">
                    <a:avLst/>
                  </a:prstGeom>
                  <a:noFill/>
                  <a:ln w="12700" cap="flat">
                    <a:noFill/>
                    <a:miter lim="400000"/>
                  </a:ln>
                  <a:effectLst/>
                  <a:sp3d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none"/>
                </p:style>
                <p:txBody>
                  <a:bodyPr spcFirstLastPara="1" wrap="none" lIns="45719" tIns="45719" rIns="45719" bIns="45719" spcCol="38100">
                    <a:spAutoFit/>
                  </a:bodyPr>
                  <a:lstStyle/>
                  <a:p>
                    <a:pPr eaLnBrk="1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r>
                      <a:rPr lang="hu-HU" sz="2400" kern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charset="0"/>
                        <a:ea typeface="Times New Roman" charset="0"/>
                        <a:cs typeface="Times New Roman" charset="0"/>
                        <a:sym typeface="Arial"/>
                      </a:rPr>
                      <a:t> 500 Ft</a:t>
                    </a:r>
                  </a:p>
                </p:txBody>
              </p:sp>
              <p:sp>
                <p:nvSpPr>
                  <p:cNvPr id="86" name="TextBox 19">
                    <a:extLst>
                      <a:ext uri="{FF2B5EF4-FFF2-40B4-BE49-F238E27FC236}">
                        <a16:creationId xmlns:a16="http://schemas.microsoft.com/office/drawing/2014/main" id="{19FAA5FC-C192-40E6-B936-A692597F0150}"/>
                      </a:ext>
                    </a:extLst>
                  </p:cNvPr>
                  <p:cNvSpPr txBox="1"/>
                  <p:nvPr/>
                </p:nvSpPr>
                <p:spPr bwMode="auto">
                  <a:xfrm>
                    <a:off x="10322776" y="7241093"/>
                    <a:ext cx="964365" cy="461663"/>
                  </a:xfrm>
                  <a:prstGeom prst="rect">
                    <a:avLst/>
                  </a:prstGeom>
                  <a:noFill/>
                  <a:ln w="12700" cap="flat">
                    <a:noFill/>
                    <a:miter lim="400000"/>
                  </a:ln>
                  <a:effectLst/>
                  <a:sp3d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none"/>
                </p:style>
                <p:txBody>
                  <a:bodyPr spcFirstLastPara="1" wrap="none" lIns="45719" tIns="45719" rIns="45719" bIns="45719" spcCol="38100">
                    <a:spAutoFit/>
                  </a:bodyPr>
                  <a:lstStyle/>
                  <a:p>
                    <a:pPr eaLnBrk="1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r>
                      <a:rPr lang="hu-HU" sz="2400" kern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charset="0"/>
                        <a:ea typeface="Times New Roman" charset="0"/>
                        <a:cs typeface="Times New Roman" charset="0"/>
                        <a:sym typeface="Arial"/>
                      </a:rPr>
                      <a:t> 500 Ft</a:t>
                    </a:r>
                  </a:p>
                </p:txBody>
              </p:sp>
              <p:sp>
                <p:nvSpPr>
                  <p:cNvPr id="92" name="TextBox 19">
                    <a:extLst>
                      <a:ext uri="{FF2B5EF4-FFF2-40B4-BE49-F238E27FC236}">
                        <a16:creationId xmlns:a16="http://schemas.microsoft.com/office/drawing/2014/main" id="{03CF6D9E-F3EE-4C3B-9D6B-6A2CD03A645D}"/>
                      </a:ext>
                    </a:extLst>
                  </p:cNvPr>
                  <p:cNvSpPr txBox="1"/>
                  <p:nvPr/>
                </p:nvSpPr>
                <p:spPr bwMode="auto">
                  <a:xfrm>
                    <a:off x="10320491" y="7653331"/>
                    <a:ext cx="964365" cy="461663"/>
                  </a:xfrm>
                  <a:prstGeom prst="rect">
                    <a:avLst/>
                  </a:prstGeom>
                  <a:noFill/>
                  <a:ln w="12700" cap="flat">
                    <a:noFill/>
                    <a:miter lim="400000"/>
                  </a:ln>
                  <a:effectLst/>
                  <a:sp3d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none"/>
                </p:style>
                <p:txBody>
                  <a:bodyPr spcFirstLastPara="1" wrap="none" lIns="45719" tIns="45719" rIns="45719" bIns="45719" spcCol="38100">
                    <a:spAutoFit/>
                  </a:bodyPr>
                  <a:lstStyle/>
                  <a:p>
                    <a:pPr eaLnBrk="1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r>
                      <a:rPr lang="hu-HU" sz="2400" kern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charset="0"/>
                        <a:ea typeface="Times New Roman" charset="0"/>
                        <a:cs typeface="Times New Roman" charset="0"/>
                        <a:sym typeface="Arial"/>
                      </a:rPr>
                      <a:t> 500 Ft</a:t>
                    </a:r>
                  </a:p>
                </p:txBody>
              </p:sp>
              <p:sp>
                <p:nvSpPr>
                  <p:cNvPr id="93" name="TextBox 19">
                    <a:extLst>
                      <a:ext uri="{FF2B5EF4-FFF2-40B4-BE49-F238E27FC236}">
                        <a16:creationId xmlns:a16="http://schemas.microsoft.com/office/drawing/2014/main" id="{5B749F3B-A574-4DAE-8AE9-95D70F324ABD}"/>
                      </a:ext>
                    </a:extLst>
                  </p:cNvPr>
                  <p:cNvSpPr txBox="1"/>
                  <p:nvPr/>
                </p:nvSpPr>
                <p:spPr bwMode="auto">
                  <a:xfrm>
                    <a:off x="10318206" y="8065569"/>
                    <a:ext cx="964365" cy="461663"/>
                  </a:xfrm>
                  <a:prstGeom prst="rect">
                    <a:avLst/>
                  </a:prstGeom>
                  <a:noFill/>
                  <a:ln w="12700" cap="flat">
                    <a:noFill/>
                    <a:miter lim="400000"/>
                  </a:ln>
                  <a:effectLst/>
                  <a:sp3d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none"/>
                </p:style>
                <p:txBody>
                  <a:bodyPr spcFirstLastPara="1" wrap="none" lIns="45719" tIns="45719" rIns="45719" bIns="45719" spcCol="38100">
                    <a:spAutoFit/>
                  </a:bodyPr>
                  <a:lstStyle/>
                  <a:p>
                    <a:pPr eaLnBrk="1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r>
                      <a:rPr lang="hu-HU" sz="2400" kern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charset="0"/>
                        <a:ea typeface="Times New Roman" charset="0"/>
                        <a:cs typeface="Times New Roman" charset="0"/>
                        <a:sym typeface="Arial"/>
                      </a:rPr>
                      <a:t> 500 Ft</a:t>
                    </a:r>
                  </a:p>
                </p:txBody>
              </p:sp>
            </p:grpSp>
          </p:grpSp>
          <p:sp>
            <p:nvSpPr>
              <p:cNvPr id="24" name="Jobb oldali kapcsos zárójel 23"/>
              <p:cNvSpPr/>
              <p:nvPr/>
            </p:nvSpPr>
            <p:spPr>
              <a:xfrm>
                <a:off x="10827005" y="7028221"/>
                <a:ext cx="239937" cy="1645014"/>
              </a:xfrm>
              <a:prstGeom prst="rightBrace">
                <a:avLst/>
              </a:prstGeom>
              <a:noFill/>
              <a:ln w="34925" cap="flat">
                <a:solidFill>
                  <a:srgbClr val="494949"/>
                </a:solidFill>
                <a:prstDash val="solid"/>
                <a:round/>
              </a:ln>
              <a:effectLst>
                <a:outerShdw blurRad="38100" dist="20000" dir="5400000" rotWithShape="0">
                  <a:srgbClr val="000000">
                    <a:alpha val="38000"/>
                  </a:srgbClr>
                </a:outerShdw>
              </a:effectLst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91439" tIns="45719" rIns="91439" bIns="45719" numCol="1" spcCol="38100" rtlCol="0" anchor="t">
                <a:noAutofit/>
              </a:bodyPr>
              <a:lstStyle/>
              <a:p>
                <a:pPr marL="0" marR="0" indent="0" algn="l" defTabSz="9144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hu-HU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9108643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 animBg="1"/>
      <p:bldP spid="74" grpId="0"/>
      <p:bldP spid="3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hape 345" descr="Kép 148"/>
          <p:cNvSpPr>
            <a:spLocks noChangeArrowheads="1"/>
          </p:cNvSpPr>
          <p:nvPr/>
        </p:nvSpPr>
        <p:spPr bwMode="auto">
          <a:xfrm>
            <a:off x="-777875" y="-34925"/>
            <a:ext cx="14478000" cy="984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45719" rIns="45719" anchor="ctr"/>
          <a:lstStyle>
            <a:lvl1pPr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pPr eaLnBrk="1"/>
            <a:endParaRPr lang="x-none" altLang="x-none"/>
          </a:p>
        </p:txBody>
      </p:sp>
      <p:sp>
        <p:nvSpPr>
          <p:cNvPr id="346" name="Shape 346" descr="CustomShape 1"/>
          <p:cNvSpPr/>
          <p:nvPr/>
        </p:nvSpPr>
        <p:spPr>
          <a:xfrm>
            <a:off x="-415925" y="196850"/>
            <a:ext cx="13854113" cy="3302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760" tIns="50760" rIns="50760" bIns="50760" anchor="ctr">
            <a:spAutoFit/>
          </a:bodyPr>
          <a:lstStyle/>
          <a:p>
            <a:pPr algn="ctr" eaLnBrk="1" fontAlgn="auto">
              <a:spcBef>
                <a:spcPts val="0"/>
              </a:spcBef>
              <a:spcAft>
                <a:spcPts val="0"/>
              </a:spcAft>
              <a:defRPr sz="5400" spc="-1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Roboto Medium"/>
                <a:ea typeface="Roboto Medium"/>
                <a:cs typeface="Roboto Medium"/>
                <a:sym typeface="Roboto Medium"/>
              </a:defRPr>
            </a:pPr>
            <a:r>
              <a:rPr sz="5400" kern="0" spc="-1" dirty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Roboto Medium"/>
                <a:ea typeface="Roboto Medium"/>
                <a:cs typeface="Roboto Medium"/>
                <a:sym typeface="Roboto Medium"/>
              </a:rPr>
              <a:t>Mennyit kereshet a</a:t>
            </a:r>
            <a:r>
              <a:rPr lang="hu-HU" sz="5400" kern="0" spc="-3" dirty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Roboto Medium"/>
                <a:ea typeface="Roboto Medium"/>
                <a:cs typeface="Roboto Medium"/>
                <a:sym typeface="Roboto Medium"/>
              </a:rPr>
              <a:t> </a:t>
            </a:r>
            <a:r>
              <a:rPr lang="en-US" sz="5400" kern="0" spc="-1" dirty="0" err="1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Roboto Medium"/>
                <a:ea typeface="Roboto Medium"/>
                <a:cs typeface="Roboto Medium"/>
                <a:sym typeface="Roboto Medium"/>
              </a:rPr>
              <a:t>vásárlási</a:t>
            </a:r>
            <a:r>
              <a:rPr lang="en-US" sz="5400" kern="0" spc="-1" dirty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Roboto Medium"/>
                <a:ea typeface="Roboto Medium"/>
                <a:cs typeface="Roboto Medium"/>
                <a:sym typeface="Roboto Medium"/>
              </a:rPr>
              <a:t> </a:t>
            </a:r>
            <a:r>
              <a:rPr lang="hu-HU" sz="5400" kern="0" spc="-1" dirty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Roboto Medium"/>
                <a:ea typeface="Roboto Medium"/>
                <a:cs typeface="Roboto Medium"/>
                <a:sym typeface="Roboto Medium"/>
              </a:rPr>
              <a:t>forgalomból,</a:t>
            </a:r>
            <a:br>
              <a:rPr lang="hu-HU" sz="5400" kern="0" spc="-1" dirty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Roboto Medium"/>
                <a:ea typeface="Roboto Medium"/>
                <a:cs typeface="Roboto Medium"/>
                <a:sym typeface="Roboto Medium"/>
              </a:rPr>
            </a:br>
            <a:r>
              <a:rPr lang="hu-HU" sz="5400" kern="0" spc="-1" dirty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Roboto Medium"/>
                <a:ea typeface="Roboto Medium"/>
                <a:cs typeface="Roboto Medium"/>
                <a:sym typeface="Roboto Medium"/>
              </a:rPr>
              <a:t> ha kialakítottuk a rendszert</a:t>
            </a:r>
            <a:br>
              <a:rPr lang="hu-HU" sz="5400" kern="0" spc="-1" dirty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Roboto Medium"/>
                <a:ea typeface="Roboto Medium"/>
                <a:cs typeface="Roboto Medium"/>
                <a:sym typeface="Roboto Medium"/>
              </a:rPr>
            </a:br>
            <a:endParaRPr lang="hu-HU" sz="2000" kern="0" spc="-1" dirty="0">
              <a:solidFill>
                <a:srgbClr val="333333"/>
              </a:solidFill>
              <a:uFill>
                <a:solidFill>
                  <a:srgbClr val="FFFFFF"/>
                </a:solidFill>
              </a:uFill>
              <a:latin typeface="Roboto Medium"/>
              <a:ea typeface="Roboto Medium"/>
              <a:cs typeface="Roboto Medium"/>
              <a:sym typeface="Roboto Medium"/>
            </a:endParaRPr>
          </a:p>
          <a:p>
            <a:pPr algn="ctr" eaLnBrk="1" fontAlgn="auto">
              <a:spcBef>
                <a:spcPts val="0"/>
              </a:spcBef>
              <a:spcAft>
                <a:spcPts val="0"/>
              </a:spcAft>
              <a:defRPr sz="5400" spc="-1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Roboto Medium"/>
                <a:ea typeface="Roboto Medium"/>
                <a:cs typeface="Roboto Medium"/>
                <a:sym typeface="Roboto Medium"/>
              </a:defRPr>
            </a:pPr>
            <a:r>
              <a:rPr lang="hu-HU" sz="4000" kern="0" spc="-1" dirty="0">
                <a:solidFill>
                  <a:srgbClr val="DE006E"/>
                </a:solidFill>
                <a:uFill>
                  <a:solidFill>
                    <a:srgbClr val="FFFFFF"/>
                  </a:solidFill>
                </a:uFill>
                <a:latin typeface="Roboto Medium"/>
                <a:ea typeface="Roboto Medium"/>
                <a:cs typeface="Roboto Medium"/>
                <a:sym typeface="Roboto Medium"/>
              </a:rPr>
              <a:t>Pl.: 100.000 Ft költés. 10 % kedvezménynél</a:t>
            </a:r>
            <a:br>
              <a:rPr lang="hu-HU" sz="4000" kern="0" spc="-1" dirty="0">
                <a:solidFill>
                  <a:srgbClr val="DE006E"/>
                </a:solidFill>
                <a:uFill>
                  <a:solidFill>
                    <a:srgbClr val="FFFFFF"/>
                  </a:solidFill>
                </a:uFill>
                <a:latin typeface="Roboto Medium"/>
                <a:ea typeface="Roboto Medium"/>
                <a:cs typeface="Roboto Medium"/>
                <a:sym typeface="Roboto Medium"/>
              </a:rPr>
            </a:br>
            <a:r>
              <a:rPr lang="hu-HU" sz="4000" kern="0" spc="-1" dirty="0">
                <a:solidFill>
                  <a:srgbClr val="DE006E"/>
                </a:solidFill>
                <a:uFill>
                  <a:solidFill>
                    <a:srgbClr val="FFFFFF"/>
                  </a:solidFill>
                </a:uFill>
                <a:latin typeface="Roboto Medium"/>
                <a:ea typeface="Roboto Medium"/>
                <a:cs typeface="Roboto Medium"/>
                <a:sym typeface="Roboto Medium"/>
              </a:rPr>
              <a:t>Az ajánlói jutalék a kedvezmény 5%-a azaz: 500 Ft/vásárló/hó</a:t>
            </a:r>
            <a:r>
              <a:rPr sz="4000" kern="0" spc="-1" dirty="0">
                <a:solidFill>
                  <a:srgbClr val="DE006E"/>
                </a:solidFill>
                <a:uFill>
                  <a:solidFill>
                    <a:srgbClr val="FFFFFF"/>
                  </a:solidFill>
                </a:uFill>
                <a:latin typeface="Roboto Medium"/>
                <a:ea typeface="Roboto Medium"/>
                <a:cs typeface="Roboto Medium"/>
                <a:sym typeface="Roboto Medium"/>
              </a:rPr>
              <a:t> </a:t>
            </a:r>
          </a:p>
        </p:txBody>
      </p:sp>
      <p:pic>
        <p:nvPicPr>
          <p:cNvPr id="29699" name="image1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850" y="4019550"/>
            <a:ext cx="9326563" cy="384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133039" y="6244799"/>
            <a:ext cx="1079781" cy="52321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wrap="none" lIns="45719" tIns="45719" rIns="45719" bIns="45719" spcCol="38100">
            <a:spAutoFit/>
          </a:bodyPr>
          <a:lstStyle/>
          <a:p>
            <a:pPr eaLnBrk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800" kern="0" dirty="0">
                <a:solidFill>
                  <a:srgbClr val="494949"/>
                </a:solidFill>
                <a:latin typeface="Times New Roman" charset="0"/>
                <a:ea typeface="Times New Roman" charset="0"/>
                <a:cs typeface="Times New Roman" charset="0"/>
                <a:sym typeface="Arial"/>
              </a:rPr>
              <a:t>10.000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467581" y="5705739"/>
            <a:ext cx="271867" cy="52321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wrap="none" lIns="45719" tIns="45719" rIns="45719" bIns="45719" spcCol="38100">
            <a:spAutoFit/>
          </a:bodyPr>
          <a:lstStyle/>
          <a:p>
            <a:pPr eaLnBrk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800" kern="0" dirty="0">
                <a:solidFill>
                  <a:srgbClr val="797979"/>
                </a:solidFill>
                <a:latin typeface="Times New Roman" charset="0"/>
                <a:ea typeface="Times New Roman" charset="0"/>
                <a:cs typeface="Times New Roman" charset="0"/>
                <a:sym typeface="Arial"/>
              </a:rPr>
              <a:t>*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472280" y="4434836"/>
            <a:ext cx="271867" cy="52321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wrap="none" lIns="45719" tIns="45719" rIns="45719" bIns="45719" spcCol="38100">
            <a:spAutoFit/>
          </a:bodyPr>
          <a:lstStyle/>
          <a:p>
            <a:pPr eaLnBrk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800" kern="0" dirty="0">
                <a:solidFill>
                  <a:srgbClr val="797979"/>
                </a:solidFill>
                <a:latin typeface="Times New Roman" charset="0"/>
                <a:ea typeface="Times New Roman" charset="0"/>
                <a:cs typeface="Times New Roman" charset="0"/>
                <a:sym typeface="Arial"/>
              </a:rPr>
              <a:t>*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467580" y="5066312"/>
            <a:ext cx="271867" cy="52321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wrap="none" lIns="45719" tIns="45719" rIns="45719" bIns="45719" spcCol="38100">
            <a:spAutoFit/>
          </a:bodyPr>
          <a:lstStyle/>
          <a:p>
            <a:pPr eaLnBrk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800" kern="0" dirty="0">
                <a:solidFill>
                  <a:srgbClr val="797979"/>
                </a:solidFill>
                <a:latin typeface="Times New Roman" charset="0"/>
                <a:ea typeface="Times New Roman" charset="0"/>
                <a:cs typeface="Times New Roman" charset="0"/>
                <a:sym typeface="Arial"/>
              </a:rPr>
              <a:t>*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472280" y="6343733"/>
            <a:ext cx="271867" cy="52321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wrap="none" lIns="45719" tIns="45719" rIns="45719" bIns="45719" spcCol="38100">
            <a:spAutoFit/>
          </a:bodyPr>
          <a:lstStyle/>
          <a:p>
            <a:pPr eaLnBrk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800" kern="0" dirty="0">
                <a:solidFill>
                  <a:srgbClr val="797979"/>
                </a:solidFill>
                <a:latin typeface="Times New Roman" charset="0"/>
                <a:ea typeface="Times New Roman" charset="0"/>
                <a:cs typeface="Times New Roman" charset="0"/>
                <a:sym typeface="Arial"/>
              </a:rPr>
              <a:t>*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341365" y="5633726"/>
            <a:ext cx="900244" cy="52321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wrap="none" lIns="45719" tIns="45719" rIns="45719" bIns="45719" spcCol="38100">
            <a:spAutoFit/>
          </a:bodyPr>
          <a:lstStyle/>
          <a:p>
            <a:pPr eaLnBrk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800" kern="0" dirty="0">
                <a:solidFill>
                  <a:srgbClr val="494949"/>
                </a:solidFill>
                <a:latin typeface="Times New Roman" charset="0"/>
                <a:ea typeface="Times New Roman" charset="0"/>
                <a:cs typeface="Times New Roman" charset="0"/>
                <a:sym typeface="Arial"/>
              </a:rPr>
              <a:t>1.000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633175" y="4993164"/>
            <a:ext cx="630940" cy="52321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wrap="none" lIns="45719" tIns="45719" rIns="45719" bIns="45719" spcCol="38100">
            <a:spAutoFit/>
          </a:bodyPr>
          <a:lstStyle/>
          <a:p>
            <a:pPr eaLnBrk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800" kern="0" dirty="0">
                <a:solidFill>
                  <a:srgbClr val="494949"/>
                </a:solidFill>
                <a:latin typeface="Times New Roman" charset="0"/>
                <a:ea typeface="Times New Roman" charset="0"/>
                <a:cs typeface="Times New Roman" charset="0"/>
                <a:sym typeface="Arial"/>
              </a:rPr>
              <a:t>100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837974" y="4354346"/>
            <a:ext cx="451404" cy="52321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wrap="none" lIns="45719" tIns="45719" rIns="45719" bIns="45719" spcCol="38100">
            <a:spAutoFit/>
          </a:bodyPr>
          <a:lstStyle/>
          <a:p>
            <a:pPr eaLnBrk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800" kern="0" dirty="0">
                <a:solidFill>
                  <a:srgbClr val="494949"/>
                </a:solidFill>
                <a:latin typeface="Times New Roman" charset="0"/>
                <a:ea typeface="Times New Roman" charset="0"/>
                <a:cs typeface="Times New Roman" charset="0"/>
                <a:sym typeface="Arial"/>
              </a:rPr>
              <a:t>10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789037" y="4365352"/>
            <a:ext cx="630940" cy="52321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wrap="none" lIns="45719" tIns="45719" rIns="45719" bIns="45719" spcCol="38100">
            <a:spAutoFit/>
          </a:bodyPr>
          <a:lstStyle/>
          <a:p>
            <a:pPr eaLnBrk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800" kern="0" dirty="0">
                <a:solidFill>
                  <a:srgbClr val="494949"/>
                </a:solidFill>
                <a:latin typeface="Times New Roman" charset="0"/>
                <a:ea typeface="Times New Roman" charset="0"/>
                <a:cs typeface="Times New Roman" charset="0"/>
                <a:sym typeface="Arial"/>
              </a:rPr>
              <a:t>500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789036" y="4993164"/>
            <a:ext cx="720708" cy="52321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wrap="none" lIns="45719" tIns="45719" rIns="45719" bIns="45719" spcCol="38100">
            <a:spAutoFit/>
          </a:bodyPr>
          <a:lstStyle/>
          <a:p>
            <a:pPr eaLnBrk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800" kern="0" dirty="0">
                <a:solidFill>
                  <a:srgbClr val="494949"/>
                </a:solidFill>
                <a:latin typeface="Times New Roman" charset="0"/>
                <a:ea typeface="Times New Roman" charset="0"/>
                <a:cs typeface="Times New Roman" charset="0"/>
                <a:sym typeface="Arial"/>
              </a:rPr>
              <a:t>500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789037" y="5629111"/>
            <a:ext cx="630940" cy="52321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wrap="none" lIns="45719" tIns="45719" rIns="45719" bIns="45719" spcCol="38100">
            <a:spAutoFit/>
          </a:bodyPr>
          <a:lstStyle/>
          <a:p>
            <a:pPr eaLnBrk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800" kern="0" dirty="0">
                <a:solidFill>
                  <a:srgbClr val="494949"/>
                </a:solidFill>
                <a:latin typeface="Times New Roman" charset="0"/>
                <a:ea typeface="Times New Roman" charset="0"/>
                <a:cs typeface="Times New Roman" charset="0"/>
                <a:sym typeface="Arial"/>
              </a:rPr>
              <a:t>500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789037" y="6277367"/>
            <a:ext cx="630940" cy="52321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wrap="none" lIns="45719" tIns="45719" rIns="45719" bIns="45719" spcCol="38100">
            <a:spAutoFit/>
          </a:bodyPr>
          <a:lstStyle/>
          <a:p>
            <a:pPr eaLnBrk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800" kern="0" dirty="0">
                <a:solidFill>
                  <a:srgbClr val="494949"/>
                </a:solidFill>
                <a:latin typeface="Times New Roman" charset="0"/>
                <a:ea typeface="Times New Roman" charset="0"/>
                <a:cs typeface="Times New Roman" charset="0"/>
                <a:sym typeface="Arial"/>
              </a:rPr>
              <a:t>500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532082" y="4375572"/>
            <a:ext cx="392093" cy="52321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wrap="none" lIns="45719" tIns="45719" rIns="45719" bIns="45719" spcCol="38100">
            <a:spAutoFit/>
          </a:bodyPr>
          <a:lstStyle/>
          <a:p>
            <a:pPr eaLnBrk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800" kern="0" dirty="0">
                <a:solidFill>
                  <a:srgbClr val="797979"/>
                </a:solidFill>
                <a:latin typeface="Times New Roman" charset="0"/>
                <a:ea typeface="Times New Roman" charset="0"/>
                <a:cs typeface="Times New Roman" charset="0"/>
                <a:sym typeface="Arial"/>
              </a:rPr>
              <a:t>Ft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518690" y="5007245"/>
            <a:ext cx="392093" cy="52321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wrap="none" lIns="45719" tIns="45719" rIns="45719" bIns="45719" spcCol="38100">
            <a:spAutoFit/>
          </a:bodyPr>
          <a:lstStyle/>
          <a:p>
            <a:pPr eaLnBrk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800" kern="0" dirty="0">
                <a:solidFill>
                  <a:srgbClr val="797979"/>
                </a:solidFill>
                <a:latin typeface="Times New Roman" charset="0"/>
                <a:ea typeface="Times New Roman" charset="0"/>
                <a:cs typeface="Times New Roman" charset="0"/>
                <a:sym typeface="Arial"/>
              </a:rPr>
              <a:t>Ft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525926" y="5633726"/>
            <a:ext cx="392093" cy="52321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wrap="none" lIns="45719" tIns="45719" rIns="45719" bIns="45719" spcCol="38100">
            <a:spAutoFit/>
          </a:bodyPr>
          <a:lstStyle/>
          <a:p>
            <a:pPr eaLnBrk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800" kern="0" dirty="0">
                <a:solidFill>
                  <a:srgbClr val="797979"/>
                </a:solidFill>
                <a:latin typeface="Times New Roman" charset="0"/>
                <a:ea typeface="Times New Roman" charset="0"/>
                <a:cs typeface="Times New Roman" charset="0"/>
                <a:sym typeface="Arial"/>
              </a:rPr>
              <a:t>Ft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525925" y="6272752"/>
            <a:ext cx="392093" cy="52321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wrap="none" lIns="45719" tIns="45719" rIns="45719" bIns="45719" spcCol="38100">
            <a:spAutoFit/>
          </a:bodyPr>
          <a:lstStyle/>
          <a:p>
            <a:pPr eaLnBrk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800" kern="0" dirty="0">
                <a:solidFill>
                  <a:srgbClr val="797979"/>
                </a:solidFill>
                <a:latin typeface="Times New Roman" charset="0"/>
                <a:ea typeface="Times New Roman" charset="0"/>
                <a:cs typeface="Times New Roman" charset="0"/>
                <a:sym typeface="Arial"/>
              </a:rPr>
              <a:t>Ft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595081" y="4389711"/>
            <a:ext cx="271867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wrap="none" lIns="45719" tIns="45719" rIns="45719" bIns="45719" spcCol="38100">
            <a:spAutoFit/>
          </a:bodyPr>
          <a:lstStyle/>
          <a:p>
            <a:pPr eaLnBrk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400" kern="0" dirty="0">
                <a:solidFill>
                  <a:srgbClr val="797979"/>
                </a:solidFill>
                <a:latin typeface="Times New Roman" charset="0"/>
                <a:ea typeface="Times New Roman" charset="0"/>
                <a:cs typeface="Times New Roman" charset="0"/>
                <a:sym typeface="Arial"/>
              </a:rPr>
              <a:t>=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595080" y="5023941"/>
            <a:ext cx="271867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wrap="none" lIns="45719" tIns="45719" rIns="45719" bIns="45719" spcCol="38100">
            <a:spAutoFit/>
          </a:bodyPr>
          <a:lstStyle/>
          <a:p>
            <a:pPr eaLnBrk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400" kern="0" dirty="0">
                <a:solidFill>
                  <a:srgbClr val="797979"/>
                </a:solidFill>
                <a:latin typeface="Times New Roman" charset="0"/>
                <a:ea typeface="Times New Roman" charset="0"/>
                <a:cs typeface="Times New Roman" charset="0"/>
                <a:sym typeface="Arial"/>
              </a:rPr>
              <a:t>=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595079" y="5662646"/>
            <a:ext cx="271867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wrap="none" lIns="45719" tIns="45719" rIns="45719" bIns="45719" spcCol="38100">
            <a:spAutoFit/>
          </a:bodyPr>
          <a:lstStyle/>
          <a:p>
            <a:pPr eaLnBrk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400" kern="0" dirty="0">
                <a:solidFill>
                  <a:srgbClr val="797979"/>
                </a:solidFill>
                <a:latin typeface="Times New Roman" charset="0"/>
                <a:ea typeface="Times New Roman" charset="0"/>
                <a:cs typeface="Times New Roman" charset="0"/>
                <a:sym typeface="Arial"/>
              </a:rPr>
              <a:t>=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595078" y="6296876"/>
            <a:ext cx="271867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wrap="none" lIns="45719" tIns="45719" rIns="45719" bIns="45719" spcCol="38100">
            <a:spAutoFit/>
          </a:bodyPr>
          <a:lstStyle/>
          <a:p>
            <a:pPr eaLnBrk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400" kern="0" dirty="0">
                <a:solidFill>
                  <a:srgbClr val="797979"/>
                </a:solidFill>
                <a:latin typeface="Times New Roman" charset="0"/>
                <a:ea typeface="Times New Roman" charset="0"/>
                <a:cs typeface="Times New Roman" charset="0"/>
                <a:sym typeface="Arial"/>
              </a:rPr>
              <a:t>=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8025335" y="4339104"/>
            <a:ext cx="1748233" cy="52321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wrap="none" lIns="45719" tIns="45719" rIns="45719" bIns="45719" spcCol="38100">
            <a:spAutoFit/>
          </a:bodyPr>
          <a:lstStyle/>
          <a:p>
            <a:pPr eaLnBrk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800" kern="0" dirty="0">
                <a:solidFill>
                  <a:srgbClr val="494949"/>
                </a:solidFill>
                <a:latin typeface="Times New Roman" charset="0"/>
                <a:ea typeface="Times New Roman" charset="0"/>
                <a:cs typeface="Times New Roman" charset="0"/>
                <a:sym typeface="Arial"/>
              </a:rPr>
              <a:t>5000</a:t>
            </a:r>
            <a:r>
              <a:rPr lang="hu-HU" sz="2800" kern="0" dirty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  <a:sym typeface="Arial"/>
              </a:rPr>
              <a:t> </a:t>
            </a:r>
            <a:r>
              <a:rPr lang="hu-HU" sz="2800" kern="0" dirty="0">
                <a:solidFill>
                  <a:srgbClr val="797979"/>
                </a:solidFill>
                <a:latin typeface="Times New Roman" charset="0"/>
                <a:ea typeface="Times New Roman" charset="0"/>
                <a:cs typeface="Times New Roman" charset="0"/>
                <a:sym typeface="Arial"/>
              </a:rPr>
              <a:t>Ft /hó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7728704" y="4971453"/>
            <a:ext cx="2017538" cy="52321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wrap="none" lIns="45719" tIns="45719" rIns="45719" bIns="45719" spcCol="38100">
            <a:spAutoFit/>
          </a:bodyPr>
          <a:lstStyle/>
          <a:p>
            <a:pPr eaLnBrk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800" kern="0" dirty="0">
                <a:solidFill>
                  <a:srgbClr val="494949"/>
                </a:solidFill>
                <a:latin typeface="Times New Roman" charset="0"/>
                <a:ea typeface="Times New Roman" charset="0"/>
                <a:cs typeface="Times New Roman" charset="0"/>
                <a:sym typeface="Arial"/>
              </a:rPr>
              <a:t>50.000</a:t>
            </a:r>
            <a:r>
              <a:rPr lang="hu-HU" sz="2800" kern="0" dirty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  <a:sym typeface="Arial"/>
              </a:rPr>
              <a:t> </a:t>
            </a:r>
            <a:r>
              <a:rPr lang="hu-HU" sz="2800" kern="0" dirty="0">
                <a:solidFill>
                  <a:srgbClr val="797979"/>
                </a:solidFill>
                <a:latin typeface="Times New Roman" charset="0"/>
                <a:ea typeface="Times New Roman" charset="0"/>
                <a:cs typeface="Times New Roman" charset="0"/>
                <a:sym typeface="Arial"/>
              </a:rPr>
              <a:t>Ft /hó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7534191" y="5601091"/>
            <a:ext cx="2197074" cy="95410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wrap="none" lIns="45719" tIns="45719" rIns="45719" bIns="45719" spcCol="38100">
            <a:spAutoFit/>
          </a:bodyPr>
          <a:lstStyle/>
          <a:p>
            <a:pPr eaLnBrk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800" kern="0">
                <a:solidFill>
                  <a:srgbClr val="494949"/>
                </a:solidFill>
                <a:latin typeface="Times New Roman" charset="0"/>
                <a:ea typeface="Times New Roman" charset="0"/>
                <a:cs typeface="Times New Roman" charset="0"/>
                <a:sym typeface="Arial"/>
              </a:rPr>
              <a:t>500.000</a:t>
            </a:r>
            <a:r>
              <a:rPr lang="hu-HU" sz="2800" kern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  <a:sym typeface="Arial"/>
              </a:rPr>
              <a:t> </a:t>
            </a:r>
            <a:r>
              <a:rPr lang="hu-HU" sz="2800" kern="0" dirty="0">
                <a:solidFill>
                  <a:srgbClr val="797979"/>
                </a:solidFill>
                <a:latin typeface="Times New Roman" charset="0"/>
                <a:ea typeface="Times New Roman" charset="0"/>
                <a:cs typeface="Times New Roman" charset="0"/>
                <a:sym typeface="Arial"/>
              </a:rPr>
              <a:t>Ft /hó</a:t>
            </a:r>
          </a:p>
          <a:p>
            <a:pPr eaLnBrk="1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2800" kern="0" dirty="0">
              <a:solidFill>
                <a:schemeClr val="bg1"/>
              </a:solidFill>
              <a:latin typeface="Times New Roman" charset="0"/>
              <a:ea typeface="Times New Roman" charset="0"/>
              <a:cs typeface="Times New Roman" charset="0"/>
              <a:sym typeface="Arial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242381" y="6243272"/>
            <a:ext cx="2466379" cy="52321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wrap="none" lIns="45719" tIns="45719" rIns="45719" bIns="45719" spcCol="38100">
            <a:spAutoFit/>
          </a:bodyPr>
          <a:lstStyle/>
          <a:p>
            <a:pPr eaLnBrk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800" kern="0" dirty="0">
                <a:solidFill>
                  <a:srgbClr val="494949"/>
                </a:solidFill>
                <a:latin typeface="Times New Roman" charset="0"/>
                <a:ea typeface="Times New Roman" charset="0"/>
                <a:cs typeface="Times New Roman" charset="0"/>
                <a:sym typeface="Arial"/>
              </a:rPr>
              <a:t>5.000.000</a:t>
            </a:r>
            <a:r>
              <a:rPr lang="hu-HU" sz="2800" kern="0" dirty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  <a:sym typeface="Arial"/>
              </a:rPr>
              <a:t> </a:t>
            </a:r>
            <a:r>
              <a:rPr lang="hu-HU" sz="2800" kern="0" dirty="0">
                <a:solidFill>
                  <a:srgbClr val="797979"/>
                </a:solidFill>
                <a:latin typeface="Times New Roman" charset="0"/>
                <a:ea typeface="Times New Roman" charset="0"/>
                <a:cs typeface="Times New Roman" charset="0"/>
                <a:sym typeface="Arial"/>
              </a:rPr>
              <a:t>Ft /hó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2194708" y="7797696"/>
            <a:ext cx="1664877" cy="5847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wrap="none" lIns="45719" tIns="45719" rIns="45719" bIns="45719" spcCol="38100">
            <a:spAutoFit/>
          </a:bodyPr>
          <a:lstStyle/>
          <a:p>
            <a:pPr eaLnBrk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3200" kern="0" dirty="0">
                <a:solidFill>
                  <a:srgbClr val="333333"/>
                </a:solidFill>
                <a:latin typeface="Times New Roman" charset="0"/>
                <a:ea typeface="Times New Roman" charset="0"/>
                <a:cs typeface="Times New Roman" charset="0"/>
                <a:sym typeface="Arial"/>
              </a:rPr>
              <a:t>10.000 fő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4283252" y="7778364"/>
            <a:ext cx="2100894" cy="5847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wrap="none" lIns="45719" tIns="45719" rIns="45719" bIns="45719" spcCol="38100">
            <a:spAutoFit/>
          </a:bodyPr>
          <a:lstStyle/>
          <a:p>
            <a:pPr eaLnBrk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3200" kern="0" dirty="0">
                <a:solidFill>
                  <a:srgbClr val="333333"/>
                </a:solidFill>
                <a:latin typeface="Times New Roman" charset="0"/>
                <a:ea typeface="Times New Roman" charset="0"/>
                <a:cs typeface="Times New Roman" charset="0"/>
                <a:sym typeface="Arial"/>
              </a:rPr>
              <a:t> *   500 Ft =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6973832" y="7786342"/>
            <a:ext cx="1733806" cy="5847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wrap="none" lIns="45719" tIns="45719" rIns="45719" bIns="45719" spcCol="38100">
            <a:spAutoFit/>
          </a:bodyPr>
          <a:lstStyle/>
          <a:p>
            <a:pPr eaLnBrk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3200" kern="0" dirty="0">
                <a:solidFill>
                  <a:srgbClr val="E20C78"/>
                </a:solidFill>
                <a:latin typeface="Times New Roman" charset="0"/>
                <a:ea typeface="Times New Roman" charset="0"/>
                <a:cs typeface="Times New Roman" charset="0"/>
                <a:sym typeface="Arial"/>
              </a:rPr>
              <a:t>5.000.000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8911744" y="7797236"/>
            <a:ext cx="1756248" cy="5847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wrap="none" lIns="45719" tIns="45719" rIns="45719" bIns="45719" spcCol="38100">
            <a:spAutoFit/>
          </a:bodyPr>
          <a:lstStyle/>
          <a:p>
            <a:pPr eaLnBrk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3200" kern="0" dirty="0">
                <a:solidFill>
                  <a:srgbClr val="E20C78"/>
                </a:solidFill>
                <a:latin typeface="Times New Roman" charset="0"/>
                <a:ea typeface="Times New Roman" charset="0"/>
                <a:cs typeface="Times New Roman" charset="0"/>
                <a:sym typeface="Arial"/>
              </a:rPr>
              <a:t>Ft / hónap</a:t>
            </a:r>
          </a:p>
        </p:txBody>
      </p:sp>
      <p:cxnSp>
        <p:nvCxnSpPr>
          <p:cNvPr id="5" name="Straight Connector 4">
            <a:extLst/>
          </p:cNvPr>
          <p:cNvCxnSpPr>
            <a:cxnSpLocks/>
          </p:cNvCxnSpPr>
          <p:nvPr/>
        </p:nvCxnSpPr>
        <p:spPr>
          <a:xfrm flipV="1">
            <a:off x="2757488" y="4899025"/>
            <a:ext cx="7416800" cy="12700"/>
          </a:xfrm>
          <a:prstGeom prst="line">
            <a:avLst/>
          </a:prstGeom>
          <a:ln w="22225" cap="rnd" cmpd="sng" algn="ctr">
            <a:solidFill>
              <a:srgbClr val="A0A0A0">
                <a:alpha val="60000"/>
              </a:srgbClr>
            </a:solidFill>
            <a:prstDash val="sysDot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6" name="Straight Connector 35">
            <a:extLst/>
          </p:cNvPr>
          <p:cNvCxnSpPr>
            <a:cxnSpLocks/>
          </p:cNvCxnSpPr>
          <p:nvPr/>
        </p:nvCxnSpPr>
        <p:spPr>
          <a:xfrm flipV="1">
            <a:off x="2757488" y="5537200"/>
            <a:ext cx="7416800" cy="17463"/>
          </a:xfrm>
          <a:prstGeom prst="line">
            <a:avLst/>
          </a:prstGeom>
          <a:ln w="22225" cap="rnd" cmpd="sng" algn="ctr">
            <a:solidFill>
              <a:srgbClr val="A0A0A0">
                <a:alpha val="60000"/>
              </a:srgbClr>
            </a:solidFill>
            <a:prstDash val="sysDot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7" name="Straight Connector 36">
            <a:extLst/>
          </p:cNvPr>
          <p:cNvCxnSpPr>
            <a:cxnSpLocks/>
          </p:cNvCxnSpPr>
          <p:nvPr/>
        </p:nvCxnSpPr>
        <p:spPr>
          <a:xfrm>
            <a:off x="2757488" y="6180138"/>
            <a:ext cx="7416800" cy="0"/>
          </a:xfrm>
          <a:prstGeom prst="line">
            <a:avLst/>
          </a:prstGeom>
          <a:ln w="22225" cap="rnd" cmpd="sng" algn="ctr">
            <a:solidFill>
              <a:srgbClr val="A0A0A0">
                <a:alpha val="60000"/>
              </a:srgbClr>
            </a:solidFill>
            <a:prstDash val="sysDot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676755"/>
      </p:ext>
    </p:extLst>
  </p:cSld>
  <p:clrMapOvr>
    <a:masterClrMapping/>
  </p:clrMapOvr>
  <p:transition spd="slow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raphic 17">
            <a:extLst>
              <a:ext uri="{FF2B5EF4-FFF2-40B4-BE49-F238E27FC236}">
                <a16:creationId xmlns:a16="http://schemas.microsoft.com/office/drawing/2014/main" id="{0AD27D04-94B2-4727-A662-88D1DCE297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3918" y="9199353"/>
            <a:ext cx="1560929" cy="517118"/>
          </a:xfrm>
          <a:prstGeom prst="rect">
            <a:avLst/>
          </a:prstGeom>
        </p:spPr>
      </p:pic>
      <p:sp>
        <p:nvSpPr>
          <p:cNvPr id="21" name="Szövegdoboz 20"/>
          <p:cNvSpPr txBox="1"/>
          <p:nvPr/>
        </p:nvSpPr>
        <p:spPr>
          <a:xfrm>
            <a:off x="347644" y="317243"/>
            <a:ext cx="10774454" cy="52321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hu-HU" sz="2800" b="1" dirty="0">
                <a:solidFill>
                  <a:srgbClr val="DE006E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Arial"/>
              </a:rPr>
              <a:t>KONKRÉTUMOK:</a:t>
            </a:r>
            <a:endParaRPr kumimoji="0" lang="en-US" sz="2800" b="1" i="0" u="none" strike="noStrike" cap="none" spc="0" normalizeH="0" baseline="0" dirty="0">
              <a:ln>
                <a:noFill/>
              </a:ln>
              <a:solidFill>
                <a:srgbClr val="DE006E"/>
              </a:solidFill>
              <a:effectLst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  <a:sym typeface="Arial"/>
            </a:endParaRPr>
          </a:p>
        </p:txBody>
      </p:sp>
      <p:cxnSp>
        <p:nvCxnSpPr>
          <p:cNvPr id="22" name="Egyenes összekötő 21"/>
          <p:cNvCxnSpPr/>
          <p:nvPr/>
        </p:nvCxnSpPr>
        <p:spPr>
          <a:xfrm>
            <a:off x="220316" y="1028755"/>
            <a:ext cx="3269333" cy="0"/>
          </a:xfrm>
          <a:prstGeom prst="line">
            <a:avLst/>
          </a:prstGeom>
          <a:noFill/>
          <a:ln w="57150" cap="flat">
            <a:solidFill>
              <a:srgbClr val="DE006E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grpSp>
        <p:nvGrpSpPr>
          <p:cNvPr id="16" name="Csoportba foglalás 15"/>
          <p:cNvGrpSpPr/>
          <p:nvPr/>
        </p:nvGrpSpPr>
        <p:grpSpPr>
          <a:xfrm>
            <a:off x="8258139" y="1481731"/>
            <a:ext cx="2132954" cy="1845592"/>
            <a:chOff x="8209332" y="1960815"/>
            <a:chExt cx="2132954" cy="1845592"/>
          </a:xfrm>
        </p:grpSpPr>
        <p:sp>
          <p:nvSpPr>
            <p:cNvPr id="39" name="Szaggatott nyíl jobbra 38"/>
            <p:cNvSpPr/>
            <p:nvPr/>
          </p:nvSpPr>
          <p:spPr>
            <a:xfrm>
              <a:off x="8485263" y="2480687"/>
              <a:ext cx="1152144" cy="810506"/>
            </a:xfrm>
            <a:prstGeom prst="stripedRightArrow">
              <a:avLst/>
            </a:prstGeom>
            <a:solidFill>
              <a:srgbClr val="666666"/>
            </a:solidFill>
            <a:ln w="25400" cap="flat">
              <a:noFill/>
              <a:prstDash val="solid"/>
              <a:round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hu-HU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Arial"/>
              </a:endParaRPr>
            </a:p>
          </p:txBody>
        </p:sp>
        <p:sp>
          <p:nvSpPr>
            <p:cNvPr id="40" name="TextBox 16"/>
            <p:cNvSpPr txBox="1"/>
            <p:nvPr/>
          </p:nvSpPr>
          <p:spPr>
            <a:xfrm>
              <a:off x="8442897" y="3344744"/>
              <a:ext cx="1236875" cy="46166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spcFirstLastPara="1" wrap="none" lIns="45719" tIns="45719" rIns="45719" bIns="45719" spcCol="38100">
              <a:spAutoFit/>
            </a:bodyPr>
            <a:lstStyle/>
            <a:p>
              <a:pPr algn="ctr" eaLnBrk="1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u-HU" sz="2400" b="1" kern="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charset="0"/>
                  <a:ea typeface="Times New Roman" charset="0"/>
                  <a:cs typeface="Times New Roman" charset="0"/>
                  <a:sym typeface="Arial"/>
                </a:rPr>
                <a:t>Pl.: 10%</a:t>
              </a:r>
            </a:p>
          </p:txBody>
        </p:sp>
        <p:sp>
          <p:nvSpPr>
            <p:cNvPr id="41" name="TextBox 16"/>
            <p:cNvSpPr txBox="1"/>
            <p:nvPr/>
          </p:nvSpPr>
          <p:spPr>
            <a:xfrm>
              <a:off x="8209332" y="1960815"/>
              <a:ext cx="2132954" cy="4924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spcFirstLastPara="1" wrap="none" lIns="45719" tIns="45719" rIns="45719" bIns="45719" spcCol="38100">
              <a:spAutoFit/>
            </a:bodyPr>
            <a:lstStyle/>
            <a:p>
              <a:pPr eaLnBrk="1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u-HU" sz="2600" b="1" kern="0" dirty="0">
                  <a:solidFill>
                    <a:srgbClr val="DE006E"/>
                  </a:solidFill>
                  <a:latin typeface="+mj-lt"/>
                  <a:ea typeface="Times New Roman" charset="0"/>
                  <a:cs typeface="Times New Roman" charset="0"/>
                  <a:sym typeface="Arial"/>
                </a:rPr>
                <a:t>Kedvezmény</a:t>
              </a:r>
            </a:p>
          </p:txBody>
        </p:sp>
      </p:grpSp>
      <p:cxnSp>
        <p:nvCxnSpPr>
          <p:cNvPr id="48" name="Egyenes összekötő 47"/>
          <p:cNvCxnSpPr/>
          <p:nvPr/>
        </p:nvCxnSpPr>
        <p:spPr>
          <a:xfrm>
            <a:off x="966538" y="5354338"/>
            <a:ext cx="10396721" cy="0"/>
          </a:xfrm>
          <a:prstGeom prst="line">
            <a:avLst/>
          </a:prstGeom>
          <a:noFill/>
          <a:ln w="28575" cap="flat">
            <a:solidFill>
              <a:schemeClr val="tx1">
                <a:lumMod val="75000"/>
                <a:lumOff val="25000"/>
              </a:schemeClr>
            </a:solidFill>
            <a:prstDash val="solid"/>
            <a:round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grpSp>
        <p:nvGrpSpPr>
          <p:cNvPr id="6" name="Csoportba foglalás 5"/>
          <p:cNvGrpSpPr/>
          <p:nvPr/>
        </p:nvGrpSpPr>
        <p:grpSpPr>
          <a:xfrm>
            <a:off x="2827489" y="4742166"/>
            <a:ext cx="2116145" cy="4192678"/>
            <a:chOff x="3108825" y="4670169"/>
            <a:chExt cx="2116145" cy="4192678"/>
          </a:xfrm>
        </p:grpSpPr>
        <p:cxnSp>
          <p:nvCxnSpPr>
            <p:cNvPr id="65" name="Egyenes összekötő nyíllal 64"/>
            <p:cNvCxnSpPr/>
            <p:nvPr/>
          </p:nvCxnSpPr>
          <p:spPr>
            <a:xfrm>
              <a:off x="4121687" y="5166923"/>
              <a:ext cx="0" cy="634482"/>
            </a:xfrm>
            <a:prstGeom prst="straightConnector1">
              <a:avLst/>
            </a:prstGeom>
            <a:noFill/>
            <a:ln w="28575" cap="flat">
              <a:solidFill>
                <a:schemeClr val="tx1"/>
              </a:solidFill>
              <a:prstDash val="solid"/>
              <a:round/>
              <a:tailEnd type="triangle" w="lg" len="lg"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  <a:scene3d>
              <a:camera prst="orthographicFront">
                <a:rot lat="0" lon="0" rev="10799999"/>
              </a:camera>
              <a:lightRig rig="threePt" dir="t"/>
            </a:scene3d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pic>
          <p:nvPicPr>
            <p:cNvPr id="66" name="image8.png" descr="Kép 98">
              <a:extLst>
                <a:ext uri="{FF2B5EF4-FFF2-40B4-BE49-F238E27FC236}">
                  <a16:creationId xmlns:a16="http://schemas.microsoft.com/office/drawing/2014/main" id="{B1E9F0E4-3F71-456D-A350-5308CD4DCDE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b="15600"/>
            <a:stretch/>
          </p:blipFill>
          <p:spPr bwMode="auto">
            <a:xfrm>
              <a:off x="3695016" y="6040594"/>
              <a:ext cx="853343" cy="3316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</p:pic>
        <p:sp>
          <p:nvSpPr>
            <p:cNvPr id="67" name="TextBox 16"/>
            <p:cNvSpPr txBox="1"/>
            <p:nvPr/>
          </p:nvSpPr>
          <p:spPr>
            <a:xfrm>
              <a:off x="3763323" y="4670169"/>
              <a:ext cx="759180" cy="4924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spcFirstLastPara="1" wrap="none" lIns="45719" tIns="45719" rIns="45719" bIns="45719" spcCol="38100">
              <a:spAutoFit/>
            </a:bodyPr>
            <a:lstStyle/>
            <a:p>
              <a:pPr eaLnBrk="1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u-HU" sz="2600" b="1" kern="0" dirty="0">
                  <a:solidFill>
                    <a:srgbClr val="DE006E"/>
                  </a:solidFill>
                  <a:latin typeface="Times New Roman" charset="0"/>
                  <a:ea typeface="Times New Roman" charset="0"/>
                  <a:cs typeface="Times New Roman" charset="0"/>
                  <a:sym typeface="Arial"/>
                </a:rPr>
                <a:t>10%</a:t>
              </a:r>
            </a:p>
          </p:txBody>
        </p:sp>
        <p:sp>
          <p:nvSpPr>
            <p:cNvPr id="71" name="TextBox 16"/>
            <p:cNvSpPr txBox="1"/>
            <p:nvPr/>
          </p:nvSpPr>
          <p:spPr>
            <a:xfrm>
              <a:off x="3108825" y="7064673"/>
              <a:ext cx="2116145" cy="83099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spcFirstLastPara="1" wrap="square" lIns="45719" tIns="45719" rIns="45719" bIns="45719" spcCol="38100">
              <a:spAutoFit/>
            </a:bodyPr>
            <a:lstStyle/>
            <a:p>
              <a:pPr algn="ctr" eaLnBrk="1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u-HU" sz="2400" b="1" kern="0" dirty="0">
                  <a:solidFill>
                    <a:schemeClr val="bg2"/>
                  </a:solidFill>
                  <a:latin typeface="Times New Roman" charset="0"/>
                  <a:ea typeface="Times New Roman" charset="0"/>
                  <a:cs typeface="Times New Roman" charset="0"/>
                  <a:sym typeface="Arial"/>
                </a:rPr>
                <a:t>Működtetés és adományozás</a:t>
              </a:r>
            </a:p>
          </p:txBody>
        </p:sp>
        <p:pic>
          <p:nvPicPr>
            <p:cNvPr id="77" name="Picture 10">
              <a:extLst>
                <a:ext uri="{FF2B5EF4-FFF2-40B4-BE49-F238E27FC236}">
                  <a16:creationId xmlns:a16="http://schemas.microsoft.com/office/drawing/2014/main" id="{D687F0B5-F9D5-4916-AEE7-EFA19770927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71825" y="8169165"/>
              <a:ext cx="1571472" cy="693682"/>
            </a:xfrm>
            <a:prstGeom prst="rect">
              <a:avLst/>
            </a:prstGeom>
          </p:spPr>
        </p:pic>
        <p:sp>
          <p:nvSpPr>
            <p:cNvPr id="80" name="TextBox 16"/>
            <p:cNvSpPr txBox="1"/>
            <p:nvPr/>
          </p:nvSpPr>
          <p:spPr>
            <a:xfrm>
              <a:off x="3546855" y="6380791"/>
              <a:ext cx="1240081" cy="4924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spcFirstLastPara="1" wrap="none" lIns="45719" tIns="45719" rIns="45719" bIns="45719" spcCol="38100">
              <a:spAutoFit/>
            </a:bodyPr>
            <a:lstStyle/>
            <a:p>
              <a:pPr eaLnBrk="1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u-HU" sz="2600" b="1" kern="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charset="0"/>
                  <a:ea typeface="Times New Roman" charset="0"/>
                  <a:cs typeface="Times New Roman" charset="0"/>
                  <a:sym typeface="Arial"/>
                </a:rPr>
                <a:t>1.000 Ft</a:t>
              </a:r>
            </a:p>
          </p:txBody>
        </p:sp>
      </p:grp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2527" y="8713751"/>
            <a:ext cx="2636053" cy="825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" name="Csoportba foglalás 19"/>
          <p:cNvGrpSpPr/>
          <p:nvPr/>
        </p:nvGrpSpPr>
        <p:grpSpPr>
          <a:xfrm>
            <a:off x="5611735" y="4709403"/>
            <a:ext cx="2871530" cy="4852481"/>
            <a:chOff x="5893071" y="4637406"/>
            <a:chExt cx="2871530" cy="4852481"/>
          </a:xfrm>
        </p:grpSpPr>
        <p:sp>
          <p:nvSpPr>
            <p:cNvPr id="68" name="TextBox 16"/>
            <p:cNvSpPr txBox="1"/>
            <p:nvPr/>
          </p:nvSpPr>
          <p:spPr>
            <a:xfrm>
              <a:off x="6355610" y="4637406"/>
              <a:ext cx="1950212" cy="4924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spcFirstLastPara="1" wrap="none" lIns="45719" tIns="45719" rIns="45719" bIns="45719" spcCol="38100">
              <a:spAutoFit/>
            </a:bodyPr>
            <a:lstStyle/>
            <a:p>
              <a:pPr eaLnBrk="1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u-HU" sz="2600" b="1" kern="0" dirty="0">
                  <a:solidFill>
                    <a:srgbClr val="DE006E"/>
                  </a:solidFill>
                  <a:latin typeface="Times New Roman" charset="0"/>
                  <a:ea typeface="Times New Roman" charset="0"/>
                  <a:cs typeface="Times New Roman" charset="0"/>
                  <a:sym typeface="Arial"/>
                </a:rPr>
                <a:t>4x5 %= 20%</a:t>
              </a:r>
            </a:p>
          </p:txBody>
        </p:sp>
        <p:cxnSp>
          <p:nvCxnSpPr>
            <p:cNvPr id="69" name="Egyenes összekötő nyíllal 68"/>
            <p:cNvCxnSpPr/>
            <p:nvPr/>
          </p:nvCxnSpPr>
          <p:spPr>
            <a:xfrm>
              <a:off x="7328837" y="5185866"/>
              <a:ext cx="0" cy="634482"/>
            </a:xfrm>
            <a:prstGeom prst="straightConnector1">
              <a:avLst/>
            </a:prstGeom>
            <a:noFill/>
            <a:ln w="28575" cap="flat">
              <a:solidFill>
                <a:schemeClr val="tx1"/>
              </a:solidFill>
              <a:prstDash val="solid"/>
              <a:round/>
              <a:tailEnd type="triangle" w="lg" len="lg"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  <a:scene3d>
              <a:camera prst="orthographicFront">
                <a:rot lat="0" lon="0" rev="10800000"/>
              </a:camera>
              <a:lightRig rig="threePt" dir="t"/>
            </a:scene3d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70" name="Szövegdoboz 69">
              <a:extLst>
                <a:ext uri="{FF2B5EF4-FFF2-40B4-BE49-F238E27FC236}">
                  <a16:creationId xmlns:a16="http://schemas.microsoft.com/office/drawing/2014/main" id="{9EBA4D4C-E093-496B-9587-027E7443F376}"/>
                </a:ext>
              </a:extLst>
            </p:cNvPr>
            <p:cNvSpPr txBox="1"/>
            <p:nvPr/>
          </p:nvSpPr>
          <p:spPr>
            <a:xfrm>
              <a:off x="6088885" y="5963354"/>
              <a:ext cx="2364395" cy="46166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marL="0" marR="0" indent="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hu-HU" sz="2400" b="1" dirty="0">
                  <a:solidFill>
                    <a:srgbClr val="DE006E"/>
                  </a:solidFill>
                  <a:latin typeface="+mj-lt"/>
                  <a:ea typeface="+mj-ea"/>
                  <a:cs typeface="+mj-cs"/>
                  <a:sym typeface="Arial"/>
                </a:rPr>
                <a:t>Ajánlóknak</a:t>
              </a:r>
              <a:endParaRPr kumimoji="0" lang="hu-HU" sz="2400" b="1" i="0" u="none" strike="noStrike" cap="none" spc="0" normalizeH="0" baseline="0" dirty="0">
                <a:ln>
                  <a:noFill/>
                </a:ln>
                <a:solidFill>
                  <a:srgbClr val="DE006E"/>
                </a:solidFill>
                <a:effectLst/>
                <a:uFillTx/>
                <a:latin typeface="+mj-lt"/>
                <a:ea typeface="+mj-ea"/>
                <a:cs typeface="+mj-cs"/>
                <a:sym typeface="Arial"/>
              </a:endParaRPr>
            </a:p>
          </p:txBody>
        </p:sp>
        <p:sp>
          <p:nvSpPr>
            <p:cNvPr id="76" name="TextBox 16"/>
            <p:cNvSpPr txBox="1"/>
            <p:nvPr/>
          </p:nvSpPr>
          <p:spPr>
            <a:xfrm>
              <a:off x="5893071" y="8658892"/>
              <a:ext cx="2871530" cy="83099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spcFirstLastPara="1" wrap="square" lIns="45719" tIns="45719" rIns="45719" bIns="45719" spcCol="38100">
              <a:spAutoFit/>
            </a:bodyPr>
            <a:lstStyle/>
            <a:p>
              <a:pPr algn="ctr" eaLnBrk="1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u-HU" sz="2400" b="1" kern="0" dirty="0">
                  <a:solidFill>
                    <a:schemeClr val="bg2"/>
                  </a:solidFill>
                  <a:latin typeface="Times New Roman" charset="0"/>
                  <a:ea typeface="Times New Roman" charset="0"/>
                  <a:cs typeface="Times New Roman" charset="0"/>
                  <a:sym typeface="Arial"/>
                </a:rPr>
                <a:t>4 embert jutalmaz  felfelé az ajánlásért</a:t>
              </a:r>
            </a:p>
          </p:txBody>
        </p:sp>
        <p:grpSp>
          <p:nvGrpSpPr>
            <p:cNvPr id="55" name="Csoportba foglalás 9">
              <a:extLst>
                <a:ext uri="{FF2B5EF4-FFF2-40B4-BE49-F238E27FC236}">
                  <a16:creationId xmlns:a16="http://schemas.microsoft.com/office/drawing/2014/main" id="{CED87E84-B14D-43D1-BF9E-DA26ACF92A3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341872" y="6938796"/>
              <a:ext cx="2066961" cy="1713407"/>
              <a:chOff x="6190521" y="2174799"/>
              <a:chExt cx="2607755" cy="2157984"/>
            </a:xfrm>
          </p:grpSpPr>
          <p:pic>
            <p:nvPicPr>
              <p:cNvPr id="56" name="Picture 2">
                <a:extLst>
                  <a:ext uri="{FF2B5EF4-FFF2-40B4-BE49-F238E27FC236}">
                    <a16:creationId xmlns:a16="http://schemas.microsoft.com/office/drawing/2014/main" id="{0C69E835-9E96-4AC8-89B5-5DDA2217316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543" t="-175" r="68353" b="58220"/>
              <a:stretch>
                <a:fillRect/>
              </a:stretch>
            </p:blipFill>
            <p:spPr bwMode="auto">
              <a:xfrm flipH="1">
                <a:off x="6190521" y="2174799"/>
                <a:ext cx="1335024" cy="21579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7" name="TextBox 19">
                <a:extLst>
                  <a:ext uri="{FF2B5EF4-FFF2-40B4-BE49-F238E27FC236}">
                    <a16:creationId xmlns:a16="http://schemas.microsoft.com/office/drawing/2014/main" id="{4E0B7CBB-D54F-4543-A8E5-D45C165F9343}"/>
                  </a:ext>
                </a:extLst>
              </p:cNvPr>
              <p:cNvSpPr txBox="1"/>
              <p:nvPr/>
            </p:nvSpPr>
            <p:spPr>
              <a:xfrm>
                <a:off x="7581597" y="2196749"/>
                <a:ext cx="1216679" cy="58145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spcFirstLastPara="1" wrap="none" lIns="45719" tIns="45719" rIns="45719" bIns="45719" spcCol="38100">
                <a:spAutoFit/>
              </a:bodyPr>
              <a:lstStyle/>
              <a:p>
                <a:pPr eaLnBrk="1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hu-HU" sz="2400" kern="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charset="0"/>
                    <a:ea typeface="Times New Roman" charset="0"/>
                    <a:cs typeface="Times New Roman" charset="0"/>
                    <a:sym typeface="Arial"/>
                  </a:rPr>
                  <a:t> 500 Ft</a:t>
                </a:r>
              </a:p>
            </p:txBody>
          </p:sp>
          <p:sp>
            <p:nvSpPr>
              <p:cNvPr id="58" name="TextBox 19">
                <a:extLst>
                  <a:ext uri="{FF2B5EF4-FFF2-40B4-BE49-F238E27FC236}">
                    <a16:creationId xmlns:a16="http://schemas.microsoft.com/office/drawing/2014/main" id="{19FAA5FC-C192-40E6-B936-A692597F0150}"/>
                  </a:ext>
                </a:extLst>
              </p:cNvPr>
              <p:cNvSpPr txBox="1"/>
              <p:nvPr/>
            </p:nvSpPr>
            <p:spPr>
              <a:xfrm>
                <a:off x="7581597" y="2686918"/>
                <a:ext cx="1216679" cy="58145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spcFirstLastPara="1" wrap="none" lIns="45719" tIns="45719" rIns="45719" bIns="45719" spcCol="38100">
                <a:spAutoFit/>
              </a:bodyPr>
              <a:lstStyle/>
              <a:p>
                <a:pPr eaLnBrk="1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hu-HU" sz="2400" kern="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charset="0"/>
                    <a:ea typeface="Times New Roman" charset="0"/>
                    <a:cs typeface="Times New Roman" charset="0"/>
                    <a:sym typeface="Arial"/>
                  </a:rPr>
                  <a:t> 500 Ft</a:t>
                </a:r>
              </a:p>
            </p:txBody>
          </p:sp>
          <p:sp>
            <p:nvSpPr>
              <p:cNvPr id="59" name="TextBox 19">
                <a:extLst>
                  <a:ext uri="{FF2B5EF4-FFF2-40B4-BE49-F238E27FC236}">
                    <a16:creationId xmlns:a16="http://schemas.microsoft.com/office/drawing/2014/main" id="{03CF6D9E-F3EE-4C3B-9D6B-6A2CD03A645D}"/>
                  </a:ext>
                </a:extLst>
              </p:cNvPr>
              <p:cNvSpPr txBox="1"/>
              <p:nvPr/>
            </p:nvSpPr>
            <p:spPr>
              <a:xfrm>
                <a:off x="7581597" y="3181285"/>
                <a:ext cx="1216679" cy="58145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spcFirstLastPara="1" wrap="none" lIns="45719" tIns="45719" rIns="45719" bIns="45719" spcCol="38100">
                <a:spAutoFit/>
              </a:bodyPr>
              <a:lstStyle/>
              <a:p>
                <a:pPr eaLnBrk="1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hu-HU" sz="2400" kern="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charset="0"/>
                    <a:ea typeface="Times New Roman" charset="0"/>
                    <a:cs typeface="Times New Roman" charset="0"/>
                    <a:sym typeface="Arial"/>
                  </a:rPr>
                  <a:t> 500 Ft</a:t>
                </a:r>
              </a:p>
            </p:txBody>
          </p:sp>
          <p:sp>
            <p:nvSpPr>
              <p:cNvPr id="60" name="TextBox 19">
                <a:extLst>
                  <a:ext uri="{FF2B5EF4-FFF2-40B4-BE49-F238E27FC236}">
                    <a16:creationId xmlns:a16="http://schemas.microsoft.com/office/drawing/2014/main" id="{5B749F3B-A574-4DAE-8AE9-95D70F324ABD}"/>
                  </a:ext>
                </a:extLst>
              </p:cNvPr>
              <p:cNvSpPr txBox="1"/>
              <p:nvPr/>
            </p:nvSpPr>
            <p:spPr>
              <a:xfrm>
                <a:off x="7581597" y="3726177"/>
                <a:ext cx="1216679" cy="58145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spcFirstLastPara="1" wrap="none" lIns="45719" tIns="45719" rIns="45719" bIns="45719" spcCol="38100">
                <a:spAutoFit/>
              </a:bodyPr>
              <a:lstStyle/>
              <a:p>
                <a:pPr eaLnBrk="1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hu-HU" sz="2400" kern="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charset="0"/>
                    <a:ea typeface="Times New Roman" charset="0"/>
                    <a:cs typeface="Times New Roman" charset="0"/>
                    <a:sym typeface="Arial"/>
                  </a:rPr>
                  <a:t> 500 Ft</a:t>
                </a:r>
              </a:p>
            </p:txBody>
          </p:sp>
        </p:grpSp>
        <p:sp>
          <p:nvSpPr>
            <p:cNvPr id="79" name="TextBox 16"/>
            <p:cNvSpPr txBox="1"/>
            <p:nvPr/>
          </p:nvSpPr>
          <p:spPr>
            <a:xfrm>
              <a:off x="6708796" y="6341851"/>
              <a:ext cx="1240081" cy="4924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spcFirstLastPara="1" wrap="none" lIns="45719" tIns="45719" rIns="45719" bIns="45719" spcCol="38100">
              <a:spAutoFit/>
            </a:bodyPr>
            <a:lstStyle/>
            <a:p>
              <a:pPr eaLnBrk="1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u-HU" sz="2600" b="1" kern="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charset="0"/>
                  <a:ea typeface="Times New Roman" charset="0"/>
                  <a:cs typeface="Times New Roman" charset="0"/>
                  <a:sym typeface="Arial"/>
                </a:rPr>
                <a:t>2.000 Ft</a:t>
              </a:r>
            </a:p>
          </p:txBody>
        </p:sp>
      </p:grpSp>
      <p:sp>
        <p:nvSpPr>
          <p:cNvPr id="81" name="Ellipszis 80"/>
          <p:cNvSpPr/>
          <p:nvPr/>
        </p:nvSpPr>
        <p:spPr>
          <a:xfrm>
            <a:off x="10768564" y="7277330"/>
            <a:ext cx="2372574" cy="1065195"/>
          </a:xfrm>
          <a:prstGeom prst="ellipse">
            <a:avLst/>
          </a:prstGeom>
          <a:noFill/>
          <a:ln w="28575" cap="flat">
            <a:solidFill>
              <a:schemeClr val="tx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5023" tIns="65023" rIns="65023" bIns="65023" numCol="1" spcCol="38100" rtlCol="0" anchor="ctr">
            <a:spAutoFit/>
          </a:bodyPr>
          <a:lstStyle/>
          <a:p>
            <a:pPr defTabSz="1300460" fontAlgn="auto">
              <a:spcBef>
                <a:spcPts val="0"/>
              </a:spcBef>
              <a:spcAft>
                <a:spcPts val="0"/>
              </a:spcAft>
            </a:pPr>
            <a:endParaRPr lang="en-US" sz="2560">
              <a:latin typeface="+mj-lt"/>
              <a:ea typeface="+mj-ea"/>
              <a:cs typeface="+mj-cs"/>
              <a:sym typeface="Arial"/>
            </a:endParaRPr>
          </a:p>
        </p:txBody>
      </p:sp>
      <p:grpSp>
        <p:nvGrpSpPr>
          <p:cNvPr id="12" name="Csoportba foglalás 11"/>
          <p:cNvGrpSpPr/>
          <p:nvPr/>
        </p:nvGrpSpPr>
        <p:grpSpPr>
          <a:xfrm>
            <a:off x="78930" y="1541721"/>
            <a:ext cx="2364395" cy="2710840"/>
            <a:chOff x="101364" y="1336075"/>
            <a:chExt cx="2364395" cy="2710840"/>
          </a:xfrm>
        </p:grpSpPr>
        <p:sp>
          <p:nvSpPr>
            <p:cNvPr id="34" name="Szövegdoboz 33">
              <a:extLst>
                <a:ext uri="{FF2B5EF4-FFF2-40B4-BE49-F238E27FC236}">
                  <a16:creationId xmlns:a16="http://schemas.microsoft.com/office/drawing/2014/main" id="{9EBA4D4C-E093-496B-9587-027E7443F376}"/>
                </a:ext>
              </a:extLst>
            </p:cNvPr>
            <p:cNvSpPr txBox="1"/>
            <p:nvPr/>
          </p:nvSpPr>
          <p:spPr>
            <a:xfrm>
              <a:off x="101364" y="1336075"/>
              <a:ext cx="2364395" cy="4924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marL="0" marR="0" indent="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hu-HU" sz="2600" b="1" i="0" u="none" strike="noStrike" cap="none" spc="0" normalizeH="0" baseline="0" dirty="0">
                  <a:ln>
                    <a:noFill/>
                  </a:ln>
                  <a:solidFill>
                    <a:schemeClr val="bg2"/>
                  </a:solidFill>
                  <a:effectLst/>
                  <a:uFillTx/>
                  <a:latin typeface="+mj-lt"/>
                  <a:ea typeface="+mj-ea"/>
                  <a:cs typeface="+mj-cs"/>
                  <a:sym typeface="Arial"/>
                </a:rPr>
                <a:t>Vásárlók</a:t>
              </a:r>
            </a:p>
          </p:txBody>
        </p:sp>
        <p:pic>
          <p:nvPicPr>
            <p:cNvPr id="3" name="Kép 2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5253" y="2031164"/>
              <a:ext cx="2015751" cy="2015751"/>
            </a:xfrm>
            <a:prstGeom prst="rect">
              <a:avLst/>
            </a:prstGeom>
          </p:spPr>
        </p:pic>
      </p:grpSp>
      <p:grpSp>
        <p:nvGrpSpPr>
          <p:cNvPr id="19" name="Csoportba foglalás 18"/>
          <p:cNvGrpSpPr/>
          <p:nvPr/>
        </p:nvGrpSpPr>
        <p:grpSpPr>
          <a:xfrm>
            <a:off x="10213210" y="1063781"/>
            <a:ext cx="2858787" cy="4290556"/>
            <a:chOff x="10213210" y="1063781"/>
            <a:chExt cx="2858787" cy="4265034"/>
          </a:xfrm>
        </p:grpSpPr>
        <p:grpSp>
          <p:nvGrpSpPr>
            <p:cNvPr id="17" name="Csoportba foglalás 16"/>
            <p:cNvGrpSpPr/>
            <p:nvPr/>
          </p:nvGrpSpPr>
          <p:grpSpPr>
            <a:xfrm>
              <a:off x="10213210" y="1063781"/>
              <a:ext cx="2858787" cy="3005724"/>
              <a:chOff x="10213210" y="1063781"/>
              <a:chExt cx="2858787" cy="3005724"/>
            </a:xfrm>
          </p:grpSpPr>
          <p:pic>
            <p:nvPicPr>
              <p:cNvPr id="42" name="image8.png" descr="Kép 98">
                <a:extLst>
                  <a:ext uri="{FF2B5EF4-FFF2-40B4-BE49-F238E27FC236}">
                    <a16:creationId xmlns:a16="http://schemas.microsoft.com/office/drawing/2014/main" id="{B1E9F0E4-3F71-456D-A350-5308CD4DCDE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139199" y="1938983"/>
                <a:ext cx="1004172" cy="11344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400000"/>
                    <a:headEnd/>
                    <a:tailEnd/>
                  </a14:hiddenLine>
                </a:ext>
              </a:extLst>
            </p:spPr>
          </p:pic>
          <p:sp>
            <p:nvSpPr>
              <p:cNvPr id="43" name="Szövegdoboz 42">
                <a:extLst>
                  <a:ext uri="{FF2B5EF4-FFF2-40B4-BE49-F238E27FC236}">
                    <a16:creationId xmlns:a16="http://schemas.microsoft.com/office/drawing/2014/main" id="{9EBA4D4C-E093-496B-9587-027E7443F376}"/>
                  </a:ext>
                </a:extLst>
              </p:cNvPr>
              <p:cNvSpPr txBox="1"/>
              <p:nvPr/>
            </p:nvSpPr>
            <p:spPr>
              <a:xfrm>
                <a:off x="10213210" y="1063781"/>
                <a:ext cx="2858787" cy="89255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t">
                <a:spAutoFit/>
              </a:bodyPr>
              <a:lstStyle/>
              <a:p>
                <a:pPr marL="0" marR="0" indent="0" algn="ctr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hu-HU" sz="2600" b="1" dirty="0">
                    <a:solidFill>
                      <a:schemeClr val="bg2"/>
                    </a:solidFill>
                    <a:latin typeface="+mj-lt"/>
                    <a:ea typeface="+mj-ea"/>
                    <a:cs typeface="+mj-cs"/>
                    <a:sym typeface="Arial"/>
                  </a:rPr>
                  <a:t>Vásárlói közösség</a:t>
                </a:r>
                <a:endParaRPr kumimoji="0" lang="hu-HU" sz="2600" b="1" i="0" u="none" strike="noStrike" cap="none" spc="0" normalizeH="0" baseline="0" dirty="0">
                  <a:ln>
                    <a:noFill/>
                  </a:ln>
                  <a:solidFill>
                    <a:schemeClr val="bg2"/>
                  </a:solidFill>
                  <a:effectLst/>
                  <a:uFillTx/>
                  <a:latin typeface="+mj-lt"/>
                  <a:ea typeface="+mj-ea"/>
                  <a:cs typeface="+mj-cs"/>
                  <a:sym typeface="Arial"/>
                </a:endParaRPr>
              </a:p>
            </p:txBody>
          </p:sp>
          <p:sp>
            <p:nvSpPr>
              <p:cNvPr id="64" name="TextBox 16"/>
              <p:cNvSpPr txBox="1"/>
              <p:nvPr/>
            </p:nvSpPr>
            <p:spPr>
              <a:xfrm>
                <a:off x="10368822" y="3176955"/>
                <a:ext cx="2544925" cy="89255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spcFirstLastPara="1" wrap="none" lIns="45719" tIns="45719" rIns="45719" bIns="45719" spcCol="38100">
                <a:spAutoFit/>
              </a:bodyPr>
              <a:lstStyle/>
              <a:p>
                <a:pPr algn="ctr" eaLnBrk="1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hu-HU" sz="2600" b="1" kern="0" dirty="0">
                    <a:solidFill>
                      <a:srgbClr val="DE006E"/>
                    </a:solidFill>
                    <a:latin typeface="Times New Roman" charset="0"/>
                    <a:ea typeface="Times New Roman" charset="0"/>
                    <a:cs typeface="Times New Roman" charset="0"/>
                    <a:sym typeface="Arial"/>
                  </a:rPr>
                  <a:t>KEDVEZMÉNY</a:t>
                </a:r>
                <a:br>
                  <a:rPr lang="hu-HU" sz="2600" b="1" kern="0" dirty="0">
                    <a:solidFill>
                      <a:srgbClr val="DE006E"/>
                    </a:solidFill>
                    <a:latin typeface="Times New Roman" charset="0"/>
                    <a:ea typeface="Times New Roman" charset="0"/>
                    <a:cs typeface="Times New Roman" charset="0"/>
                    <a:sym typeface="Arial"/>
                  </a:rPr>
                </a:br>
                <a:r>
                  <a:rPr lang="hu-HU" sz="2600" b="1" kern="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charset="0"/>
                    <a:ea typeface="Times New Roman" charset="0"/>
                    <a:cs typeface="Times New Roman" charset="0"/>
                    <a:sym typeface="Arial"/>
                  </a:rPr>
                  <a:t>10.000 Ft (100%)</a:t>
                </a:r>
              </a:p>
            </p:txBody>
          </p:sp>
        </p:grpSp>
        <p:cxnSp>
          <p:nvCxnSpPr>
            <p:cNvPr id="8" name="Egyenes összekötő 7"/>
            <p:cNvCxnSpPr/>
            <p:nvPr/>
          </p:nvCxnSpPr>
          <p:spPr>
            <a:xfrm>
              <a:off x="11363259" y="4205776"/>
              <a:ext cx="1" cy="1123039"/>
            </a:xfrm>
            <a:prstGeom prst="line">
              <a:avLst/>
            </a:prstGeom>
            <a:noFill/>
            <a:ln w="28575" cap="flat">
              <a:solidFill>
                <a:schemeClr val="tx1"/>
              </a:solidFill>
              <a:prstDash val="solid"/>
              <a:round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sp>
        <p:nvSpPr>
          <p:cNvPr id="74" name="Szövegdoboz 73">
            <a:extLst>
              <a:ext uri="{FF2B5EF4-FFF2-40B4-BE49-F238E27FC236}">
                <a16:creationId xmlns:a16="http://schemas.microsoft.com/office/drawing/2014/main" id="{9EBA4D4C-E093-496B-9587-027E7443F376}"/>
              </a:ext>
            </a:extLst>
          </p:cNvPr>
          <p:cNvSpPr txBox="1"/>
          <p:nvPr/>
        </p:nvSpPr>
        <p:spPr>
          <a:xfrm>
            <a:off x="10827005" y="8673235"/>
            <a:ext cx="2430842" cy="52321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hu-HU" sz="2800" b="1" dirty="0">
                <a:solidFill>
                  <a:srgbClr val="DE006E"/>
                </a:solidFill>
                <a:latin typeface="+mj-lt"/>
                <a:ea typeface="+mj-ea"/>
                <a:cs typeface="+mj-cs"/>
                <a:sym typeface="Arial"/>
              </a:rPr>
              <a:t>Jövedelem</a:t>
            </a:r>
            <a:endParaRPr kumimoji="0" lang="hu-HU" sz="2800" b="1" i="0" u="none" strike="noStrike" cap="none" spc="0" normalizeH="0" baseline="0" dirty="0">
              <a:ln>
                <a:noFill/>
              </a:ln>
              <a:solidFill>
                <a:srgbClr val="DE006E"/>
              </a:solidFill>
              <a:effectLst/>
              <a:uFillTx/>
              <a:latin typeface="+mj-lt"/>
              <a:ea typeface="+mj-ea"/>
              <a:cs typeface="+mj-cs"/>
              <a:sym typeface="Arial"/>
            </a:endParaRPr>
          </a:p>
        </p:txBody>
      </p:sp>
      <p:grpSp>
        <p:nvGrpSpPr>
          <p:cNvPr id="2" name="Csoportba foglalás 1"/>
          <p:cNvGrpSpPr/>
          <p:nvPr/>
        </p:nvGrpSpPr>
        <p:grpSpPr>
          <a:xfrm>
            <a:off x="11066942" y="7391604"/>
            <a:ext cx="1990718" cy="1102653"/>
            <a:chOff x="9700311" y="6849886"/>
            <a:chExt cx="1990718" cy="1102653"/>
          </a:xfrm>
        </p:grpSpPr>
        <p:pic>
          <p:nvPicPr>
            <p:cNvPr id="72" name="Picture 19">
              <a:extLst>
                <a:ext uri="{FF2B5EF4-FFF2-40B4-BE49-F238E27FC236}">
                  <a16:creationId xmlns:a16="http://schemas.microsoft.com/office/drawing/2014/main" id="{5FADA1A0-DA31-4768-B9C0-79CEDCDB8910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00311" y="6849886"/>
              <a:ext cx="1990718" cy="11026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3" name="TextBox 8">
              <a:extLst>
                <a:ext uri="{FF2B5EF4-FFF2-40B4-BE49-F238E27FC236}">
                  <a16:creationId xmlns:a16="http://schemas.microsoft.com/office/drawing/2014/main" id="{6656D941-3167-4DAA-BEE5-E5F6DF94361B}"/>
                </a:ext>
              </a:extLst>
            </p:cNvPr>
            <p:cNvSpPr txBox="1"/>
            <p:nvPr/>
          </p:nvSpPr>
          <p:spPr>
            <a:xfrm>
              <a:off x="10253678" y="7064673"/>
              <a:ext cx="961941" cy="46166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spcFirstLastPara="1" wrap="square" lIns="45719" tIns="45719" rIns="45719" bIns="45719" spcCol="38100">
              <a:spAutoFit/>
            </a:bodyPr>
            <a:lstStyle/>
            <a:p>
              <a:pPr algn="ctr" eaLnBrk="1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u-HU" sz="2400" kern="0" dirty="0">
                  <a:solidFill>
                    <a:srgbClr val="484848"/>
                  </a:solidFill>
                  <a:latin typeface="Times New Roman" charset="0"/>
                  <a:ea typeface="Times New Roman" charset="0"/>
                  <a:cs typeface="Times New Roman" charset="0"/>
                  <a:sym typeface="Arial"/>
                </a:rPr>
                <a:t>15.000</a:t>
              </a:r>
            </a:p>
          </p:txBody>
        </p:sp>
      </p:grpSp>
      <p:grpSp>
        <p:nvGrpSpPr>
          <p:cNvPr id="5" name="Csoportba foglalás 4"/>
          <p:cNvGrpSpPr/>
          <p:nvPr/>
        </p:nvGrpSpPr>
        <p:grpSpPr>
          <a:xfrm>
            <a:off x="-179970" y="4742166"/>
            <a:ext cx="2364395" cy="3995305"/>
            <a:chOff x="101366" y="4670169"/>
            <a:chExt cx="2364395" cy="3995305"/>
          </a:xfrm>
        </p:grpSpPr>
        <p:cxnSp>
          <p:nvCxnSpPr>
            <p:cNvPr id="13" name="Egyenes összekötő nyíllal 12"/>
            <p:cNvCxnSpPr/>
            <p:nvPr/>
          </p:nvCxnSpPr>
          <p:spPr>
            <a:xfrm>
              <a:off x="1247874" y="5282341"/>
              <a:ext cx="0" cy="634482"/>
            </a:xfrm>
            <a:prstGeom prst="straightConnector1">
              <a:avLst/>
            </a:prstGeom>
            <a:noFill/>
            <a:ln w="28575" cap="flat">
              <a:solidFill>
                <a:schemeClr val="tx1"/>
              </a:solidFill>
              <a:prstDash val="solid"/>
              <a:round/>
              <a:tailEnd type="triangle" w="lg" len="lg"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61" name="Szövegdoboz 60">
              <a:extLst>
                <a:ext uri="{FF2B5EF4-FFF2-40B4-BE49-F238E27FC236}">
                  <a16:creationId xmlns:a16="http://schemas.microsoft.com/office/drawing/2014/main" id="{9EBA4D4C-E093-496B-9587-027E7443F376}"/>
                </a:ext>
              </a:extLst>
            </p:cNvPr>
            <p:cNvSpPr txBox="1"/>
            <p:nvPr/>
          </p:nvSpPr>
          <p:spPr>
            <a:xfrm>
              <a:off x="101366" y="5982015"/>
              <a:ext cx="2364395" cy="4924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marL="0" marR="0" indent="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hu-HU" sz="2600" b="1" dirty="0">
                  <a:solidFill>
                    <a:srgbClr val="DE006E"/>
                  </a:solidFill>
                  <a:latin typeface="+mj-lt"/>
                  <a:ea typeface="+mj-ea"/>
                  <a:cs typeface="+mj-cs"/>
                  <a:sym typeface="Arial"/>
                </a:rPr>
                <a:t>ÉN</a:t>
              </a:r>
              <a:endParaRPr kumimoji="0" lang="hu-HU" sz="2600" b="1" i="0" u="none" strike="noStrike" cap="none" spc="0" normalizeH="0" baseline="0" dirty="0">
                <a:ln>
                  <a:noFill/>
                </a:ln>
                <a:solidFill>
                  <a:srgbClr val="DE006E"/>
                </a:solidFill>
                <a:effectLst/>
                <a:uFillTx/>
                <a:latin typeface="+mj-lt"/>
                <a:ea typeface="+mj-ea"/>
                <a:cs typeface="+mj-cs"/>
                <a:sym typeface="Arial"/>
              </a:endParaRPr>
            </a:p>
          </p:txBody>
        </p:sp>
        <p:sp>
          <p:nvSpPr>
            <p:cNvPr id="63" name="TextBox 16"/>
            <p:cNvSpPr txBox="1"/>
            <p:nvPr/>
          </p:nvSpPr>
          <p:spPr>
            <a:xfrm>
              <a:off x="1041399" y="4670169"/>
              <a:ext cx="759180" cy="4924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spcFirstLastPara="1" wrap="none" lIns="45719" tIns="45719" rIns="45719" bIns="45719" spcCol="38100">
              <a:spAutoFit/>
            </a:bodyPr>
            <a:lstStyle/>
            <a:p>
              <a:pPr eaLnBrk="1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u-HU" sz="2600" b="1" kern="0" dirty="0">
                  <a:solidFill>
                    <a:srgbClr val="DE006E"/>
                  </a:solidFill>
                  <a:latin typeface="Times New Roman" charset="0"/>
                  <a:ea typeface="Times New Roman" charset="0"/>
                  <a:cs typeface="Times New Roman" charset="0"/>
                  <a:sym typeface="Arial"/>
                </a:rPr>
                <a:t>50%</a:t>
              </a:r>
            </a:p>
          </p:txBody>
        </p:sp>
        <p:sp>
          <p:nvSpPr>
            <p:cNvPr id="75" name="TextBox 16"/>
            <p:cNvSpPr txBox="1"/>
            <p:nvPr/>
          </p:nvSpPr>
          <p:spPr>
            <a:xfrm>
              <a:off x="663522" y="6320317"/>
              <a:ext cx="1156725" cy="4924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spcFirstLastPara="1" wrap="none" lIns="45719" tIns="45719" rIns="45719" bIns="45719" spcCol="38100">
              <a:spAutoFit/>
            </a:bodyPr>
            <a:lstStyle/>
            <a:p>
              <a:pPr eaLnBrk="1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u-HU" sz="2600" b="1" kern="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charset="0"/>
                  <a:ea typeface="Times New Roman" charset="0"/>
                  <a:cs typeface="Times New Roman" charset="0"/>
                  <a:sym typeface="Arial"/>
                </a:rPr>
                <a:t>5000 Ft</a:t>
              </a:r>
            </a:p>
          </p:txBody>
        </p:sp>
        <p:pic>
          <p:nvPicPr>
            <p:cNvPr id="85" name="Kép 84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5254" y="6649723"/>
              <a:ext cx="2015751" cy="2015751"/>
            </a:xfrm>
            <a:prstGeom prst="rect">
              <a:avLst/>
            </a:prstGeom>
          </p:spPr>
        </p:pic>
      </p:grpSp>
      <p:sp>
        <p:nvSpPr>
          <p:cNvPr id="35" name="Szövegdoboz 34">
            <a:extLst>
              <a:ext uri="{FF2B5EF4-FFF2-40B4-BE49-F238E27FC236}">
                <a16:creationId xmlns:a16="http://schemas.microsoft.com/office/drawing/2014/main" id="{9EBA4D4C-E093-496B-9587-027E7443F376}"/>
              </a:ext>
            </a:extLst>
          </p:cNvPr>
          <p:cNvSpPr txBox="1"/>
          <p:nvPr/>
        </p:nvSpPr>
        <p:spPr>
          <a:xfrm>
            <a:off x="4996822" y="1477695"/>
            <a:ext cx="3261317" cy="215443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hu-HU" sz="2600" b="1" dirty="0">
                <a:solidFill>
                  <a:schemeClr val="bg2"/>
                </a:solidFill>
                <a:latin typeface="+mj-lt"/>
                <a:ea typeface="+mj-ea"/>
                <a:cs typeface="+mj-cs"/>
                <a:sym typeface="Arial"/>
              </a:rPr>
              <a:t>Termékpartnerek</a:t>
            </a:r>
            <a:br>
              <a:rPr lang="hu-HU" sz="2600" b="1" dirty="0">
                <a:solidFill>
                  <a:schemeClr val="bg2"/>
                </a:solidFill>
                <a:latin typeface="+mj-lt"/>
                <a:ea typeface="+mj-ea"/>
                <a:cs typeface="+mj-cs"/>
                <a:sym typeface="Arial"/>
              </a:rPr>
            </a:br>
            <a:r>
              <a:rPr lang="hu-HU" sz="1000" b="1" dirty="0">
                <a:solidFill>
                  <a:schemeClr val="bg2"/>
                </a:solidFill>
                <a:latin typeface="+mj-lt"/>
                <a:ea typeface="+mj-ea"/>
                <a:cs typeface="+mj-cs"/>
                <a:sym typeface="Arial"/>
              </a:rPr>
              <a:t>   </a:t>
            </a:r>
            <a:br>
              <a:rPr lang="hu-HU" sz="2600" b="1" dirty="0">
                <a:solidFill>
                  <a:schemeClr val="bg2"/>
                </a:solidFill>
                <a:latin typeface="+mj-lt"/>
                <a:ea typeface="+mj-ea"/>
                <a:cs typeface="+mj-cs"/>
                <a:sym typeface="Arial"/>
              </a:rPr>
            </a:br>
            <a:r>
              <a:rPr lang="hu-HU" sz="2600" b="1" dirty="0">
                <a:solidFill>
                  <a:schemeClr val="bg2"/>
                </a:solidFill>
                <a:latin typeface="+mj-lt"/>
                <a:ea typeface="+mj-ea"/>
                <a:cs typeface="+mj-cs"/>
                <a:sym typeface="Arial"/>
              </a:rPr>
              <a:t>   </a:t>
            </a:r>
            <a:r>
              <a:rPr lang="hu-HU" sz="2400" b="1" dirty="0">
                <a:solidFill>
                  <a:srgbClr val="DE006E"/>
                </a:solidFill>
                <a:latin typeface="Arial" panose="020B0604020202020204" pitchFamily="34" charset="0"/>
                <a:ea typeface="Roboto Medium" panose="02000000000000000000" pitchFamily="2" charset="0"/>
                <a:cs typeface="Arial" panose="020B0604020202020204" pitchFamily="34" charset="0"/>
                <a:sym typeface="Arial"/>
              </a:rPr>
              <a:t> Élelmiszer</a:t>
            </a:r>
            <a:br>
              <a:rPr lang="hu-HU" sz="2400" b="1" dirty="0">
                <a:solidFill>
                  <a:srgbClr val="DE006E"/>
                </a:solidFill>
                <a:latin typeface="Arial" panose="020B0604020202020204" pitchFamily="34" charset="0"/>
                <a:ea typeface="Roboto Medium" panose="02000000000000000000" pitchFamily="2" charset="0"/>
                <a:cs typeface="Arial" panose="020B0604020202020204" pitchFamily="34" charset="0"/>
                <a:sym typeface="Arial"/>
              </a:rPr>
            </a:br>
            <a:r>
              <a:rPr lang="hu-HU" sz="2400" b="1" dirty="0">
                <a:solidFill>
                  <a:srgbClr val="DE006E"/>
                </a:solidFill>
                <a:latin typeface="Arial" panose="020B0604020202020204" pitchFamily="34" charset="0"/>
                <a:ea typeface="Roboto Medium" panose="02000000000000000000" pitchFamily="2" charset="0"/>
                <a:cs typeface="Arial" panose="020B0604020202020204" pitchFamily="34" charset="0"/>
                <a:sym typeface="Arial"/>
              </a:rPr>
              <a:t>    Üzemanyag</a:t>
            </a:r>
            <a:br>
              <a:rPr lang="hu-HU" sz="2400" b="1" dirty="0">
                <a:solidFill>
                  <a:srgbClr val="DE006E"/>
                </a:solidFill>
                <a:latin typeface="Arial" panose="020B0604020202020204" pitchFamily="34" charset="0"/>
                <a:ea typeface="Roboto Medium" panose="02000000000000000000" pitchFamily="2" charset="0"/>
                <a:cs typeface="Arial" panose="020B0604020202020204" pitchFamily="34" charset="0"/>
                <a:sym typeface="Arial"/>
              </a:rPr>
            </a:br>
            <a:r>
              <a:rPr lang="hu-HU" sz="2400" b="1" dirty="0">
                <a:solidFill>
                  <a:srgbClr val="DE006E"/>
                </a:solidFill>
                <a:latin typeface="Arial" panose="020B0604020202020204" pitchFamily="34" charset="0"/>
                <a:ea typeface="Roboto Medium" panose="02000000000000000000" pitchFamily="2" charset="0"/>
                <a:cs typeface="Arial" panose="020B0604020202020204" pitchFamily="34" charset="0"/>
                <a:sym typeface="Arial"/>
              </a:rPr>
              <a:t>    Telekommunikáció</a:t>
            </a:r>
            <a:br>
              <a:rPr lang="hu-HU" sz="2400" b="1" dirty="0">
                <a:solidFill>
                  <a:srgbClr val="DE006E"/>
                </a:solidFill>
                <a:latin typeface="Arial" panose="020B0604020202020204" pitchFamily="34" charset="0"/>
                <a:ea typeface="Roboto Medium" panose="02000000000000000000" pitchFamily="2" charset="0"/>
                <a:cs typeface="Arial" panose="020B0604020202020204" pitchFamily="34" charset="0"/>
                <a:sym typeface="Arial"/>
              </a:rPr>
            </a:br>
            <a:r>
              <a:rPr lang="hu-HU" sz="2400" b="1" dirty="0">
                <a:solidFill>
                  <a:srgbClr val="DE006E"/>
                </a:solidFill>
                <a:latin typeface="Arial" panose="020B0604020202020204" pitchFamily="34" charset="0"/>
                <a:ea typeface="Roboto Medium" panose="02000000000000000000" pitchFamily="2" charset="0"/>
                <a:cs typeface="Arial" panose="020B0604020202020204" pitchFamily="34" charset="0"/>
                <a:sym typeface="Arial"/>
              </a:rPr>
              <a:t>    Vendéglátás</a:t>
            </a:r>
            <a:endParaRPr kumimoji="0" lang="hu-HU" sz="2400" b="1" i="0" u="none" strike="noStrike" cap="none" spc="0" normalizeH="0" baseline="0" dirty="0">
              <a:ln>
                <a:noFill/>
              </a:ln>
              <a:solidFill>
                <a:srgbClr val="DE006E"/>
              </a:solidFill>
              <a:effectLst/>
              <a:uFillTx/>
              <a:latin typeface="+mj-lt"/>
              <a:ea typeface="+mj-ea"/>
              <a:cs typeface="+mj-cs"/>
              <a:sym typeface="Arial"/>
            </a:endParaRPr>
          </a:p>
        </p:txBody>
      </p:sp>
      <p:grpSp>
        <p:nvGrpSpPr>
          <p:cNvPr id="14" name="Csoportba foglalás 13"/>
          <p:cNvGrpSpPr/>
          <p:nvPr/>
        </p:nvGrpSpPr>
        <p:grpSpPr>
          <a:xfrm>
            <a:off x="2937233" y="1125336"/>
            <a:ext cx="1515565" cy="3509997"/>
            <a:chOff x="2937233" y="1125336"/>
            <a:chExt cx="1515565" cy="3509997"/>
          </a:xfrm>
        </p:grpSpPr>
        <p:grpSp>
          <p:nvGrpSpPr>
            <p:cNvPr id="11" name="Csoportba foglalás 10"/>
            <p:cNvGrpSpPr/>
            <p:nvPr/>
          </p:nvGrpSpPr>
          <p:grpSpPr>
            <a:xfrm>
              <a:off x="2937233" y="1125336"/>
              <a:ext cx="1515565" cy="2544160"/>
              <a:chOff x="3299762" y="1631032"/>
              <a:chExt cx="1515565" cy="2544160"/>
            </a:xfrm>
          </p:grpSpPr>
          <p:sp>
            <p:nvSpPr>
              <p:cNvPr id="30" name="TextBox 16"/>
              <p:cNvSpPr txBox="1"/>
              <p:nvPr/>
            </p:nvSpPr>
            <p:spPr>
              <a:xfrm>
                <a:off x="3299762" y="1631032"/>
                <a:ext cx="1515565" cy="83099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spcFirstLastPara="1" wrap="square" lIns="45719" tIns="45719" rIns="45719" bIns="45719" spcCol="38100">
                <a:spAutoFit/>
              </a:bodyPr>
              <a:lstStyle/>
              <a:p>
                <a:pPr algn="ctr" eaLnBrk="1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hu-HU" sz="2400" b="1" kern="0" dirty="0">
                    <a:solidFill>
                      <a:srgbClr val="DE006E"/>
                    </a:solidFill>
                    <a:latin typeface="Times New Roman" charset="0"/>
                    <a:ea typeface="Times New Roman" charset="0"/>
                    <a:cs typeface="Times New Roman" charset="0"/>
                    <a:sym typeface="Arial"/>
                  </a:rPr>
                  <a:t>100%</a:t>
                </a:r>
              </a:p>
              <a:p>
                <a:pPr eaLnBrk="1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hu-HU" sz="2400" b="1" kern="0" dirty="0">
                    <a:solidFill>
                      <a:srgbClr val="DE006E"/>
                    </a:solidFill>
                    <a:latin typeface="Times New Roman" charset="0"/>
                    <a:ea typeface="Times New Roman" charset="0"/>
                    <a:cs typeface="Times New Roman" charset="0"/>
                    <a:sym typeface="Arial"/>
                  </a:rPr>
                  <a:t>100.000 Ft</a:t>
                </a:r>
              </a:p>
            </p:txBody>
          </p:sp>
          <p:pic>
            <p:nvPicPr>
              <p:cNvPr id="31" name="Picture 8"/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501095" y="3474276"/>
                <a:ext cx="1112897" cy="700916"/>
              </a:xfrm>
              <a:prstGeom prst="rect">
                <a:avLst/>
              </a:prstGeom>
            </p:spPr>
          </p:pic>
          <p:sp>
            <p:nvSpPr>
              <p:cNvPr id="32" name="Szaggatott nyíl jobbra 31"/>
              <p:cNvSpPr/>
              <p:nvPr/>
            </p:nvSpPr>
            <p:spPr>
              <a:xfrm>
                <a:off x="3441194" y="2513022"/>
                <a:ext cx="1152144" cy="810506"/>
              </a:xfrm>
              <a:prstGeom prst="stripedRightArrow">
                <a:avLst/>
              </a:prstGeom>
              <a:solidFill>
                <a:srgbClr val="666666"/>
              </a:solidFill>
              <a:ln w="25400" cap="flat">
                <a:noFill/>
                <a:prstDash val="solid"/>
                <a:round/>
              </a:ln>
              <a:effectLst>
                <a:outerShdw blurRad="38100" dist="23000" dir="5400000" rotWithShape="0">
                  <a:srgbClr val="000000">
                    <a:alpha val="35000"/>
                  </a:srgbClr>
                </a:outerShdw>
              </a:effectLst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hu-HU" sz="1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j-lt"/>
                  <a:ea typeface="+mj-ea"/>
                  <a:cs typeface="+mj-cs"/>
                  <a:sym typeface="Arial"/>
                </a:endParaRPr>
              </a:p>
            </p:txBody>
          </p:sp>
        </p:grpSp>
        <p:grpSp>
          <p:nvGrpSpPr>
            <p:cNvPr id="87" name="Csoportba foglalás 86"/>
            <p:cNvGrpSpPr/>
            <p:nvPr/>
          </p:nvGrpSpPr>
          <p:grpSpPr>
            <a:xfrm>
              <a:off x="3102998" y="3887411"/>
              <a:ext cx="1297287" cy="747922"/>
              <a:chOff x="5036599" y="6044567"/>
              <a:chExt cx="2470556" cy="1368786"/>
            </a:xfrm>
          </p:grpSpPr>
          <p:grpSp>
            <p:nvGrpSpPr>
              <p:cNvPr id="88" name="Group 13">
                <a:extLst>
                  <a:ext uri="{FF2B5EF4-FFF2-40B4-BE49-F238E27FC236}">
                    <a16:creationId xmlns:a16="http://schemas.microsoft.com/office/drawing/2014/main" id="{2DDA19A7-A85E-4A9E-98BE-9316B7566523}"/>
                  </a:ext>
                </a:extLst>
              </p:cNvPr>
              <p:cNvGrpSpPr/>
              <p:nvPr/>
            </p:nvGrpSpPr>
            <p:grpSpPr>
              <a:xfrm>
                <a:off x="5296697" y="6044567"/>
                <a:ext cx="1820438" cy="845518"/>
                <a:chOff x="5250551" y="6064250"/>
                <a:chExt cx="1803674" cy="837732"/>
              </a:xfrm>
            </p:grpSpPr>
            <p:pic>
              <p:nvPicPr>
                <p:cNvPr id="90" name="Picture 14">
                  <a:extLst>
                    <a:ext uri="{FF2B5EF4-FFF2-40B4-BE49-F238E27FC236}">
                      <a16:creationId xmlns:a16="http://schemas.microsoft.com/office/drawing/2014/main" id="{9ED85B36-F98D-40FE-B182-4100D127742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250551" y="6064250"/>
                  <a:ext cx="828675" cy="828675"/>
                </a:xfrm>
                <a:prstGeom prst="rect">
                  <a:avLst/>
                </a:prstGeom>
              </p:spPr>
            </p:pic>
            <p:pic>
              <p:nvPicPr>
                <p:cNvPr id="91" name="Picture 15">
                  <a:extLst>
                    <a:ext uri="{FF2B5EF4-FFF2-40B4-BE49-F238E27FC236}">
                      <a16:creationId xmlns:a16="http://schemas.microsoft.com/office/drawing/2014/main" id="{61C7634B-FCAA-412C-A3AF-F072E5C25F6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221052" y="6068809"/>
                  <a:ext cx="833173" cy="833173"/>
                </a:xfrm>
                <a:prstGeom prst="rect">
                  <a:avLst/>
                </a:prstGeom>
              </p:spPr>
            </p:pic>
          </p:grpSp>
          <p:sp>
            <p:nvSpPr>
              <p:cNvPr id="89" name="TextBox 1">
                <a:extLst>
                  <a:ext uri="{FF2B5EF4-FFF2-40B4-BE49-F238E27FC236}">
                    <a16:creationId xmlns:a16="http://schemas.microsoft.com/office/drawing/2014/main" id="{24CBE166-ADFB-498C-B184-E807EE75D64F}"/>
                  </a:ext>
                </a:extLst>
              </p:cNvPr>
              <p:cNvSpPr txBox="1"/>
              <p:nvPr/>
            </p:nvSpPr>
            <p:spPr>
              <a:xfrm>
                <a:off x="5036599" y="6962745"/>
                <a:ext cx="2470556" cy="450608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t">
                <a:spAutoFit/>
              </a:bodyPr>
              <a:lstStyle/>
              <a:p>
                <a:pPr marL="0" marR="0" indent="0" algn="ctr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hu-HU" sz="1000" b="1" i="0" u="none" strike="noStrike" cap="none" spc="0" normalizeH="0" baseline="0" dirty="0" err="1">
                    <a:ln>
                      <a:noFill/>
                    </a:ln>
                    <a:solidFill>
                      <a:srgbClr val="CC0066"/>
                    </a:solidFill>
                    <a:effectLst/>
                    <a:uFillTx/>
                    <a:latin typeface="Roboto regular"/>
                    <a:ea typeface="Roboto Medium" panose="02000000000000000000" pitchFamily="2" charset="0"/>
                    <a:cs typeface="Roboto Medium" panose="02000000000000000000" pitchFamily="2" charset="0"/>
                    <a:sym typeface="Arial"/>
                  </a:rPr>
                  <a:t>SCnet</a:t>
                </a:r>
                <a:r>
                  <a:rPr kumimoji="0" lang="hu-HU" sz="1000" b="1" i="0" u="none" strike="noStrike" cap="none" spc="0" normalizeH="0" baseline="0" dirty="0">
                    <a:ln>
                      <a:noFill/>
                    </a:ln>
                    <a:solidFill>
                      <a:srgbClr val="CC0066"/>
                    </a:solidFill>
                    <a:effectLst/>
                    <a:uFillTx/>
                    <a:latin typeface="Roboto regular"/>
                    <a:ea typeface="Roboto Medium" panose="02000000000000000000" pitchFamily="2" charset="0"/>
                    <a:cs typeface="Roboto Medium" panose="02000000000000000000" pitchFamily="2" charset="0"/>
                    <a:sym typeface="Arial"/>
                  </a:rPr>
                  <a:t> applikáció</a:t>
                </a:r>
              </a:p>
            </p:txBody>
          </p:sp>
        </p:grpSp>
      </p:grpSp>
      <p:grpSp>
        <p:nvGrpSpPr>
          <p:cNvPr id="27" name="Csoportba foglalás 26"/>
          <p:cNvGrpSpPr/>
          <p:nvPr/>
        </p:nvGrpSpPr>
        <p:grpSpPr>
          <a:xfrm>
            <a:off x="8545888" y="4705232"/>
            <a:ext cx="3390770" cy="4000532"/>
            <a:chOff x="8545888" y="4705232"/>
            <a:chExt cx="3390770" cy="4000532"/>
          </a:xfrm>
        </p:grpSpPr>
        <p:cxnSp>
          <p:nvCxnSpPr>
            <p:cNvPr id="44" name="Egyenes összekötő nyíllal 43"/>
            <p:cNvCxnSpPr/>
            <p:nvPr/>
          </p:nvCxnSpPr>
          <p:spPr>
            <a:xfrm>
              <a:off x="10117475" y="5257863"/>
              <a:ext cx="0" cy="634482"/>
            </a:xfrm>
            <a:prstGeom prst="straightConnector1">
              <a:avLst/>
            </a:prstGeom>
            <a:noFill/>
            <a:ln w="28575" cap="flat">
              <a:solidFill>
                <a:schemeClr val="tx1"/>
              </a:solidFill>
              <a:prstDash val="solid"/>
              <a:round/>
              <a:tailEnd type="triangle" w="lg" len="lg"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  <a:scene3d>
              <a:camera prst="orthographicFront">
                <a:rot lat="0" lon="0" rev="10800000"/>
              </a:camera>
              <a:lightRig rig="threePt" dir="t"/>
            </a:scene3d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45" name="TextBox 16"/>
            <p:cNvSpPr txBox="1"/>
            <p:nvPr/>
          </p:nvSpPr>
          <p:spPr>
            <a:xfrm>
              <a:off x="9266167" y="4705232"/>
              <a:ext cx="1950212" cy="4924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spcFirstLastPara="1" wrap="none" lIns="45719" tIns="45719" rIns="45719" bIns="45719" spcCol="38100">
              <a:spAutoFit/>
            </a:bodyPr>
            <a:lstStyle/>
            <a:p>
              <a:pPr eaLnBrk="1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u-HU" sz="2600" b="1" kern="0" dirty="0">
                  <a:solidFill>
                    <a:srgbClr val="DE006E"/>
                  </a:solidFill>
                  <a:latin typeface="Times New Roman" charset="0"/>
                  <a:ea typeface="Times New Roman" charset="0"/>
                  <a:cs typeface="Times New Roman" charset="0"/>
                  <a:sym typeface="Arial"/>
                </a:rPr>
                <a:t>4x5 %= 20%</a:t>
              </a:r>
            </a:p>
          </p:txBody>
        </p:sp>
        <p:grpSp>
          <p:nvGrpSpPr>
            <p:cNvPr id="26" name="Csoportba foglalás 25"/>
            <p:cNvGrpSpPr/>
            <p:nvPr/>
          </p:nvGrpSpPr>
          <p:grpSpPr>
            <a:xfrm>
              <a:off x="8545888" y="6049011"/>
              <a:ext cx="3390770" cy="2656753"/>
              <a:chOff x="8545888" y="6049011"/>
              <a:chExt cx="3390770" cy="2656753"/>
            </a:xfrm>
          </p:grpSpPr>
          <p:grpSp>
            <p:nvGrpSpPr>
              <p:cNvPr id="25" name="Csoportba foglalás 24"/>
              <p:cNvGrpSpPr/>
              <p:nvPr/>
            </p:nvGrpSpPr>
            <p:grpSpPr>
              <a:xfrm>
                <a:off x="8545888" y="6049011"/>
                <a:ext cx="3390770" cy="2656753"/>
                <a:chOff x="8545888" y="6049011"/>
                <a:chExt cx="3390770" cy="2656753"/>
              </a:xfrm>
            </p:grpSpPr>
            <p:sp>
              <p:nvSpPr>
                <p:cNvPr id="46" name="Szövegdoboz 45">
                  <a:extLst>
                    <a:ext uri="{FF2B5EF4-FFF2-40B4-BE49-F238E27FC236}">
                      <a16:creationId xmlns:a16="http://schemas.microsoft.com/office/drawing/2014/main" id="{9EBA4D4C-E093-496B-9587-027E7443F376}"/>
                    </a:ext>
                  </a:extLst>
                </p:cNvPr>
                <p:cNvSpPr txBox="1"/>
                <p:nvPr/>
              </p:nvSpPr>
              <p:spPr>
                <a:xfrm>
                  <a:off x="8545888" y="6049011"/>
                  <a:ext cx="3390770" cy="461663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45719" tIns="45719" rIns="45719" bIns="45719" numCol="1" spcCol="38100" rtlCol="0" anchor="t">
                  <a:spAutoFit/>
                </a:bodyPr>
                <a:lstStyle/>
                <a:p>
                  <a:pPr marL="0" marR="0" indent="0" algn="ctr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hu-HU" sz="2400" b="1" dirty="0">
                      <a:solidFill>
                        <a:srgbClr val="DE006E"/>
                      </a:solidFill>
                      <a:latin typeface="+mj-lt"/>
                      <a:ea typeface="+mj-ea"/>
                      <a:cs typeface="+mj-cs"/>
                      <a:sym typeface="Arial"/>
                    </a:rPr>
                    <a:t>Visszatérítési számla:</a:t>
                  </a:r>
                  <a:endParaRPr kumimoji="0" lang="hu-HU" sz="2400" b="1" i="0" u="none" strike="noStrike" cap="none" spc="0" normalizeH="0" baseline="0" dirty="0">
                    <a:ln>
                      <a:noFill/>
                    </a:ln>
                    <a:solidFill>
                      <a:srgbClr val="DE006E"/>
                    </a:solidFill>
                    <a:effectLst/>
                    <a:uFillTx/>
                    <a:latin typeface="+mj-lt"/>
                    <a:ea typeface="+mj-ea"/>
                    <a:cs typeface="+mj-cs"/>
                    <a:sym typeface="Arial"/>
                  </a:endParaRPr>
                </a:p>
              </p:txBody>
            </p:sp>
            <p:sp>
              <p:nvSpPr>
                <p:cNvPr id="78" name="TextBox 16"/>
                <p:cNvSpPr txBox="1"/>
                <p:nvPr/>
              </p:nvSpPr>
              <p:spPr>
                <a:xfrm>
                  <a:off x="9497434" y="6444212"/>
                  <a:ext cx="1240081" cy="492440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spcFirstLastPara="1" wrap="none" lIns="45719" tIns="45719" rIns="45719" bIns="45719" spcCol="38100">
                  <a:spAutoFit/>
                </a:bodyPr>
                <a:lstStyle/>
                <a:p>
                  <a:pPr eaLnBrk="1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hu-HU" sz="2600" b="1" kern="0" dirty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Times New Roman" charset="0"/>
                      <a:ea typeface="Times New Roman" charset="0"/>
                      <a:cs typeface="Times New Roman" charset="0"/>
                      <a:sym typeface="Arial"/>
                    </a:rPr>
                    <a:t>2.000 Ft</a:t>
                  </a:r>
                </a:p>
              </p:txBody>
            </p:sp>
            <p:grpSp>
              <p:nvGrpSpPr>
                <p:cNvPr id="4" name="Csoportba foglalás 3"/>
                <p:cNvGrpSpPr/>
                <p:nvPr/>
              </p:nvGrpSpPr>
              <p:grpSpPr>
                <a:xfrm>
                  <a:off x="8912375" y="6992357"/>
                  <a:ext cx="1945488" cy="1713407"/>
                  <a:chOff x="9341653" y="6813827"/>
                  <a:chExt cx="1945488" cy="1713407"/>
                </a:xfrm>
              </p:grpSpPr>
              <p:pic>
                <p:nvPicPr>
                  <p:cNvPr id="82" name="Picture 2">
                    <a:extLst>
                      <a:ext uri="{FF2B5EF4-FFF2-40B4-BE49-F238E27FC236}">
                        <a16:creationId xmlns:a16="http://schemas.microsoft.com/office/drawing/2014/main" id="{0C69E835-9E96-4AC8-89B5-5DDA2217316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8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8543" t="-175" r="68353" b="58220"/>
                  <a:stretch>
                    <a:fillRect/>
                  </a:stretch>
                </p:blipFill>
                <p:spPr bwMode="auto">
                  <a:xfrm flipH="1">
                    <a:off x="9341653" y="6813827"/>
                    <a:ext cx="1058168" cy="171340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83" name="TextBox 19">
                    <a:extLst>
                      <a:ext uri="{FF2B5EF4-FFF2-40B4-BE49-F238E27FC236}">
                        <a16:creationId xmlns:a16="http://schemas.microsoft.com/office/drawing/2014/main" id="{4E0B7CBB-D54F-4543-A8E5-D45C165F9343}"/>
                      </a:ext>
                    </a:extLst>
                  </p:cNvPr>
                  <p:cNvSpPr txBox="1"/>
                  <p:nvPr/>
                </p:nvSpPr>
                <p:spPr bwMode="auto">
                  <a:xfrm>
                    <a:off x="10320492" y="6831436"/>
                    <a:ext cx="964365" cy="461663"/>
                  </a:xfrm>
                  <a:prstGeom prst="rect">
                    <a:avLst/>
                  </a:prstGeom>
                  <a:noFill/>
                  <a:ln w="12700" cap="flat">
                    <a:noFill/>
                    <a:miter lim="400000"/>
                  </a:ln>
                  <a:effectLst/>
                  <a:sp3d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none"/>
                </p:style>
                <p:txBody>
                  <a:bodyPr spcFirstLastPara="1" wrap="none" lIns="45719" tIns="45719" rIns="45719" bIns="45719" spcCol="38100">
                    <a:spAutoFit/>
                  </a:bodyPr>
                  <a:lstStyle/>
                  <a:p>
                    <a:pPr eaLnBrk="1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r>
                      <a:rPr lang="hu-HU" sz="2400" kern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charset="0"/>
                        <a:ea typeface="Times New Roman" charset="0"/>
                        <a:cs typeface="Times New Roman" charset="0"/>
                        <a:sym typeface="Arial"/>
                      </a:rPr>
                      <a:t> 500 Ft</a:t>
                    </a:r>
                  </a:p>
                </p:txBody>
              </p:sp>
              <p:sp>
                <p:nvSpPr>
                  <p:cNvPr id="86" name="TextBox 19">
                    <a:extLst>
                      <a:ext uri="{FF2B5EF4-FFF2-40B4-BE49-F238E27FC236}">
                        <a16:creationId xmlns:a16="http://schemas.microsoft.com/office/drawing/2014/main" id="{19FAA5FC-C192-40E6-B936-A692597F0150}"/>
                      </a:ext>
                    </a:extLst>
                  </p:cNvPr>
                  <p:cNvSpPr txBox="1"/>
                  <p:nvPr/>
                </p:nvSpPr>
                <p:spPr bwMode="auto">
                  <a:xfrm>
                    <a:off x="10322776" y="7241093"/>
                    <a:ext cx="964365" cy="461663"/>
                  </a:xfrm>
                  <a:prstGeom prst="rect">
                    <a:avLst/>
                  </a:prstGeom>
                  <a:noFill/>
                  <a:ln w="12700" cap="flat">
                    <a:noFill/>
                    <a:miter lim="400000"/>
                  </a:ln>
                  <a:effectLst/>
                  <a:sp3d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none"/>
                </p:style>
                <p:txBody>
                  <a:bodyPr spcFirstLastPara="1" wrap="none" lIns="45719" tIns="45719" rIns="45719" bIns="45719" spcCol="38100">
                    <a:spAutoFit/>
                  </a:bodyPr>
                  <a:lstStyle/>
                  <a:p>
                    <a:pPr eaLnBrk="1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r>
                      <a:rPr lang="hu-HU" sz="2400" kern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charset="0"/>
                        <a:ea typeface="Times New Roman" charset="0"/>
                        <a:cs typeface="Times New Roman" charset="0"/>
                        <a:sym typeface="Arial"/>
                      </a:rPr>
                      <a:t> 500 Ft</a:t>
                    </a:r>
                  </a:p>
                </p:txBody>
              </p:sp>
              <p:sp>
                <p:nvSpPr>
                  <p:cNvPr id="92" name="TextBox 19">
                    <a:extLst>
                      <a:ext uri="{FF2B5EF4-FFF2-40B4-BE49-F238E27FC236}">
                        <a16:creationId xmlns:a16="http://schemas.microsoft.com/office/drawing/2014/main" id="{03CF6D9E-F3EE-4C3B-9D6B-6A2CD03A645D}"/>
                      </a:ext>
                    </a:extLst>
                  </p:cNvPr>
                  <p:cNvSpPr txBox="1"/>
                  <p:nvPr/>
                </p:nvSpPr>
                <p:spPr bwMode="auto">
                  <a:xfrm>
                    <a:off x="10320491" y="7653331"/>
                    <a:ext cx="964365" cy="461663"/>
                  </a:xfrm>
                  <a:prstGeom prst="rect">
                    <a:avLst/>
                  </a:prstGeom>
                  <a:noFill/>
                  <a:ln w="12700" cap="flat">
                    <a:noFill/>
                    <a:miter lim="400000"/>
                  </a:ln>
                  <a:effectLst/>
                  <a:sp3d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none"/>
                </p:style>
                <p:txBody>
                  <a:bodyPr spcFirstLastPara="1" wrap="none" lIns="45719" tIns="45719" rIns="45719" bIns="45719" spcCol="38100">
                    <a:spAutoFit/>
                  </a:bodyPr>
                  <a:lstStyle/>
                  <a:p>
                    <a:pPr eaLnBrk="1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r>
                      <a:rPr lang="hu-HU" sz="2400" kern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charset="0"/>
                        <a:ea typeface="Times New Roman" charset="0"/>
                        <a:cs typeface="Times New Roman" charset="0"/>
                        <a:sym typeface="Arial"/>
                      </a:rPr>
                      <a:t> 500 Ft</a:t>
                    </a:r>
                  </a:p>
                </p:txBody>
              </p:sp>
              <p:sp>
                <p:nvSpPr>
                  <p:cNvPr id="93" name="TextBox 19">
                    <a:extLst>
                      <a:ext uri="{FF2B5EF4-FFF2-40B4-BE49-F238E27FC236}">
                        <a16:creationId xmlns:a16="http://schemas.microsoft.com/office/drawing/2014/main" id="{5B749F3B-A574-4DAE-8AE9-95D70F324ABD}"/>
                      </a:ext>
                    </a:extLst>
                  </p:cNvPr>
                  <p:cNvSpPr txBox="1"/>
                  <p:nvPr/>
                </p:nvSpPr>
                <p:spPr bwMode="auto">
                  <a:xfrm>
                    <a:off x="10318206" y="8065569"/>
                    <a:ext cx="964365" cy="461663"/>
                  </a:xfrm>
                  <a:prstGeom prst="rect">
                    <a:avLst/>
                  </a:prstGeom>
                  <a:noFill/>
                  <a:ln w="12700" cap="flat">
                    <a:noFill/>
                    <a:miter lim="400000"/>
                  </a:ln>
                  <a:effectLst/>
                  <a:sp3d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none"/>
                </p:style>
                <p:txBody>
                  <a:bodyPr spcFirstLastPara="1" wrap="none" lIns="45719" tIns="45719" rIns="45719" bIns="45719" spcCol="38100">
                    <a:spAutoFit/>
                  </a:bodyPr>
                  <a:lstStyle/>
                  <a:p>
                    <a:pPr eaLnBrk="1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r>
                      <a:rPr lang="hu-HU" sz="2400" kern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charset="0"/>
                        <a:ea typeface="Times New Roman" charset="0"/>
                        <a:cs typeface="Times New Roman" charset="0"/>
                        <a:sym typeface="Arial"/>
                      </a:rPr>
                      <a:t> 500 Ft</a:t>
                    </a:r>
                  </a:p>
                </p:txBody>
              </p:sp>
            </p:grpSp>
          </p:grpSp>
          <p:sp>
            <p:nvSpPr>
              <p:cNvPr id="24" name="Jobb oldali kapcsos zárójel 23"/>
              <p:cNvSpPr/>
              <p:nvPr/>
            </p:nvSpPr>
            <p:spPr>
              <a:xfrm>
                <a:off x="10827005" y="7028221"/>
                <a:ext cx="239937" cy="1645014"/>
              </a:xfrm>
              <a:prstGeom prst="rightBrace">
                <a:avLst/>
              </a:prstGeom>
              <a:noFill/>
              <a:ln w="34925" cap="flat">
                <a:solidFill>
                  <a:srgbClr val="494949"/>
                </a:solidFill>
                <a:prstDash val="solid"/>
                <a:round/>
              </a:ln>
              <a:effectLst>
                <a:outerShdw blurRad="38100" dist="20000" dir="5400000" rotWithShape="0">
                  <a:srgbClr val="000000">
                    <a:alpha val="38000"/>
                  </a:srgbClr>
                </a:outerShdw>
              </a:effectLst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91439" tIns="45719" rIns="91439" bIns="45719" numCol="1" spcCol="38100" rtlCol="0" anchor="t">
                <a:noAutofit/>
              </a:bodyPr>
              <a:lstStyle/>
              <a:p>
                <a:pPr marL="0" marR="0" indent="0" algn="l" defTabSz="9144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hu-HU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845670365"/>
      </p:ext>
    </p:extLst>
  </p:cSld>
  <p:clrMapOvr>
    <a:masterClrMapping/>
  </p:clrMapOvr>
  <p:transition spd="slow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86" name="Picture 19">
            <a:extLst>
              <a:ext uri="{FF2B5EF4-FFF2-40B4-BE49-F238E27FC236}">
                <a16:creationId xmlns:a16="http://schemas.microsoft.com/office/drawing/2014/main" id="{5FADA1A0-DA31-4768-B9C0-79CEDCDB89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0844" y="1822227"/>
            <a:ext cx="2871788" cy="159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2B6A4AE-5F5D-4437-B720-96130D575C27}"/>
              </a:ext>
            </a:extLst>
          </p:cNvPr>
          <p:cNvSpPr txBox="1"/>
          <p:nvPr/>
        </p:nvSpPr>
        <p:spPr>
          <a:xfrm>
            <a:off x="1786480" y="3112102"/>
            <a:ext cx="1777485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45719" tIns="45719" rIns="45719" bIns="45719" spcCol="38100">
            <a:spAutoFit/>
          </a:bodyPr>
          <a:lstStyle/>
          <a:p>
            <a:pPr eaLnBrk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400" kern="0" dirty="0">
                <a:solidFill>
                  <a:srgbClr val="484848"/>
                </a:solidFill>
                <a:latin typeface="Times New Roman" charset="0"/>
                <a:ea typeface="Times New Roman" charset="0"/>
                <a:cs typeface="Times New Roman" charset="0"/>
                <a:sym typeface="Arial"/>
              </a:rPr>
              <a:t>VÁSÁRLÁS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6547E14-F5CF-4942-BC63-29B85823B1EF}"/>
              </a:ext>
            </a:extLst>
          </p:cNvPr>
          <p:cNvSpPr txBox="1"/>
          <p:nvPr/>
        </p:nvSpPr>
        <p:spPr>
          <a:xfrm>
            <a:off x="4208514" y="3077433"/>
            <a:ext cx="3849632" cy="120032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wrap="square" lIns="45719" tIns="45719" rIns="45719" bIns="45719" spcCol="38100">
            <a:spAutoFit/>
          </a:bodyPr>
          <a:lstStyle/>
          <a:p>
            <a:pPr algn="ctr" eaLnBrk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400" kern="0" dirty="0">
                <a:solidFill>
                  <a:srgbClr val="484848"/>
                </a:solidFill>
                <a:latin typeface="Times New Roman" charset="0"/>
                <a:ea typeface="Times New Roman" charset="0"/>
                <a:cs typeface="Times New Roman" charset="0"/>
                <a:sym typeface="Arial"/>
              </a:rPr>
              <a:t>4 generáció vásárlásából kapott kedvezmények 20%-a a visszatérítési számlán gyűlik.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656D941-3167-4DAA-BEE5-E5F6DF94361B}"/>
              </a:ext>
            </a:extLst>
          </p:cNvPr>
          <p:cNvSpPr txBox="1"/>
          <p:nvPr/>
        </p:nvSpPr>
        <p:spPr>
          <a:xfrm>
            <a:off x="9365516" y="2175661"/>
            <a:ext cx="1462473" cy="5847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45719" tIns="45719" rIns="45719" bIns="45719" spcCol="38100">
            <a:spAutoFit/>
          </a:bodyPr>
          <a:lstStyle/>
          <a:p>
            <a:pPr algn="ctr" eaLnBrk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3200" kern="0" dirty="0">
                <a:solidFill>
                  <a:srgbClr val="484848"/>
                </a:solidFill>
                <a:latin typeface="Times New Roman" charset="0"/>
                <a:ea typeface="Times New Roman" charset="0"/>
                <a:cs typeface="Times New Roman" charset="0"/>
                <a:sym typeface="Arial"/>
              </a:rPr>
              <a:t>15.000</a:t>
            </a:r>
          </a:p>
        </p:txBody>
      </p:sp>
      <p:pic>
        <p:nvPicPr>
          <p:cNvPr id="28684" name="Picture 13">
            <a:extLst>
              <a:ext uri="{FF2B5EF4-FFF2-40B4-BE49-F238E27FC236}">
                <a16:creationId xmlns:a16="http://schemas.microsoft.com/office/drawing/2014/main" id="{7DBDEF16-A18B-4ABE-BA85-95D446645C2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6082" y="1733328"/>
            <a:ext cx="865187" cy="1182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5" name="Picture 17">
            <a:extLst>
              <a:ext uri="{FF2B5EF4-FFF2-40B4-BE49-F238E27FC236}">
                <a16:creationId xmlns:a16="http://schemas.microsoft.com/office/drawing/2014/main" id="{2DC06FB2-4B39-4B62-8A08-9B4F34E88C6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2832" y="1733328"/>
            <a:ext cx="1255712" cy="1195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8" name="Picture 25">
            <a:extLst>
              <a:ext uri="{FF2B5EF4-FFF2-40B4-BE49-F238E27FC236}">
                <a16:creationId xmlns:a16="http://schemas.microsoft.com/office/drawing/2014/main" id="{9048F252-7D4C-4288-823F-7E9455B8ECA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5957" y="2400078"/>
            <a:ext cx="628650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9" name="Picture 27">
            <a:extLst>
              <a:ext uri="{FF2B5EF4-FFF2-40B4-BE49-F238E27FC236}">
                <a16:creationId xmlns:a16="http://schemas.microsoft.com/office/drawing/2014/main" id="{E13878DD-C150-4118-9DDB-45D00691DB5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0257" y="2392140"/>
            <a:ext cx="628650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TextBox 7">
            <a:extLst>
              <a:ext uri="{FF2B5EF4-FFF2-40B4-BE49-F238E27FC236}">
                <a16:creationId xmlns:a16="http://schemas.microsoft.com/office/drawing/2014/main" id="{33730513-CBAC-49ED-937C-58E7CE4D1388}"/>
              </a:ext>
            </a:extLst>
          </p:cNvPr>
          <p:cNvSpPr txBox="1"/>
          <p:nvPr/>
        </p:nvSpPr>
        <p:spPr>
          <a:xfrm>
            <a:off x="8292805" y="3219541"/>
            <a:ext cx="3682525" cy="83099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wrap="square" lIns="45719" tIns="45719" rIns="45719" bIns="45719" spcCol="38100">
            <a:spAutoFit/>
          </a:bodyPr>
          <a:lstStyle/>
          <a:p>
            <a:pPr algn="ctr" eaLnBrk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400" kern="0" dirty="0">
                <a:solidFill>
                  <a:srgbClr val="484848"/>
                </a:solidFill>
                <a:latin typeface="Times New Roman" charset="0"/>
                <a:ea typeface="Times New Roman" charset="0"/>
                <a:cs typeface="Times New Roman" charset="0"/>
                <a:sym typeface="Arial"/>
              </a:rPr>
              <a:t>15 000 Ft-onként ún. Profitáló Pozíció keletkezik</a:t>
            </a:r>
          </a:p>
        </p:txBody>
      </p:sp>
      <p:cxnSp>
        <p:nvCxnSpPr>
          <p:cNvPr id="29" name="Egyenes összekötő 28"/>
          <p:cNvCxnSpPr/>
          <p:nvPr/>
        </p:nvCxnSpPr>
        <p:spPr>
          <a:xfrm>
            <a:off x="350946" y="950377"/>
            <a:ext cx="3821761" cy="0"/>
          </a:xfrm>
          <a:prstGeom prst="line">
            <a:avLst/>
          </a:prstGeom>
          <a:noFill/>
          <a:ln w="57150" cap="flat">
            <a:solidFill>
              <a:srgbClr val="DE006E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30" name="Szövegdoboz 29"/>
          <p:cNvSpPr txBox="1"/>
          <p:nvPr/>
        </p:nvSpPr>
        <p:spPr>
          <a:xfrm>
            <a:off x="295392" y="264991"/>
            <a:ext cx="10774454" cy="52321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hu-HU" sz="2800" b="1" dirty="0">
                <a:solidFill>
                  <a:srgbClr val="DE006E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Arial"/>
              </a:rPr>
              <a:t>EGYÉB JUTALÉKOK:</a:t>
            </a:r>
            <a:endParaRPr kumimoji="0" lang="en-US" sz="2800" b="1" i="0" u="none" strike="noStrike" cap="none" spc="0" normalizeH="0" baseline="0" dirty="0">
              <a:ln>
                <a:noFill/>
              </a:ln>
              <a:solidFill>
                <a:srgbClr val="DE006E"/>
              </a:solidFill>
              <a:effectLst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  <a:sym typeface="Arial"/>
            </a:endParaRPr>
          </a:p>
        </p:txBody>
      </p:sp>
      <p:sp>
        <p:nvSpPr>
          <p:cNvPr id="5" name="Jobb oldali kapcsos zárójel 4"/>
          <p:cNvSpPr/>
          <p:nvPr/>
        </p:nvSpPr>
        <p:spPr>
          <a:xfrm rot="5400000">
            <a:off x="7546797" y="1039993"/>
            <a:ext cx="1102470" cy="7535335"/>
          </a:xfrm>
          <a:prstGeom prst="rightBrace">
            <a:avLst/>
          </a:prstGeom>
          <a:noFill/>
          <a:ln w="25400" cap="flat">
            <a:solidFill>
              <a:schemeClr val="tx1">
                <a:lumMod val="75000"/>
                <a:lumOff val="25000"/>
              </a:schemeClr>
            </a:solidFill>
            <a:prstDash val="solid"/>
            <a:round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31" name="Lekerekített téglalap 30"/>
          <p:cNvSpPr/>
          <p:nvPr/>
        </p:nvSpPr>
        <p:spPr>
          <a:xfrm>
            <a:off x="992778" y="5736448"/>
            <a:ext cx="10965352" cy="270000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 w="25400" cap="flat">
            <a:solidFill>
              <a:schemeClr val="tx1">
                <a:lumMod val="50000"/>
                <a:lumOff val="50000"/>
              </a:schemeClr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Arial"/>
            </a:endParaRPr>
          </a:p>
        </p:txBody>
      </p:sp>
      <p:sp>
        <p:nvSpPr>
          <p:cNvPr id="32" name="Téglalap 31">
            <a:extLst>
              <a:ext uri="{FF2B5EF4-FFF2-40B4-BE49-F238E27FC236}">
                <a16:creationId xmlns:a16="http://schemas.microsoft.com/office/drawing/2014/main" id="{D565C5FE-4754-458B-9503-AFE3C9547773}"/>
              </a:ext>
            </a:extLst>
          </p:cNvPr>
          <p:cNvSpPr/>
          <p:nvPr/>
        </p:nvSpPr>
        <p:spPr>
          <a:xfrm>
            <a:off x="992778" y="5934293"/>
            <a:ext cx="10965352" cy="99001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ctr" fontAlgn="auto">
              <a:lnSpc>
                <a:spcPts val="3500"/>
              </a:lnSpc>
              <a:spcBef>
                <a:spcPts val="0"/>
              </a:spcBef>
              <a:spcAft>
                <a:spcPts val="0"/>
              </a:spcAft>
            </a:pPr>
            <a:r>
              <a:rPr lang="hu-HU" sz="2800" b="1" spc="-3" dirty="0">
                <a:solidFill>
                  <a:srgbClr val="CC0066"/>
                </a:solidFill>
              </a:rPr>
              <a:t>A tudatos vásárlói közösség építéséért és a csoportod menedzseléséért a cég a kedvezmények 20 %-ból:</a:t>
            </a:r>
          </a:p>
        </p:txBody>
      </p:sp>
      <p:sp>
        <p:nvSpPr>
          <p:cNvPr id="33" name="Téglalap 32">
            <a:extLst>
              <a:ext uri="{FF2B5EF4-FFF2-40B4-BE49-F238E27FC236}">
                <a16:creationId xmlns:a16="http://schemas.microsoft.com/office/drawing/2014/main" id="{D565C5FE-4754-458B-9503-AFE3C9547773}"/>
              </a:ext>
            </a:extLst>
          </p:cNvPr>
          <p:cNvSpPr/>
          <p:nvPr/>
        </p:nvSpPr>
        <p:spPr>
          <a:xfrm>
            <a:off x="1248220" y="7036464"/>
            <a:ext cx="10617480" cy="122084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ctr" fontAlgn="auto">
              <a:lnSpc>
                <a:spcPts val="4400"/>
              </a:lnSpc>
              <a:spcBef>
                <a:spcPts val="0"/>
              </a:spcBef>
              <a:spcAft>
                <a:spcPts val="0"/>
              </a:spcAft>
            </a:pPr>
            <a:r>
              <a:rPr lang="hu-HU" sz="3200" b="1" spc="-3" dirty="0">
                <a:solidFill>
                  <a:srgbClr val="CC0066"/>
                </a:solidFill>
              </a:rPr>
              <a:t>Matching Bonust, Karrier jutalékot, Bináris jutalékot</a:t>
            </a:r>
            <a:br>
              <a:rPr lang="hu-HU" sz="3200" b="1" spc="-3" dirty="0">
                <a:solidFill>
                  <a:srgbClr val="CC0066"/>
                </a:solidFill>
              </a:rPr>
            </a:br>
            <a:r>
              <a:rPr lang="hu-HU" sz="3200" b="1" spc="-3" dirty="0">
                <a:solidFill>
                  <a:srgbClr val="CC0066"/>
                </a:solidFill>
              </a:rPr>
              <a:t>és Vezetői jutalékot fizet</a:t>
            </a:r>
          </a:p>
        </p:txBody>
      </p:sp>
    </p:spTree>
    <p:extLst>
      <p:ext uri="{BB962C8B-B14F-4D97-AF65-F5344CB8AC3E}">
        <p14:creationId xmlns:p14="http://schemas.microsoft.com/office/powerpoint/2010/main" val="393639902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6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6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86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86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86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86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86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86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86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86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  <p:bldP spid="8" grpId="1"/>
      <p:bldP spid="9" grpId="0"/>
      <p:bldP spid="26" grpId="1"/>
      <p:bldP spid="5" grpId="0" animBg="1"/>
      <p:bldP spid="31" grpId="0" animBg="1"/>
      <p:bldP spid="32" grpId="0"/>
      <p:bldP spid="3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811" name="Group 8"/>
          <p:cNvGrpSpPr>
            <a:grpSpLocks/>
          </p:cNvGrpSpPr>
          <p:nvPr/>
        </p:nvGrpSpPr>
        <p:grpSpPr bwMode="auto">
          <a:xfrm>
            <a:off x="4880488" y="5154976"/>
            <a:ext cx="2501916" cy="1154888"/>
            <a:chOff x="4665561" y="5950492"/>
            <a:chExt cx="2501993" cy="1154765"/>
          </a:xfrm>
        </p:grpSpPr>
        <p:pic>
          <p:nvPicPr>
            <p:cNvPr id="33815" name="Picture 3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65561" y="5950492"/>
              <a:ext cx="2501993" cy="11547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3816" name="Rectangle 36"/>
            <p:cNvSpPr>
              <a:spLocks noChangeArrowheads="1"/>
            </p:cNvSpPr>
            <p:nvPr/>
          </p:nvSpPr>
          <p:spPr bwMode="auto">
            <a:xfrm>
              <a:off x="5218923" y="6136594"/>
              <a:ext cx="1613223" cy="5736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1pPr>
              <a:lvl2pPr marL="742950" indent="-285750"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2pPr>
              <a:lvl3pPr marL="1143000" indent="-228600"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3pPr>
              <a:lvl4pPr marL="1600200" indent="-228600"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4pPr>
              <a:lvl5pPr marL="2057400" indent="-228600"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9pPr>
            </a:lstStyle>
            <a:p>
              <a:pPr algn="ctr" eaLnBrk="1"/>
              <a:r>
                <a:rPr lang="hu-HU" altLang="x-none" sz="1564">
                  <a:solidFill>
                    <a:srgbClr val="494949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Saját Pozíció</a:t>
              </a:r>
            </a:p>
            <a:p>
              <a:pPr algn="ctr" eaLnBrk="1"/>
              <a:r>
                <a:rPr lang="hu-HU" altLang="x-none" sz="1564">
                  <a:solidFill>
                    <a:srgbClr val="494949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15.000 Ft</a:t>
              </a:r>
            </a:p>
          </p:txBody>
        </p:sp>
      </p:grpSp>
      <p:grpSp>
        <p:nvGrpSpPr>
          <p:cNvPr id="33812" name="Group 7"/>
          <p:cNvGrpSpPr>
            <a:grpSpLocks/>
          </p:cNvGrpSpPr>
          <p:nvPr/>
        </p:nvGrpSpPr>
        <p:grpSpPr bwMode="auto">
          <a:xfrm>
            <a:off x="4865995" y="2166760"/>
            <a:ext cx="2501916" cy="1154888"/>
            <a:chOff x="4651067" y="2846486"/>
            <a:chExt cx="2501993" cy="1154765"/>
          </a:xfrm>
        </p:grpSpPr>
        <p:pic>
          <p:nvPicPr>
            <p:cNvPr id="33813" name="Picture 3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51067" y="2846486"/>
              <a:ext cx="2501993" cy="11547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3814" name="Rectangle 34"/>
            <p:cNvSpPr>
              <a:spLocks noChangeArrowheads="1"/>
            </p:cNvSpPr>
            <p:nvPr/>
          </p:nvSpPr>
          <p:spPr bwMode="auto">
            <a:xfrm>
              <a:off x="5204429" y="3032588"/>
              <a:ext cx="1613223" cy="5736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1pPr>
              <a:lvl2pPr marL="742950" indent="-285750"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2pPr>
              <a:lvl3pPr marL="1143000" indent="-228600"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3pPr>
              <a:lvl4pPr marL="1600200" indent="-228600"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4pPr>
              <a:lvl5pPr marL="2057400" indent="-228600"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9pPr>
            </a:lstStyle>
            <a:p>
              <a:pPr algn="ctr" eaLnBrk="1"/>
              <a:r>
                <a:rPr lang="hu-HU" altLang="x-none" sz="1564" dirty="0">
                  <a:solidFill>
                    <a:srgbClr val="494949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Saját Pozíció</a:t>
              </a:r>
            </a:p>
            <a:p>
              <a:pPr algn="ctr" eaLnBrk="1"/>
              <a:r>
                <a:rPr lang="hu-HU" altLang="x-none" sz="1564" dirty="0">
                  <a:solidFill>
                    <a:srgbClr val="494949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15.000 Ft</a:t>
              </a:r>
            </a:p>
          </p:txBody>
        </p:sp>
      </p:grpSp>
      <p:grpSp>
        <p:nvGrpSpPr>
          <p:cNvPr id="33795" name="Group 13"/>
          <p:cNvGrpSpPr>
            <a:grpSpLocks/>
          </p:cNvGrpSpPr>
          <p:nvPr/>
        </p:nvGrpSpPr>
        <p:grpSpPr bwMode="auto">
          <a:xfrm>
            <a:off x="2678642" y="2963686"/>
            <a:ext cx="2501899" cy="4087813"/>
            <a:chOff x="2638789" y="3703634"/>
            <a:chExt cx="2501993" cy="4087265"/>
          </a:xfrm>
        </p:grpSpPr>
        <p:grpSp>
          <p:nvGrpSpPr>
            <p:cNvPr id="33803" name="Group 11"/>
            <p:cNvGrpSpPr>
              <a:grpSpLocks/>
            </p:cNvGrpSpPr>
            <p:nvPr/>
          </p:nvGrpSpPr>
          <p:grpSpPr bwMode="auto">
            <a:xfrm>
              <a:off x="2638789" y="6636134"/>
              <a:ext cx="2501993" cy="1154765"/>
              <a:chOff x="2650821" y="6636134"/>
              <a:chExt cx="2501993" cy="1154765"/>
            </a:xfrm>
          </p:grpSpPr>
          <p:pic>
            <p:nvPicPr>
              <p:cNvPr id="33807" name="Picture 31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50821" y="6636134"/>
                <a:ext cx="2501993" cy="11547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3808" name="Rectangle 32"/>
              <p:cNvSpPr>
                <a:spLocks noChangeArrowheads="1"/>
              </p:cNvSpPr>
              <p:nvPr/>
            </p:nvSpPr>
            <p:spPr bwMode="auto">
              <a:xfrm>
                <a:off x="3204184" y="6822237"/>
                <a:ext cx="1613224" cy="5736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rgbClr val="000000"/>
                    </a:solidFill>
                    <a:latin typeface="Arial" charset="0"/>
                    <a:ea typeface="Arial" charset="0"/>
                    <a:cs typeface="Arial" charset="0"/>
                    <a:sym typeface="Arial" charset="0"/>
                  </a:defRPr>
                </a:lvl1pPr>
                <a:lvl2pPr marL="742950" indent="-285750">
                  <a:defRPr>
                    <a:solidFill>
                      <a:srgbClr val="000000"/>
                    </a:solidFill>
                    <a:latin typeface="Arial" charset="0"/>
                    <a:ea typeface="Arial" charset="0"/>
                    <a:cs typeface="Arial" charset="0"/>
                    <a:sym typeface="Arial" charset="0"/>
                  </a:defRPr>
                </a:lvl2pPr>
                <a:lvl3pPr marL="1143000" indent="-228600">
                  <a:defRPr>
                    <a:solidFill>
                      <a:srgbClr val="000000"/>
                    </a:solidFill>
                    <a:latin typeface="Arial" charset="0"/>
                    <a:ea typeface="Arial" charset="0"/>
                    <a:cs typeface="Arial" charset="0"/>
                    <a:sym typeface="Arial" charset="0"/>
                  </a:defRPr>
                </a:lvl3pPr>
                <a:lvl4pPr marL="1600200" indent="-228600">
                  <a:defRPr>
                    <a:solidFill>
                      <a:srgbClr val="000000"/>
                    </a:solidFill>
                    <a:latin typeface="Arial" charset="0"/>
                    <a:ea typeface="Arial" charset="0"/>
                    <a:cs typeface="Arial" charset="0"/>
                    <a:sym typeface="Arial" charset="0"/>
                  </a:defRPr>
                </a:lvl4pPr>
                <a:lvl5pPr marL="2057400" indent="-228600">
                  <a:defRPr>
                    <a:solidFill>
                      <a:srgbClr val="000000"/>
                    </a:solidFill>
                    <a:latin typeface="Arial" charset="0"/>
                    <a:ea typeface="Arial" charset="0"/>
                    <a:cs typeface="Arial" charset="0"/>
                    <a:sym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Arial" charset="0"/>
                    <a:ea typeface="Arial" charset="0"/>
                    <a:cs typeface="Arial" charset="0"/>
                    <a:sym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Arial" charset="0"/>
                    <a:ea typeface="Arial" charset="0"/>
                    <a:cs typeface="Arial" charset="0"/>
                    <a:sym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Arial" charset="0"/>
                    <a:ea typeface="Arial" charset="0"/>
                    <a:cs typeface="Arial" charset="0"/>
                    <a:sym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Arial" charset="0"/>
                    <a:ea typeface="Arial" charset="0"/>
                    <a:cs typeface="Arial" charset="0"/>
                    <a:sym typeface="Arial" charset="0"/>
                  </a:defRPr>
                </a:lvl9pPr>
              </a:lstStyle>
              <a:p>
                <a:pPr algn="ctr" eaLnBrk="1"/>
                <a:r>
                  <a:rPr lang="hu-HU" altLang="x-none" sz="1564">
                    <a:solidFill>
                      <a:srgbClr val="494949"/>
                    </a:solidFill>
                    <a:latin typeface="Times New Roman" charset="0"/>
                    <a:ea typeface="Times New Roman" charset="0"/>
                    <a:cs typeface="Times New Roman" charset="0"/>
                  </a:rPr>
                  <a:t>Saját Pozíció</a:t>
                </a:r>
              </a:p>
              <a:p>
                <a:pPr algn="ctr" eaLnBrk="1"/>
                <a:r>
                  <a:rPr lang="hu-HU" altLang="x-none" sz="1564">
                    <a:solidFill>
                      <a:srgbClr val="494949"/>
                    </a:solidFill>
                    <a:latin typeface="Times New Roman" charset="0"/>
                    <a:ea typeface="Times New Roman" charset="0"/>
                    <a:cs typeface="Times New Roman" charset="0"/>
                  </a:rPr>
                  <a:t>15.000 Ft</a:t>
                </a:r>
              </a:p>
            </p:txBody>
          </p:sp>
        </p:grpSp>
        <p:grpSp>
          <p:nvGrpSpPr>
            <p:cNvPr id="33804" name="Group 10"/>
            <p:cNvGrpSpPr>
              <a:grpSpLocks/>
            </p:cNvGrpSpPr>
            <p:nvPr/>
          </p:nvGrpSpPr>
          <p:grpSpPr bwMode="auto">
            <a:xfrm>
              <a:off x="2638789" y="3703634"/>
              <a:ext cx="2501993" cy="1154765"/>
              <a:chOff x="2650821" y="3703634"/>
              <a:chExt cx="2501993" cy="1154765"/>
            </a:xfrm>
          </p:grpSpPr>
          <p:pic>
            <p:nvPicPr>
              <p:cNvPr id="33805" name="Picture 22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50821" y="3703634"/>
                <a:ext cx="2501993" cy="11547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3806" name="Rectangle 26"/>
              <p:cNvSpPr>
                <a:spLocks noChangeArrowheads="1"/>
              </p:cNvSpPr>
              <p:nvPr/>
            </p:nvSpPr>
            <p:spPr bwMode="auto">
              <a:xfrm>
                <a:off x="3204184" y="3889737"/>
                <a:ext cx="1613224" cy="5736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rgbClr val="000000"/>
                    </a:solidFill>
                    <a:latin typeface="Arial" charset="0"/>
                    <a:ea typeface="Arial" charset="0"/>
                    <a:cs typeface="Arial" charset="0"/>
                    <a:sym typeface="Arial" charset="0"/>
                  </a:defRPr>
                </a:lvl1pPr>
                <a:lvl2pPr marL="742950" indent="-285750">
                  <a:defRPr>
                    <a:solidFill>
                      <a:srgbClr val="000000"/>
                    </a:solidFill>
                    <a:latin typeface="Arial" charset="0"/>
                    <a:ea typeface="Arial" charset="0"/>
                    <a:cs typeface="Arial" charset="0"/>
                    <a:sym typeface="Arial" charset="0"/>
                  </a:defRPr>
                </a:lvl2pPr>
                <a:lvl3pPr marL="1143000" indent="-228600">
                  <a:defRPr>
                    <a:solidFill>
                      <a:srgbClr val="000000"/>
                    </a:solidFill>
                    <a:latin typeface="Arial" charset="0"/>
                    <a:ea typeface="Arial" charset="0"/>
                    <a:cs typeface="Arial" charset="0"/>
                    <a:sym typeface="Arial" charset="0"/>
                  </a:defRPr>
                </a:lvl3pPr>
                <a:lvl4pPr marL="1600200" indent="-228600">
                  <a:defRPr>
                    <a:solidFill>
                      <a:srgbClr val="000000"/>
                    </a:solidFill>
                    <a:latin typeface="Arial" charset="0"/>
                    <a:ea typeface="Arial" charset="0"/>
                    <a:cs typeface="Arial" charset="0"/>
                    <a:sym typeface="Arial" charset="0"/>
                  </a:defRPr>
                </a:lvl4pPr>
                <a:lvl5pPr marL="2057400" indent="-228600">
                  <a:defRPr>
                    <a:solidFill>
                      <a:srgbClr val="000000"/>
                    </a:solidFill>
                    <a:latin typeface="Arial" charset="0"/>
                    <a:ea typeface="Arial" charset="0"/>
                    <a:cs typeface="Arial" charset="0"/>
                    <a:sym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Arial" charset="0"/>
                    <a:ea typeface="Arial" charset="0"/>
                    <a:cs typeface="Arial" charset="0"/>
                    <a:sym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Arial" charset="0"/>
                    <a:ea typeface="Arial" charset="0"/>
                    <a:cs typeface="Arial" charset="0"/>
                    <a:sym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Arial" charset="0"/>
                    <a:ea typeface="Arial" charset="0"/>
                    <a:cs typeface="Arial" charset="0"/>
                    <a:sym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Arial" charset="0"/>
                    <a:ea typeface="Arial" charset="0"/>
                    <a:cs typeface="Arial" charset="0"/>
                    <a:sym typeface="Arial" charset="0"/>
                  </a:defRPr>
                </a:lvl9pPr>
              </a:lstStyle>
              <a:p>
                <a:pPr algn="ctr" eaLnBrk="1"/>
                <a:r>
                  <a:rPr lang="hu-HU" altLang="x-none" sz="1564" dirty="0">
                    <a:solidFill>
                      <a:srgbClr val="494949"/>
                    </a:solidFill>
                    <a:latin typeface="Times New Roman" charset="0"/>
                    <a:ea typeface="Times New Roman" charset="0"/>
                    <a:cs typeface="Times New Roman" charset="0"/>
                  </a:rPr>
                  <a:t>Saját Pozíció</a:t>
                </a:r>
              </a:p>
              <a:p>
                <a:pPr algn="ctr" eaLnBrk="1"/>
                <a:r>
                  <a:rPr lang="hu-HU" altLang="x-none" sz="1564" dirty="0">
                    <a:solidFill>
                      <a:srgbClr val="494949"/>
                    </a:solidFill>
                    <a:latin typeface="Times New Roman" charset="0"/>
                    <a:ea typeface="Times New Roman" charset="0"/>
                    <a:cs typeface="Times New Roman" charset="0"/>
                  </a:rPr>
                  <a:t>15.000 Ft</a:t>
                </a:r>
              </a:p>
            </p:txBody>
          </p:sp>
        </p:grpSp>
      </p:grpSp>
      <p:sp>
        <p:nvSpPr>
          <p:cNvPr id="33796" name="Shape 420" descr="Kép 235"/>
          <p:cNvSpPr>
            <a:spLocks noChangeArrowheads="1"/>
          </p:cNvSpPr>
          <p:nvPr/>
        </p:nvSpPr>
        <p:spPr bwMode="auto">
          <a:xfrm>
            <a:off x="-803275" y="-85724"/>
            <a:ext cx="14478000" cy="984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45717" tIns="45719" rIns="45717" bIns="45719" anchor="ctr"/>
          <a:lstStyle>
            <a:lvl1pPr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pPr eaLnBrk="1"/>
            <a:endParaRPr lang="x-none" altLang="x-none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576937" y="3543658"/>
            <a:ext cx="2432665" cy="2585321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ctr" eaLnBrk="1" fontAlgn="auto">
              <a:buClr>
                <a:srgbClr val="E40379"/>
              </a:buClr>
              <a:defRPr/>
            </a:pPr>
            <a:r>
              <a:rPr lang="hu-HU" altLang="hu-HU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Times New Roman" charset="0"/>
                <a:cs typeface="Arial" panose="020B0604020202020204" pitchFamily="34" charset="0"/>
                <a:sym typeface="Arial" panose="020B0604020202020204" pitchFamily="34" charset="0"/>
              </a:rPr>
              <a:t>A bináris fába kerülő első PP, </a:t>
            </a:r>
          </a:p>
          <a:p>
            <a:pPr algn="ctr" eaLnBrk="1" fontAlgn="auto">
              <a:buClr>
                <a:srgbClr val="E40379"/>
              </a:buClr>
              <a:defRPr/>
            </a:pPr>
            <a:r>
              <a:rPr lang="hu-HU" altLang="hu-HU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Times New Roman" charset="0"/>
                <a:cs typeface="Arial" panose="020B0604020202020204" pitchFamily="34" charset="0"/>
                <a:sym typeface="Arial" panose="020B0604020202020204" pitchFamily="34" charset="0"/>
              </a:rPr>
              <a:t>alsó és felső ágán keletkező újabb PP-k meghatározott „együttállásai” esetén,</a:t>
            </a:r>
          </a:p>
          <a:p>
            <a:pPr algn="ctr" eaLnBrk="1" fontAlgn="auto">
              <a:buClr>
                <a:srgbClr val="E40379"/>
              </a:buClr>
              <a:defRPr/>
            </a:pPr>
            <a:r>
              <a:rPr lang="hu-HU" altLang="hu-HU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Times New Roman" charset="0"/>
                <a:cs typeface="Arial" panose="020B0604020202020204" pitchFamily="34" charset="0"/>
                <a:sym typeface="Arial" panose="020B0604020202020204" pitchFamily="34" charset="0"/>
              </a:rPr>
              <a:t>különböző mértékű jutalékokat kapunk.</a:t>
            </a:r>
          </a:p>
        </p:txBody>
      </p:sp>
      <p:grpSp>
        <p:nvGrpSpPr>
          <p:cNvPr id="33800" name="Group 12"/>
          <p:cNvGrpSpPr>
            <a:grpSpLocks/>
          </p:cNvGrpSpPr>
          <p:nvPr/>
        </p:nvGrpSpPr>
        <p:grpSpPr bwMode="auto">
          <a:xfrm>
            <a:off x="492655" y="4409897"/>
            <a:ext cx="2501899" cy="1154113"/>
            <a:chOff x="531751" y="5145838"/>
            <a:chExt cx="2501993" cy="1154765"/>
          </a:xfrm>
        </p:grpSpPr>
        <p:pic>
          <p:nvPicPr>
            <p:cNvPr id="33801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1751" y="5145838"/>
              <a:ext cx="2501993" cy="11547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3802" name="Rectangle 4"/>
            <p:cNvSpPr>
              <a:spLocks noChangeArrowheads="1"/>
            </p:cNvSpPr>
            <p:nvPr/>
          </p:nvSpPr>
          <p:spPr bwMode="auto">
            <a:xfrm>
              <a:off x="1085114" y="5331940"/>
              <a:ext cx="1613224" cy="5740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1pPr>
              <a:lvl2pPr marL="742950" indent="-285750"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2pPr>
              <a:lvl3pPr marL="1143000" indent="-228600"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3pPr>
              <a:lvl4pPr marL="1600200" indent="-228600"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4pPr>
              <a:lvl5pPr marL="2057400" indent="-228600"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9pPr>
            </a:lstStyle>
            <a:p>
              <a:pPr algn="ctr" eaLnBrk="1"/>
              <a:r>
                <a:rPr lang="hu-HU" altLang="x-none" sz="1564">
                  <a:solidFill>
                    <a:srgbClr val="494949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Saját Pozíció</a:t>
              </a:r>
            </a:p>
            <a:p>
              <a:pPr algn="ctr" eaLnBrk="1"/>
              <a:r>
                <a:rPr lang="hu-HU" altLang="x-none" sz="1564">
                  <a:solidFill>
                    <a:srgbClr val="494949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15.000 Ft</a:t>
              </a:r>
            </a:p>
          </p:txBody>
        </p:sp>
      </p:grpSp>
      <p:cxnSp>
        <p:nvCxnSpPr>
          <p:cNvPr id="41" name="Egyenes összekötő 40"/>
          <p:cNvCxnSpPr/>
          <p:nvPr/>
        </p:nvCxnSpPr>
        <p:spPr>
          <a:xfrm>
            <a:off x="350948" y="950377"/>
            <a:ext cx="7966716" cy="0"/>
          </a:xfrm>
          <a:prstGeom prst="line">
            <a:avLst/>
          </a:prstGeom>
          <a:noFill/>
          <a:ln w="57150" cap="flat">
            <a:solidFill>
              <a:srgbClr val="DE006E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42" name="Szövegdoboz 41"/>
          <p:cNvSpPr txBox="1"/>
          <p:nvPr/>
        </p:nvSpPr>
        <p:spPr>
          <a:xfrm>
            <a:off x="295391" y="264991"/>
            <a:ext cx="10774454" cy="53000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6" tIns="45716" rIns="45716" bIns="45716" numCol="1" spcCol="26787" rtlCol="0" anchor="t">
            <a:spAutoFit/>
          </a:bodyPr>
          <a:lstStyle/>
          <a:p>
            <a:pPr defTabSz="914307"/>
            <a:r>
              <a:rPr lang="hu-HU" sz="2844" b="1" dirty="0">
                <a:solidFill>
                  <a:srgbClr val="DE006E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Arial"/>
              </a:rPr>
              <a:t>A BINÁRIS FA MŰKÖDÉSE:</a:t>
            </a:r>
            <a:endParaRPr lang="en-US" sz="2844" b="1" dirty="0">
              <a:solidFill>
                <a:srgbClr val="DE006E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  <a:sym typeface="Arial"/>
            </a:endParaRPr>
          </a:p>
        </p:txBody>
      </p:sp>
      <p:cxnSp>
        <p:nvCxnSpPr>
          <p:cNvPr id="9" name="Egyenes összekötő 8"/>
          <p:cNvCxnSpPr/>
          <p:nvPr/>
        </p:nvCxnSpPr>
        <p:spPr>
          <a:xfrm>
            <a:off x="2946174" y="4836318"/>
            <a:ext cx="6553600" cy="0"/>
          </a:xfrm>
          <a:prstGeom prst="line">
            <a:avLst/>
          </a:prstGeom>
          <a:noFill/>
          <a:ln w="25400" cap="flat">
            <a:solidFill>
              <a:schemeClr val="tx1">
                <a:lumMod val="65000"/>
                <a:lumOff val="35000"/>
              </a:schemeClr>
            </a:solidFill>
            <a:prstDash val="dash"/>
            <a:round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1" name="Egyenes összekötő 10"/>
          <p:cNvCxnSpPr/>
          <p:nvPr/>
        </p:nvCxnSpPr>
        <p:spPr>
          <a:xfrm flipV="1">
            <a:off x="2678642" y="3905782"/>
            <a:ext cx="315913" cy="504115"/>
          </a:xfrm>
          <a:prstGeom prst="line">
            <a:avLst/>
          </a:prstGeom>
          <a:noFill/>
          <a:ln w="25400" cap="flat">
            <a:solidFill>
              <a:schemeClr val="tx1">
                <a:lumMod val="65000"/>
                <a:lumOff val="35000"/>
              </a:schemeClr>
            </a:solidFill>
            <a:prstDash val="solid"/>
            <a:round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2" name="Egyenes összekötő 51"/>
          <p:cNvCxnSpPr/>
          <p:nvPr/>
        </p:nvCxnSpPr>
        <p:spPr>
          <a:xfrm>
            <a:off x="2678642" y="5326706"/>
            <a:ext cx="315913" cy="504115"/>
          </a:xfrm>
          <a:prstGeom prst="line">
            <a:avLst/>
          </a:prstGeom>
          <a:noFill/>
          <a:ln w="25400" cap="flat">
            <a:solidFill>
              <a:schemeClr val="tx1">
                <a:lumMod val="65000"/>
                <a:lumOff val="35000"/>
              </a:schemeClr>
            </a:solidFill>
            <a:prstDash val="solid"/>
            <a:round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3" name="Egyenes összekötő 52"/>
          <p:cNvCxnSpPr/>
          <p:nvPr/>
        </p:nvCxnSpPr>
        <p:spPr>
          <a:xfrm flipV="1">
            <a:off x="4833076" y="2965700"/>
            <a:ext cx="315913" cy="163110"/>
          </a:xfrm>
          <a:prstGeom prst="line">
            <a:avLst/>
          </a:prstGeom>
          <a:noFill/>
          <a:ln w="25400" cap="flat">
            <a:solidFill>
              <a:schemeClr val="tx1">
                <a:lumMod val="65000"/>
                <a:lumOff val="35000"/>
              </a:schemeClr>
            </a:solidFill>
            <a:prstDash val="solid"/>
            <a:round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grpSp>
        <p:nvGrpSpPr>
          <p:cNvPr id="4" name="Csoportba foglalás 3"/>
          <p:cNvGrpSpPr/>
          <p:nvPr/>
        </p:nvGrpSpPr>
        <p:grpSpPr>
          <a:xfrm>
            <a:off x="4863043" y="3660868"/>
            <a:ext cx="2501916" cy="1154888"/>
            <a:chOff x="4863043" y="3660868"/>
            <a:chExt cx="2501916" cy="1154888"/>
          </a:xfrm>
        </p:grpSpPr>
        <p:pic>
          <p:nvPicPr>
            <p:cNvPr id="33817" name="Picture 37"/>
            <p:cNvPicPr>
              <a:picLocks noChangeAspect="1"/>
            </p:cNvPicPr>
            <p:nvPr/>
          </p:nvPicPr>
          <p:blipFill>
            <a:blip r:embed="rId2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3043" y="3660868"/>
              <a:ext cx="2501916" cy="1154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3818" name="Rectangle 38"/>
            <p:cNvSpPr>
              <a:spLocks noChangeArrowheads="1"/>
            </p:cNvSpPr>
            <p:nvPr/>
          </p:nvSpPr>
          <p:spPr bwMode="auto">
            <a:xfrm>
              <a:off x="5416388" y="3868002"/>
              <a:ext cx="1613173" cy="5737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1pPr>
              <a:lvl2pPr marL="742950" indent="-285750"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2pPr>
              <a:lvl3pPr marL="1143000" indent="-228600"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3pPr>
              <a:lvl4pPr marL="1600200" indent="-228600"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4pPr>
              <a:lvl5pPr marL="2057400" indent="-228600"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9pPr>
            </a:lstStyle>
            <a:p>
              <a:pPr algn="ctr" eaLnBrk="1"/>
              <a:r>
                <a:rPr lang="hu-HU" altLang="x-none" sz="1564" b="1" dirty="0">
                  <a:solidFill>
                    <a:srgbClr val="DE006E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Ajánlói Pozíció</a:t>
              </a:r>
            </a:p>
            <a:p>
              <a:pPr algn="ctr" eaLnBrk="1"/>
              <a:r>
                <a:rPr lang="hu-HU" altLang="x-none" sz="1564" b="1" dirty="0">
                  <a:solidFill>
                    <a:srgbClr val="DE006E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15.000 Ft</a:t>
              </a:r>
            </a:p>
          </p:txBody>
        </p:sp>
      </p:grpSp>
      <p:cxnSp>
        <p:nvCxnSpPr>
          <p:cNvPr id="55" name="Egyenes összekötő 54"/>
          <p:cNvCxnSpPr/>
          <p:nvPr/>
        </p:nvCxnSpPr>
        <p:spPr>
          <a:xfrm>
            <a:off x="4833076" y="3791988"/>
            <a:ext cx="315913" cy="163110"/>
          </a:xfrm>
          <a:prstGeom prst="line">
            <a:avLst/>
          </a:prstGeom>
          <a:noFill/>
          <a:ln w="25400" cap="flat">
            <a:solidFill>
              <a:schemeClr val="tx1">
                <a:lumMod val="65000"/>
                <a:lumOff val="35000"/>
              </a:schemeClr>
            </a:solidFill>
            <a:prstDash val="solid"/>
            <a:round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6" name="Egyenes összekötő 55"/>
          <p:cNvCxnSpPr/>
          <p:nvPr/>
        </p:nvCxnSpPr>
        <p:spPr>
          <a:xfrm flipV="1">
            <a:off x="4833076" y="5749266"/>
            <a:ext cx="315913" cy="163110"/>
          </a:xfrm>
          <a:prstGeom prst="line">
            <a:avLst/>
          </a:prstGeom>
          <a:noFill/>
          <a:ln w="25400" cap="flat">
            <a:solidFill>
              <a:schemeClr val="tx1">
                <a:lumMod val="65000"/>
                <a:lumOff val="35000"/>
              </a:schemeClr>
            </a:solidFill>
            <a:prstDash val="solid"/>
            <a:round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7" name="Egyenes összekötő 56"/>
          <p:cNvCxnSpPr/>
          <p:nvPr/>
        </p:nvCxnSpPr>
        <p:spPr>
          <a:xfrm>
            <a:off x="4812434" y="6821926"/>
            <a:ext cx="315913" cy="163110"/>
          </a:xfrm>
          <a:prstGeom prst="line">
            <a:avLst/>
          </a:prstGeom>
          <a:noFill/>
          <a:ln w="25400" cap="flat">
            <a:solidFill>
              <a:schemeClr val="tx1">
                <a:lumMod val="65000"/>
                <a:lumOff val="35000"/>
              </a:schemeClr>
            </a:solidFill>
            <a:prstDash val="solid"/>
            <a:round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8" name="Egyenes összekötő 57"/>
          <p:cNvCxnSpPr/>
          <p:nvPr/>
        </p:nvCxnSpPr>
        <p:spPr>
          <a:xfrm flipV="1">
            <a:off x="7020746" y="2045732"/>
            <a:ext cx="315913" cy="163110"/>
          </a:xfrm>
          <a:prstGeom prst="line">
            <a:avLst/>
          </a:prstGeom>
          <a:noFill/>
          <a:ln w="25400" cap="flat">
            <a:solidFill>
              <a:schemeClr val="tx1">
                <a:lumMod val="65000"/>
                <a:lumOff val="35000"/>
              </a:schemeClr>
            </a:solidFill>
            <a:prstDash val="solid"/>
            <a:round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9" name="Egyenes összekötő 58"/>
          <p:cNvCxnSpPr/>
          <p:nvPr/>
        </p:nvCxnSpPr>
        <p:spPr>
          <a:xfrm flipV="1">
            <a:off x="7020746" y="6532413"/>
            <a:ext cx="315913" cy="163110"/>
          </a:xfrm>
          <a:prstGeom prst="line">
            <a:avLst/>
          </a:prstGeom>
          <a:noFill/>
          <a:ln w="25400" cap="flat">
            <a:solidFill>
              <a:schemeClr val="tx1">
                <a:lumMod val="65000"/>
                <a:lumOff val="35000"/>
              </a:schemeClr>
            </a:solidFill>
            <a:prstDash val="solid"/>
            <a:round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60" name="Egyenes összekötő 59"/>
          <p:cNvCxnSpPr/>
          <p:nvPr/>
        </p:nvCxnSpPr>
        <p:spPr>
          <a:xfrm>
            <a:off x="7010715" y="3039998"/>
            <a:ext cx="315913" cy="163110"/>
          </a:xfrm>
          <a:prstGeom prst="line">
            <a:avLst/>
          </a:prstGeom>
          <a:noFill/>
          <a:ln w="25400" cap="flat">
            <a:solidFill>
              <a:schemeClr val="tx1">
                <a:lumMod val="65000"/>
                <a:lumOff val="35000"/>
              </a:schemeClr>
            </a:solidFill>
            <a:prstDash val="solid"/>
            <a:round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61" name="Egyenes összekötő 60"/>
          <p:cNvCxnSpPr/>
          <p:nvPr/>
        </p:nvCxnSpPr>
        <p:spPr>
          <a:xfrm>
            <a:off x="7010715" y="7525427"/>
            <a:ext cx="315913" cy="163110"/>
          </a:xfrm>
          <a:prstGeom prst="line">
            <a:avLst/>
          </a:prstGeom>
          <a:noFill/>
          <a:ln w="25400" cap="flat">
            <a:solidFill>
              <a:schemeClr val="tx1">
                <a:lumMod val="65000"/>
                <a:lumOff val="35000"/>
              </a:schemeClr>
            </a:solidFill>
            <a:prstDash val="solid"/>
            <a:round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grpSp>
        <p:nvGrpSpPr>
          <p:cNvPr id="81" name="Csoportba foglalás 80"/>
          <p:cNvGrpSpPr/>
          <p:nvPr/>
        </p:nvGrpSpPr>
        <p:grpSpPr>
          <a:xfrm>
            <a:off x="7098616" y="5816802"/>
            <a:ext cx="2501916" cy="1154888"/>
            <a:chOff x="4863043" y="3660868"/>
            <a:chExt cx="2501916" cy="1154888"/>
          </a:xfrm>
        </p:grpSpPr>
        <p:pic>
          <p:nvPicPr>
            <p:cNvPr id="82" name="Picture 37"/>
            <p:cNvPicPr>
              <a:picLocks noChangeAspect="1"/>
            </p:cNvPicPr>
            <p:nvPr/>
          </p:nvPicPr>
          <p:blipFill>
            <a:blip r:embed="rId2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3043" y="3660868"/>
              <a:ext cx="2501916" cy="1154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3" name="Rectangle 38"/>
            <p:cNvSpPr>
              <a:spLocks noChangeArrowheads="1"/>
            </p:cNvSpPr>
            <p:nvPr/>
          </p:nvSpPr>
          <p:spPr bwMode="auto">
            <a:xfrm>
              <a:off x="5416388" y="3868002"/>
              <a:ext cx="1613173" cy="5737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1pPr>
              <a:lvl2pPr marL="742950" indent="-285750"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2pPr>
              <a:lvl3pPr marL="1143000" indent="-228600"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3pPr>
              <a:lvl4pPr marL="1600200" indent="-228600"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4pPr>
              <a:lvl5pPr marL="2057400" indent="-228600"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9pPr>
            </a:lstStyle>
            <a:p>
              <a:pPr algn="ctr" eaLnBrk="1"/>
              <a:r>
                <a:rPr lang="hu-HU" altLang="x-none" sz="1564" b="1" dirty="0">
                  <a:solidFill>
                    <a:srgbClr val="DE006E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Ajánlói Pozíció</a:t>
              </a:r>
            </a:p>
            <a:p>
              <a:pPr algn="ctr" eaLnBrk="1"/>
              <a:r>
                <a:rPr lang="hu-HU" altLang="x-none" sz="1564" b="1" dirty="0">
                  <a:solidFill>
                    <a:srgbClr val="DE006E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15.000 Ft</a:t>
              </a:r>
            </a:p>
          </p:txBody>
        </p:sp>
      </p:grpSp>
      <p:grpSp>
        <p:nvGrpSpPr>
          <p:cNvPr id="84" name="Csoportba foglalás 83"/>
          <p:cNvGrpSpPr/>
          <p:nvPr/>
        </p:nvGrpSpPr>
        <p:grpSpPr>
          <a:xfrm>
            <a:off x="7103638" y="7525787"/>
            <a:ext cx="2501916" cy="1154888"/>
            <a:chOff x="4863043" y="3660868"/>
            <a:chExt cx="2501916" cy="1154888"/>
          </a:xfrm>
        </p:grpSpPr>
        <p:pic>
          <p:nvPicPr>
            <p:cNvPr id="85" name="Picture 37"/>
            <p:cNvPicPr>
              <a:picLocks noChangeAspect="1"/>
            </p:cNvPicPr>
            <p:nvPr/>
          </p:nvPicPr>
          <p:blipFill>
            <a:blip r:embed="rId2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3043" y="3660868"/>
              <a:ext cx="2501916" cy="1154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6" name="Rectangle 38"/>
            <p:cNvSpPr>
              <a:spLocks noChangeArrowheads="1"/>
            </p:cNvSpPr>
            <p:nvPr/>
          </p:nvSpPr>
          <p:spPr bwMode="auto">
            <a:xfrm>
              <a:off x="5416388" y="3868002"/>
              <a:ext cx="1613173" cy="5737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1pPr>
              <a:lvl2pPr marL="742950" indent="-285750"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2pPr>
              <a:lvl3pPr marL="1143000" indent="-228600"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3pPr>
              <a:lvl4pPr marL="1600200" indent="-228600"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4pPr>
              <a:lvl5pPr marL="2057400" indent="-228600"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9pPr>
            </a:lstStyle>
            <a:p>
              <a:pPr algn="ctr" eaLnBrk="1"/>
              <a:r>
                <a:rPr lang="hu-HU" altLang="x-none" sz="1564" b="1" dirty="0">
                  <a:solidFill>
                    <a:srgbClr val="DE006E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Ajánlói Pozíció</a:t>
              </a:r>
            </a:p>
            <a:p>
              <a:pPr algn="ctr" eaLnBrk="1"/>
              <a:r>
                <a:rPr lang="hu-HU" altLang="x-none" sz="1564" b="1" dirty="0">
                  <a:solidFill>
                    <a:srgbClr val="DE006E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15.000 Ft</a:t>
              </a:r>
            </a:p>
          </p:txBody>
        </p:sp>
      </p:grpSp>
      <p:grpSp>
        <p:nvGrpSpPr>
          <p:cNvPr id="87" name="Csoportba foglalás 86"/>
          <p:cNvGrpSpPr/>
          <p:nvPr/>
        </p:nvGrpSpPr>
        <p:grpSpPr>
          <a:xfrm>
            <a:off x="7103638" y="3010912"/>
            <a:ext cx="2501916" cy="1154888"/>
            <a:chOff x="4863043" y="3660868"/>
            <a:chExt cx="2501916" cy="1154888"/>
          </a:xfrm>
        </p:grpSpPr>
        <p:pic>
          <p:nvPicPr>
            <p:cNvPr id="88" name="Picture 37"/>
            <p:cNvPicPr>
              <a:picLocks noChangeAspect="1"/>
            </p:cNvPicPr>
            <p:nvPr/>
          </p:nvPicPr>
          <p:blipFill>
            <a:blip r:embed="rId2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3043" y="3660868"/>
              <a:ext cx="2501916" cy="1154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9" name="Rectangle 38"/>
            <p:cNvSpPr>
              <a:spLocks noChangeArrowheads="1"/>
            </p:cNvSpPr>
            <p:nvPr/>
          </p:nvSpPr>
          <p:spPr bwMode="auto">
            <a:xfrm>
              <a:off x="5416388" y="3868002"/>
              <a:ext cx="1613173" cy="5737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1pPr>
              <a:lvl2pPr marL="742950" indent="-285750"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2pPr>
              <a:lvl3pPr marL="1143000" indent="-228600"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3pPr>
              <a:lvl4pPr marL="1600200" indent="-228600"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4pPr>
              <a:lvl5pPr marL="2057400" indent="-228600"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9pPr>
            </a:lstStyle>
            <a:p>
              <a:pPr algn="ctr" eaLnBrk="1"/>
              <a:r>
                <a:rPr lang="hu-HU" altLang="x-none" sz="1564" b="1" dirty="0">
                  <a:solidFill>
                    <a:srgbClr val="DE006E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Ajánlói Pozíció</a:t>
              </a:r>
            </a:p>
            <a:p>
              <a:pPr algn="ctr" eaLnBrk="1"/>
              <a:r>
                <a:rPr lang="hu-HU" altLang="x-none" sz="1564" b="1" dirty="0">
                  <a:solidFill>
                    <a:srgbClr val="DE006E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15.000 Ft</a:t>
              </a:r>
            </a:p>
          </p:txBody>
        </p:sp>
      </p:grpSp>
      <p:grpSp>
        <p:nvGrpSpPr>
          <p:cNvPr id="90" name="Csoportba foglalás 89"/>
          <p:cNvGrpSpPr/>
          <p:nvPr/>
        </p:nvGrpSpPr>
        <p:grpSpPr>
          <a:xfrm>
            <a:off x="7047006" y="1314767"/>
            <a:ext cx="2501916" cy="1154888"/>
            <a:chOff x="4863043" y="3660868"/>
            <a:chExt cx="2501916" cy="1154888"/>
          </a:xfrm>
        </p:grpSpPr>
        <p:pic>
          <p:nvPicPr>
            <p:cNvPr id="91" name="Picture 37"/>
            <p:cNvPicPr>
              <a:picLocks noChangeAspect="1"/>
            </p:cNvPicPr>
            <p:nvPr/>
          </p:nvPicPr>
          <p:blipFill>
            <a:blip r:embed="rId2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3043" y="3660868"/>
              <a:ext cx="2501916" cy="1154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" name="Rectangle 38"/>
            <p:cNvSpPr>
              <a:spLocks noChangeArrowheads="1"/>
            </p:cNvSpPr>
            <p:nvPr/>
          </p:nvSpPr>
          <p:spPr bwMode="auto">
            <a:xfrm>
              <a:off x="5416388" y="3868002"/>
              <a:ext cx="1613173" cy="5737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1pPr>
              <a:lvl2pPr marL="742950" indent="-285750"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2pPr>
              <a:lvl3pPr marL="1143000" indent="-228600"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3pPr>
              <a:lvl4pPr marL="1600200" indent="-228600"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4pPr>
              <a:lvl5pPr marL="2057400" indent="-228600"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9pPr>
            </a:lstStyle>
            <a:p>
              <a:pPr algn="ctr" eaLnBrk="1"/>
              <a:r>
                <a:rPr lang="hu-HU" altLang="x-none" sz="1564" b="1" dirty="0">
                  <a:solidFill>
                    <a:srgbClr val="DE006E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Ajánlói Pozíció</a:t>
              </a:r>
            </a:p>
            <a:p>
              <a:pPr algn="ctr" eaLnBrk="1"/>
              <a:r>
                <a:rPr lang="hu-HU" altLang="x-none" sz="1564" b="1" dirty="0">
                  <a:solidFill>
                    <a:srgbClr val="DE006E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15.000 Ft</a:t>
              </a:r>
            </a:p>
          </p:txBody>
        </p:sp>
      </p:grpSp>
      <p:grpSp>
        <p:nvGrpSpPr>
          <p:cNvPr id="93" name="Csoportba foglalás 92"/>
          <p:cNvGrpSpPr/>
          <p:nvPr/>
        </p:nvGrpSpPr>
        <p:grpSpPr>
          <a:xfrm>
            <a:off x="4880488" y="6677438"/>
            <a:ext cx="2501916" cy="1154888"/>
            <a:chOff x="4863043" y="3660868"/>
            <a:chExt cx="2501916" cy="1154888"/>
          </a:xfrm>
        </p:grpSpPr>
        <p:pic>
          <p:nvPicPr>
            <p:cNvPr id="94" name="Picture 37"/>
            <p:cNvPicPr>
              <a:picLocks noChangeAspect="1"/>
            </p:cNvPicPr>
            <p:nvPr/>
          </p:nvPicPr>
          <p:blipFill>
            <a:blip r:embed="rId2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3043" y="3660868"/>
              <a:ext cx="2501916" cy="1154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5" name="Rectangle 38"/>
            <p:cNvSpPr>
              <a:spLocks noChangeArrowheads="1"/>
            </p:cNvSpPr>
            <p:nvPr/>
          </p:nvSpPr>
          <p:spPr bwMode="auto">
            <a:xfrm>
              <a:off x="5416388" y="3868002"/>
              <a:ext cx="1613173" cy="5737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1pPr>
              <a:lvl2pPr marL="742950" indent="-285750"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2pPr>
              <a:lvl3pPr marL="1143000" indent="-228600"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3pPr>
              <a:lvl4pPr marL="1600200" indent="-228600"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4pPr>
              <a:lvl5pPr marL="2057400" indent="-228600"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9pPr>
            </a:lstStyle>
            <a:p>
              <a:pPr algn="ctr" eaLnBrk="1"/>
              <a:r>
                <a:rPr lang="hu-HU" altLang="x-none" sz="1564" b="1" dirty="0">
                  <a:solidFill>
                    <a:srgbClr val="DE006E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Ajánlói Pozíció</a:t>
              </a:r>
            </a:p>
            <a:p>
              <a:pPr algn="ctr" eaLnBrk="1"/>
              <a:r>
                <a:rPr lang="hu-HU" altLang="x-none" sz="1564" b="1" dirty="0">
                  <a:solidFill>
                    <a:srgbClr val="DE006E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15.000 Ft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9748741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Shape 420" descr="Kép 235"/>
          <p:cNvSpPr>
            <a:spLocks noChangeArrowheads="1"/>
          </p:cNvSpPr>
          <p:nvPr/>
        </p:nvSpPr>
        <p:spPr bwMode="auto">
          <a:xfrm>
            <a:off x="-1100987" y="6146569"/>
            <a:ext cx="14478000" cy="984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45717" tIns="45719" rIns="45717" bIns="45719" anchor="ctr"/>
          <a:lstStyle>
            <a:lvl1pPr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pPr eaLnBrk="1"/>
            <a:endParaRPr lang="x-none" altLang="x-none"/>
          </a:p>
        </p:txBody>
      </p:sp>
      <p:grpSp>
        <p:nvGrpSpPr>
          <p:cNvPr id="4" name="Csoportba foglalás 3"/>
          <p:cNvGrpSpPr/>
          <p:nvPr/>
        </p:nvGrpSpPr>
        <p:grpSpPr>
          <a:xfrm>
            <a:off x="348068" y="4424131"/>
            <a:ext cx="1944688" cy="898524"/>
            <a:chOff x="348068" y="4424131"/>
            <a:chExt cx="1944688" cy="898524"/>
          </a:xfrm>
        </p:grpSpPr>
        <p:pic>
          <p:nvPicPr>
            <p:cNvPr id="34820" name="Picture 7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8068" y="4424131"/>
              <a:ext cx="1944688" cy="8985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4" name="TextBox 153"/>
            <p:cNvSpPr txBox="1"/>
            <p:nvPr/>
          </p:nvSpPr>
          <p:spPr>
            <a:xfrm>
              <a:off x="631468" y="4478014"/>
              <a:ext cx="1551659" cy="61772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spcFirstLastPara="1" lIns="45717" tIns="45717" rIns="45717" bIns="45717" spcCol="26788">
              <a:spAutoFit/>
            </a:bodyPr>
            <a:lstStyle/>
            <a:p>
              <a:pPr algn="ctr">
                <a:defRPr/>
              </a:pPr>
              <a:r>
                <a:rPr lang="hu-HU" sz="1707" kern="0" dirty="0">
                  <a:solidFill>
                    <a:srgbClr val="494949"/>
                  </a:solidFill>
                  <a:latin typeface="Times New Roman" charset="0"/>
                  <a:ea typeface="Times New Roman" charset="0"/>
                  <a:cs typeface="Times New Roman" charset="0"/>
                  <a:sym typeface="Arial"/>
                </a:rPr>
                <a:t>SAJÁT</a:t>
              </a:r>
            </a:p>
            <a:p>
              <a:pPr algn="ctr">
                <a:defRPr/>
              </a:pPr>
              <a:r>
                <a:rPr lang="hu-HU" sz="1707" kern="0" dirty="0">
                  <a:solidFill>
                    <a:srgbClr val="494949"/>
                  </a:solidFill>
                  <a:latin typeface="Times New Roman" charset="0"/>
                  <a:ea typeface="Times New Roman" charset="0"/>
                  <a:cs typeface="Times New Roman" charset="0"/>
                  <a:sym typeface="Arial"/>
                </a:rPr>
                <a:t>15.000 Ft</a:t>
              </a:r>
            </a:p>
          </p:txBody>
        </p:sp>
      </p:grpSp>
      <p:cxnSp>
        <p:nvCxnSpPr>
          <p:cNvPr id="137" name="Egyenes összekötő 136"/>
          <p:cNvCxnSpPr/>
          <p:nvPr/>
        </p:nvCxnSpPr>
        <p:spPr>
          <a:xfrm>
            <a:off x="341298" y="657798"/>
            <a:ext cx="5529600" cy="0"/>
          </a:xfrm>
          <a:prstGeom prst="line">
            <a:avLst/>
          </a:prstGeom>
          <a:noFill/>
          <a:ln w="57150" cap="flat">
            <a:solidFill>
              <a:srgbClr val="DE006E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38" name="Szövegdoboz 137"/>
          <p:cNvSpPr txBox="1"/>
          <p:nvPr/>
        </p:nvSpPr>
        <p:spPr>
          <a:xfrm>
            <a:off x="295391" y="264991"/>
            <a:ext cx="10774454" cy="53000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6" tIns="45716" rIns="45716" bIns="45716" numCol="1" spcCol="26787" rtlCol="0" anchor="t">
            <a:spAutoFit/>
          </a:bodyPr>
          <a:lstStyle/>
          <a:p>
            <a:pPr defTabSz="914307"/>
            <a:r>
              <a:rPr lang="hu-HU" sz="2844" b="1" dirty="0">
                <a:solidFill>
                  <a:srgbClr val="DE006E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Arial"/>
              </a:rPr>
              <a:t>EGY „PP” UTÁNI KIFIZETÉSEK:</a:t>
            </a:r>
            <a:endParaRPr lang="en-US" sz="2844" b="1" dirty="0">
              <a:solidFill>
                <a:srgbClr val="DE006E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  <a:sym typeface="Arial"/>
            </a:endParaRPr>
          </a:p>
        </p:txBody>
      </p:sp>
      <p:cxnSp>
        <p:nvCxnSpPr>
          <p:cNvPr id="368" name="Egyenes összekötő 367"/>
          <p:cNvCxnSpPr/>
          <p:nvPr/>
        </p:nvCxnSpPr>
        <p:spPr>
          <a:xfrm flipV="1">
            <a:off x="2183127" y="4786877"/>
            <a:ext cx="5642436" cy="5232"/>
          </a:xfrm>
          <a:prstGeom prst="line">
            <a:avLst/>
          </a:prstGeom>
          <a:noFill/>
          <a:ln w="25400" cap="flat">
            <a:solidFill>
              <a:schemeClr val="tx1">
                <a:lumMod val="65000"/>
                <a:lumOff val="35000"/>
              </a:schemeClr>
            </a:solidFill>
            <a:prstDash val="dash"/>
            <a:round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163350627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Shape 420" descr="Kép 235"/>
          <p:cNvSpPr>
            <a:spLocks noChangeArrowheads="1"/>
          </p:cNvSpPr>
          <p:nvPr/>
        </p:nvSpPr>
        <p:spPr bwMode="auto">
          <a:xfrm>
            <a:off x="-1100987" y="6146569"/>
            <a:ext cx="14478000" cy="984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45717" tIns="45719" rIns="45717" bIns="45719" anchor="ctr"/>
          <a:lstStyle>
            <a:lvl1pPr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pPr eaLnBrk="1"/>
            <a:endParaRPr lang="x-none" altLang="x-none"/>
          </a:p>
        </p:txBody>
      </p:sp>
      <p:grpSp>
        <p:nvGrpSpPr>
          <p:cNvPr id="4" name="Csoportba foglalás 3"/>
          <p:cNvGrpSpPr/>
          <p:nvPr/>
        </p:nvGrpSpPr>
        <p:grpSpPr>
          <a:xfrm>
            <a:off x="348068" y="4424131"/>
            <a:ext cx="1944688" cy="898524"/>
            <a:chOff x="348068" y="4424131"/>
            <a:chExt cx="1944688" cy="898524"/>
          </a:xfrm>
        </p:grpSpPr>
        <p:pic>
          <p:nvPicPr>
            <p:cNvPr id="34820" name="Picture 7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8068" y="4424131"/>
              <a:ext cx="1944688" cy="8985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4" name="TextBox 153"/>
            <p:cNvSpPr txBox="1"/>
            <p:nvPr/>
          </p:nvSpPr>
          <p:spPr>
            <a:xfrm>
              <a:off x="631468" y="4478014"/>
              <a:ext cx="1551659" cy="61772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spcFirstLastPara="1" lIns="45717" tIns="45717" rIns="45717" bIns="45717" spcCol="26788">
              <a:spAutoFit/>
            </a:bodyPr>
            <a:lstStyle/>
            <a:p>
              <a:pPr algn="ctr">
                <a:defRPr/>
              </a:pPr>
              <a:r>
                <a:rPr lang="hu-HU" sz="1707" kern="0" dirty="0">
                  <a:solidFill>
                    <a:srgbClr val="494949"/>
                  </a:solidFill>
                  <a:latin typeface="Times New Roman" charset="0"/>
                  <a:ea typeface="Times New Roman" charset="0"/>
                  <a:cs typeface="Times New Roman" charset="0"/>
                  <a:sym typeface="Arial"/>
                </a:rPr>
                <a:t>SAJÁT</a:t>
              </a:r>
            </a:p>
            <a:p>
              <a:pPr algn="ctr">
                <a:defRPr/>
              </a:pPr>
              <a:r>
                <a:rPr lang="hu-HU" sz="1707" kern="0" dirty="0">
                  <a:solidFill>
                    <a:srgbClr val="494949"/>
                  </a:solidFill>
                  <a:latin typeface="Times New Roman" charset="0"/>
                  <a:ea typeface="Times New Roman" charset="0"/>
                  <a:cs typeface="Times New Roman" charset="0"/>
                  <a:sym typeface="Arial"/>
                </a:rPr>
                <a:t>15.000 Ft</a:t>
              </a:r>
            </a:p>
          </p:txBody>
        </p:sp>
      </p:grpSp>
      <p:cxnSp>
        <p:nvCxnSpPr>
          <p:cNvPr id="137" name="Egyenes összekötő 136"/>
          <p:cNvCxnSpPr/>
          <p:nvPr/>
        </p:nvCxnSpPr>
        <p:spPr>
          <a:xfrm>
            <a:off x="341298" y="657798"/>
            <a:ext cx="5529600" cy="0"/>
          </a:xfrm>
          <a:prstGeom prst="line">
            <a:avLst/>
          </a:prstGeom>
          <a:noFill/>
          <a:ln w="57150" cap="flat">
            <a:solidFill>
              <a:srgbClr val="DE006E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38" name="Szövegdoboz 137"/>
          <p:cNvSpPr txBox="1"/>
          <p:nvPr/>
        </p:nvSpPr>
        <p:spPr>
          <a:xfrm>
            <a:off x="295391" y="264991"/>
            <a:ext cx="10774454" cy="53000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6" tIns="45716" rIns="45716" bIns="45716" numCol="1" spcCol="26787" rtlCol="0" anchor="t">
            <a:spAutoFit/>
          </a:bodyPr>
          <a:lstStyle/>
          <a:p>
            <a:pPr defTabSz="914307"/>
            <a:r>
              <a:rPr lang="hu-HU" sz="2844" b="1" dirty="0">
                <a:solidFill>
                  <a:srgbClr val="DE006E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Arial"/>
              </a:rPr>
              <a:t>EGY „PP” UTÁNI KIFIZETÉSEK:</a:t>
            </a:r>
            <a:endParaRPr lang="en-US" sz="2844" b="1" dirty="0">
              <a:solidFill>
                <a:srgbClr val="DE006E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  <a:sym typeface="Arial"/>
            </a:endParaRPr>
          </a:p>
        </p:txBody>
      </p:sp>
      <p:sp>
        <p:nvSpPr>
          <p:cNvPr id="186" name="TextBox 1">
            <a:extLst>
              <a:ext uri="{FF2B5EF4-FFF2-40B4-BE49-F238E27FC236}">
                <a16:creationId xmlns:a16="http://schemas.microsoft.com/office/drawing/2014/main" id="{E383C8DE-18C4-4A93-9619-0741304AF088}"/>
              </a:ext>
            </a:extLst>
          </p:cNvPr>
          <p:cNvSpPr txBox="1"/>
          <p:nvPr/>
        </p:nvSpPr>
        <p:spPr bwMode="auto">
          <a:xfrm>
            <a:off x="9168730" y="776228"/>
            <a:ext cx="3320299" cy="46441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wrap="square" lIns="45716" tIns="45716" rIns="45716" bIns="45716" spcCol="26787">
            <a:spAutoFit/>
          </a:bodyPr>
          <a:lstStyle/>
          <a:p>
            <a:pPr defTabSz="914354">
              <a:defRPr/>
            </a:pPr>
            <a:r>
              <a:rPr lang="hu-HU" sz="2418" b="1" kern="0" dirty="0">
                <a:solidFill>
                  <a:srgbClr val="E10E79"/>
                </a:solidFill>
                <a:latin typeface="Arial" panose="020B0604020202020204" pitchFamily="34" charset="0"/>
                <a:ea typeface="Times New Roman" charset="0"/>
                <a:cs typeface="Arial" panose="020B0604020202020204" pitchFamily="34" charset="0"/>
                <a:sym typeface="Arial"/>
              </a:rPr>
              <a:t>EGYÜTTÁLLÁSOK:</a:t>
            </a:r>
          </a:p>
        </p:txBody>
      </p:sp>
      <p:sp>
        <p:nvSpPr>
          <p:cNvPr id="222" name="TextBox 1">
            <a:extLst>
              <a:ext uri="{FF2B5EF4-FFF2-40B4-BE49-F238E27FC236}">
                <a16:creationId xmlns:a16="http://schemas.microsoft.com/office/drawing/2014/main" id="{E383C8DE-18C4-4A93-9619-0741304AF088}"/>
              </a:ext>
            </a:extLst>
          </p:cNvPr>
          <p:cNvSpPr txBox="1"/>
          <p:nvPr/>
        </p:nvSpPr>
        <p:spPr bwMode="auto">
          <a:xfrm>
            <a:off x="9842476" y="1396951"/>
            <a:ext cx="3320297" cy="3693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wrap="square" lIns="45716" tIns="45716" rIns="45716" bIns="45716" spcCol="26787">
            <a:spAutoFit/>
          </a:bodyPr>
          <a:lstStyle/>
          <a:p>
            <a:pPr defTabSz="914354">
              <a:defRPr/>
            </a:pPr>
            <a:r>
              <a:rPr lang="hu-HU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Times New Roman" charset="0"/>
                <a:cs typeface="Arial" panose="020B0604020202020204" pitchFamily="34" charset="0"/>
                <a:sym typeface="Arial"/>
              </a:rPr>
              <a:t>1/</a:t>
            </a:r>
            <a:r>
              <a:rPr lang="hu-HU" b="1" kern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Times New Roman" charset="0"/>
                <a:cs typeface="Arial" panose="020B0604020202020204" pitchFamily="34" charset="0"/>
                <a:sym typeface="Arial"/>
              </a:rPr>
              <a:t>1</a:t>
            </a:r>
            <a:r>
              <a:rPr lang="hu-HU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Times New Roman" charset="0"/>
                <a:cs typeface="Arial" panose="020B0604020202020204" pitchFamily="34" charset="0"/>
                <a:sym typeface="Arial"/>
              </a:rPr>
              <a:t>  = 3000 Ft</a:t>
            </a:r>
          </a:p>
        </p:txBody>
      </p:sp>
      <p:cxnSp>
        <p:nvCxnSpPr>
          <p:cNvPr id="223" name="Egyenes összekötő 222"/>
          <p:cNvCxnSpPr/>
          <p:nvPr/>
        </p:nvCxnSpPr>
        <p:spPr>
          <a:xfrm>
            <a:off x="9168730" y="1285462"/>
            <a:ext cx="3225600" cy="0"/>
          </a:xfrm>
          <a:prstGeom prst="line">
            <a:avLst/>
          </a:prstGeom>
          <a:noFill/>
          <a:ln w="28575" cap="flat">
            <a:solidFill>
              <a:srgbClr val="DE006E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68" name="Egyenes összekötő 367"/>
          <p:cNvCxnSpPr/>
          <p:nvPr/>
        </p:nvCxnSpPr>
        <p:spPr>
          <a:xfrm flipV="1">
            <a:off x="2183127" y="4786877"/>
            <a:ext cx="5642436" cy="5232"/>
          </a:xfrm>
          <a:prstGeom prst="line">
            <a:avLst/>
          </a:prstGeom>
          <a:noFill/>
          <a:ln w="25400" cap="flat">
            <a:solidFill>
              <a:schemeClr val="tx1">
                <a:lumMod val="65000"/>
                <a:lumOff val="35000"/>
              </a:schemeClr>
            </a:solidFill>
            <a:prstDash val="dash"/>
            <a:round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grpSp>
        <p:nvGrpSpPr>
          <p:cNvPr id="369" name="Csoportba foglalás 368"/>
          <p:cNvGrpSpPr/>
          <p:nvPr/>
        </p:nvGrpSpPr>
        <p:grpSpPr>
          <a:xfrm>
            <a:off x="2102963" y="6469145"/>
            <a:ext cx="1944688" cy="898524"/>
            <a:chOff x="348068" y="4424131"/>
            <a:chExt cx="1944688" cy="898524"/>
          </a:xfrm>
        </p:grpSpPr>
        <p:pic>
          <p:nvPicPr>
            <p:cNvPr id="370" name="Picture 7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8068" y="4424131"/>
              <a:ext cx="1944688" cy="8985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71" name="TextBox 153"/>
            <p:cNvSpPr txBox="1"/>
            <p:nvPr/>
          </p:nvSpPr>
          <p:spPr>
            <a:xfrm>
              <a:off x="631468" y="4478014"/>
              <a:ext cx="1551659" cy="61772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spcFirstLastPara="1" lIns="45717" tIns="45717" rIns="45717" bIns="45717" spcCol="26788">
              <a:spAutoFit/>
            </a:bodyPr>
            <a:lstStyle/>
            <a:p>
              <a:pPr algn="ctr">
                <a:defRPr/>
              </a:pPr>
              <a:r>
                <a:rPr lang="hu-HU" sz="1707" kern="0" dirty="0">
                  <a:solidFill>
                    <a:srgbClr val="494949"/>
                  </a:solidFill>
                  <a:latin typeface="Times New Roman" charset="0"/>
                  <a:ea typeface="Times New Roman" charset="0"/>
                  <a:cs typeface="Times New Roman" charset="0"/>
                  <a:sym typeface="Arial"/>
                </a:rPr>
                <a:t>SAJÁT</a:t>
              </a:r>
            </a:p>
            <a:p>
              <a:pPr algn="ctr">
                <a:defRPr/>
              </a:pPr>
              <a:r>
                <a:rPr lang="hu-HU" sz="1707" kern="0" dirty="0">
                  <a:solidFill>
                    <a:srgbClr val="494949"/>
                  </a:solidFill>
                  <a:latin typeface="Times New Roman" charset="0"/>
                  <a:ea typeface="Times New Roman" charset="0"/>
                  <a:cs typeface="Times New Roman" charset="0"/>
                  <a:sym typeface="Arial"/>
                </a:rPr>
                <a:t>15.000 Ft</a:t>
              </a:r>
            </a:p>
          </p:txBody>
        </p:sp>
      </p:grpSp>
      <p:grpSp>
        <p:nvGrpSpPr>
          <p:cNvPr id="372" name="Csoportba foglalás 371"/>
          <p:cNvGrpSpPr/>
          <p:nvPr/>
        </p:nvGrpSpPr>
        <p:grpSpPr>
          <a:xfrm>
            <a:off x="2016375" y="2538337"/>
            <a:ext cx="1944688" cy="898524"/>
            <a:chOff x="348068" y="4424131"/>
            <a:chExt cx="1944688" cy="898524"/>
          </a:xfrm>
        </p:grpSpPr>
        <p:pic>
          <p:nvPicPr>
            <p:cNvPr id="373" name="Picture 7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8068" y="4424131"/>
              <a:ext cx="1944688" cy="8985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74" name="TextBox 153"/>
            <p:cNvSpPr txBox="1"/>
            <p:nvPr/>
          </p:nvSpPr>
          <p:spPr>
            <a:xfrm>
              <a:off x="631468" y="4478014"/>
              <a:ext cx="1551659" cy="61772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spcFirstLastPara="1" lIns="45717" tIns="45717" rIns="45717" bIns="45717" spcCol="26788">
              <a:spAutoFit/>
            </a:bodyPr>
            <a:lstStyle/>
            <a:p>
              <a:pPr algn="ctr">
                <a:defRPr/>
              </a:pPr>
              <a:r>
                <a:rPr lang="hu-HU" sz="1707" kern="0" dirty="0">
                  <a:solidFill>
                    <a:srgbClr val="494949"/>
                  </a:solidFill>
                  <a:latin typeface="Times New Roman" charset="0"/>
                  <a:ea typeface="Times New Roman" charset="0"/>
                  <a:cs typeface="Times New Roman" charset="0"/>
                  <a:sym typeface="Arial"/>
                </a:rPr>
                <a:t>SAJÁT</a:t>
              </a:r>
            </a:p>
            <a:p>
              <a:pPr algn="ctr">
                <a:defRPr/>
              </a:pPr>
              <a:r>
                <a:rPr lang="hu-HU" sz="1707" kern="0" dirty="0">
                  <a:solidFill>
                    <a:srgbClr val="494949"/>
                  </a:solidFill>
                  <a:latin typeface="Times New Roman" charset="0"/>
                  <a:ea typeface="Times New Roman" charset="0"/>
                  <a:cs typeface="Times New Roman" charset="0"/>
                  <a:sym typeface="Arial"/>
                </a:rPr>
                <a:t>15.000 Ft</a:t>
              </a:r>
            </a:p>
          </p:txBody>
        </p:sp>
      </p:grpSp>
      <p:sp>
        <p:nvSpPr>
          <p:cNvPr id="391" name="Ellipszis 390"/>
          <p:cNvSpPr/>
          <p:nvPr/>
        </p:nvSpPr>
        <p:spPr>
          <a:xfrm>
            <a:off x="2043624" y="6162165"/>
            <a:ext cx="1979550" cy="1353826"/>
          </a:xfrm>
          <a:prstGeom prst="ellipse">
            <a:avLst/>
          </a:prstGeom>
          <a:noFill/>
          <a:ln w="28575" cap="flat">
            <a:solidFill>
              <a:schemeClr val="tx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5023" tIns="65023" rIns="65023" bIns="65023" numCol="1" spcCol="38100" rtlCol="0" anchor="ctr">
            <a:spAutoFit/>
          </a:bodyPr>
          <a:lstStyle/>
          <a:p>
            <a:pPr defTabSz="1300460" fontAlgn="auto">
              <a:spcBef>
                <a:spcPts val="0"/>
              </a:spcBef>
              <a:spcAft>
                <a:spcPts val="0"/>
              </a:spcAft>
            </a:pPr>
            <a:endParaRPr lang="en-US" sz="2560">
              <a:latin typeface="+mj-lt"/>
              <a:ea typeface="+mj-ea"/>
              <a:cs typeface="+mj-cs"/>
              <a:sym typeface="Arial"/>
            </a:endParaRPr>
          </a:p>
        </p:txBody>
      </p:sp>
      <p:sp>
        <p:nvSpPr>
          <p:cNvPr id="396" name="Ellipszis 395"/>
          <p:cNvSpPr/>
          <p:nvPr/>
        </p:nvSpPr>
        <p:spPr>
          <a:xfrm>
            <a:off x="2010212" y="2209888"/>
            <a:ext cx="1979550" cy="1353826"/>
          </a:xfrm>
          <a:prstGeom prst="ellipse">
            <a:avLst/>
          </a:prstGeom>
          <a:noFill/>
          <a:ln w="28575" cap="flat">
            <a:solidFill>
              <a:schemeClr val="tx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5023" tIns="65023" rIns="65023" bIns="65023" numCol="1" spcCol="38100" rtlCol="0" anchor="ctr">
            <a:spAutoFit/>
          </a:bodyPr>
          <a:lstStyle/>
          <a:p>
            <a:pPr defTabSz="1300460" fontAlgn="auto">
              <a:spcBef>
                <a:spcPts val="0"/>
              </a:spcBef>
              <a:spcAft>
                <a:spcPts val="0"/>
              </a:spcAft>
            </a:pPr>
            <a:endParaRPr lang="en-US" sz="2560">
              <a:latin typeface="+mj-lt"/>
              <a:ea typeface="+mj-ea"/>
              <a:cs typeface="+mj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4480140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6" grpId="0"/>
      <p:bldP spid="222" grpId="0"/>
      <p:bldP spid="391" grpId="0" animBg="1"/>
      <p:bldP spid="391" grpId="1" animBg="1"/>
      <p:bldP spid="396" grpId="0" animBg="1"/>
      <p:bldP spid="396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Shape 420" descr="Kép 235"/>
          <p:cNvSpPr>
            <a:spLocks noChangeArrowheads="1"/>
          </p:cNvSpPr>
          <p:nvPr/>
        </p:nvSpPr>
        <p:spPr bwMode="auto">
          <a:xfrm>
            <a:off x="-1100987" y="6146569"/>
            <a:ext cx="14478000" cy="984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45717" tIns="45719" rIns="45717" bIns="45719" anchor="ctr"/>
          <a:lstStyle>
            <a:lvl1pPr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pPr eaLnBrk="1"/>
            <a:endParaRPr lang="x-none" altLang="x-none"/>
          </a:p>
        </p:txBody>
      </p:sp>
      <p:grpSp>
        <p:nvGrpSpPr>
          <p:cNvPr id="4" name="Csoportba foglalás 3"/>
          <p:cNvGrpSpPr/>
          <p:nvPr/>
        </p:nvGrpSpPr>
        <p:grpSpPr>
          <a:xfrm>
            <a:off x="348068" y="4424131"/>
            <a:ext cx="1944688" cy="898524"/>
            <a:chOff x="348068" y="4424131"/>
            <a:chExt cx="1944688" cy="898524"/>
          </a:xfrm>
        </p:grpSpPr>
        <p:pic>
          <p:nvPicPr>
            <p:cNvPr id="34820" name="Picture 7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8068" y="4424131"/>
              <a:ext cx="1944688" cy="8985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4" name="TextBox 153"/>
            <p:cNvSpPr txBox="1"/>
            <p:nvPr/>
          </p:nvSpPr>
          <p:spPr>
            <a:xfrm>
              <a:off x="631468" y="4478014"/>
              <a:ext cx="1551659" cy="61772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spcFirstLastPara="1" lIns="45717" tIns="45717" rIns="45717" bIns="45717" spcCol="26788">
              <a:spAutoFit/>
            </a:bodyPr>
            <a:lstStyle/>
            <a:p>
              <a:pPr algn="ctr">
                <a:defRPr/>
              </a:pPr>
              <a:r>
                <a:rPr lang="hu-HU" sz="1707" kern="0" dirty="0">
                  <a:solidFill>
                    <a:srgbClr val="494949"/>
                  </a:solidFill>
                  <a:latin typeface="Times New Roman" charset="0"/>
                  <a:ea typeface="Times New Roman" charset="0"/>
                  <a:cs typeface="Times New Roman" charset="0"/>
                  <a:sym typeface="Arial"/>
                </a:rPr>
                <a:t>SAJÁT</a:t>
              </a:r>
            </a:p>
            <a:p>
              <a:pPr algn="ctr">
                <a:defRPr/>
              </a:pPr>
              <a:r>
                <a:rPr lang="hu-HU" sz="1707" kern="0" dirty="0">
                  <a:solidFill>
                    <a:srgbClr val="494949"/>
                  </a:solidFill>
                  <a:latin typeface="Times New Roman" charset="0"/>
                  <a:ea typeface="Times New Roman" charset="0"/>
                  <a:cs typeface="Times New Roman" charset="0"/>
                  <a:sym typeface="Arial"/>
                </a:rPr>
                <a:t>15.000 Ft</a:t>
              </a:r>
            </a:p>
          </p:txBody>
        </p:sp>
      </p:grpSp>
      <p:cxnSp>
        <p:nvCxnSpPr>
          <p:cNvPr id="137" name="Egyenes összekötő 136"/>
          <p:cNvCxnSpPr/>
          <p:nvPr/>
        </p:nvCxnSpPr>
        <p:spPr>
          <a:xfrm>
            <a:off x="341298" y="657798"/>
            <a:ext cx="5529600" cy="0"/>
          </a:xfrm>
          <a:prstGeom prst="line">
            <a:avLst/>
          </a:prstGeom>
          <a:noFill/>
          <a:ln w="57150" cap="flat">
            <a:solidFill>
              <a:srgbClr val="DE006E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38" name="Szövegdoboz 137"/>
          <p:cNvSpPr txBox="1"/>
          <p:nvPr/>
        </p:nvSpPr>
        <p:spPr>
          <a:xfrm>
            <a:off x="295391" y="264991"/>
            <a:ext cx="10774454" cy="53000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6" tIns="45716" rIns="45716" bIns="45716" numCol="1" spcCol="26787" rtlCol="0" anchor="t">
            <a:spAutoFit/>
          </a:bodyPr>
          <a:lstStyle/>
          <a:p>
            <a:pPr defTabSz="914307"/>
            <a:r>
              <a:rPr lang="hu-HU" sz="2844" b="1" dirty="0">
                <a:solidFill>
                  <a:srgbClr val="DE006E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Arial"/>
              </a:rPr>
              <a:t>EGY „PP” UTÁNI KIFIZETÉSEK:</a:t>
            </a:r>
            <a:endParaRPr lang="en-US" sz="2844" b="1" dirty="0">
              <a:solidFill>
                <a:srgbClr val="DE006E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  <a:sym typeface="Arial"/>
            </a:endParaRPr>
          </a:p>
        </p:txBody>
      </p:sp>
      <p:sp>
        <p:nvSpPr>
          <p:cNvPr id="186" name="TextBox 1">
            <a:extLst>
              <a:ext uri="{FF2B5EF4-FFF2-40B4-BE49-F238E27FC236}">
                <a16:creationId xmlns:a16="http://schemas.microsoft.com/office/drawing/2014/main" id="{E383C8DE-18C4-4A93-9619-0741304AF088}"/>
              </a:ext>
            </a:extLst>
          </p:cNvPr>
          <p:cNvSpPr txBox="1"/>
          <p:nvPr/>
        </p:nvSpPr>
        <p:spPr bwMode="auto">
          <a:xfrm>
            <a:off x="9168730" y="776228"/>
            <a:ext cx="3320299" cy="46441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wrap="square" lIns="45716" tIns="45716" rIns="45716" bIns="45716" spcCol="26787">
            <a:spAutoFit/>
          </a:bodyPr>
          <a:lstStyle/>
          <a:p>
            <a:pPr defTabSz="914354">
              <a:defRPr/>
            </a:pPr>
            <a:r>
              <a:rPr lang="hu-HU" sz="2418" b="1" kern="0" dirty="0">
                <a:solidFill>
                  <a:srgbClr val="E10E79"/>
                </a:solidFill>
                <a:latin typeface="Arial" panose="020B0604020202020204" pitchFamily="34" charset="0"/>
                <a:ea typeface="Times New Roman" charset="0"/>
                <a:cs typeface="Arial" panose="020B0604020202020204" pitchFamily="34" charset="0"/>
                <a:sym typeface="Arial"/>
              </a:rPr>
              <a:t>EGYÜTTÁLLÁSOK:</a:t>
            </a:r>
          </a:p>
        </p:txBody>
      </p:sp>
      <p:sp>
        <p:nvSpPr>
          <p:cNvPr id="222" name="TextBox 1">
            <a:extLst>
              <a:ext uri="{FF2B5EF4-FFF2-40B4-BE49-F238E27FC236}">
                <a16:creationId xmlns:a16="http://schemas.microsoft.com/office/drawing/2014/main" id="{E383C8DE-18C4-4A93-9619-0741304AF088}"/>
              </a:ext>
            </a:extLst>
          </p:cNvPr>
          <p:cNvSpPr txBox="1"/>
          <p:nvPr/>
        </p:nvSpPr>
        <p:spPr bwMode="auto">
          <a:xfrm>
            <a:off x="9842476" y="1396951"/>
            <a:ext cx="3320297" cy="3693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wrap="square" lIns="45716" tIns="45716" rIns="45716" bIns="45716" spcCol="26787">
            <a:spAutoFit/>
          </a:bodyPr>
          <a:lstStyle/>
          <a:p>
            <a:pPr defTabSz="914354">
              <a:defRPr/>
            </a:pPr>
            <a:r>
              <a:rPr lang="hu-HU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Times New Roman" charset="0"/>
                <a:cs typeface="Arial" panose="020B0604020202020204" pitchFamily="34" charset="0"/>
                <a:sym typeface="Arial"/>
              </a:rPr>
              <a:t>1/</a:t>
            </a:r>
            <a:r>
              <a:rPr lang="hu-HU" b="1" kern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Times New Roman" charset="0"/>
                <a:cs typeface="Arial" panose="020B0604020202020204" pitchFamily="34" charset="0"/>
                <a:sym typeface="Arial"/>
              </a:rPr>
              <a:t>1</a:t>
            </a:r>
            <a:r>
              <a:rPr lang="hu-HU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Times New Roman" charset="0"/>
                <a:cs typeface="Arial" panose="020B0604020202020204" pitchFamily="34" charset="0"/>
                <a:sym typeface="Arial"/>
              </a:rPr>
              <a:t>  = 3000 Ft</a:t>
            </a:r>
          </a:p>
        </p:txBody>
      </p:sp>
      <p:cxnSp>
        <p:nvCxnSpPr>
          <p:cNvPr id="223" name="Egyenes összekötő 222"/>
          <p:cNvCxnSpPr/>
          <p:nvPr/>
        </p:nvCxnSpPr>
        <p:spPr>
          <a:xfrm>
            <a:off x="9168730" y="1285462"/>
            <a:ext cx="3225600" cy="0"/>
          </a:xfrm>
          <a:prstGeom prst="line">
            <a:avLst/>
          </a:prstGeom>
          <a:noFill/>
          <a:ln w="28575" cap="flat">
            <a:solidFill>
              <a:srgbClr val="DE006E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30" name="TextBox 1">
            <a:extLst>
              <a:ext uri="{FF2B5EF4-FFF2-40B4-BE49-F238E27FC236}">
                <a16:creationId xmlns:a16="http://schemas.microsoft.com/office/drawing/2014/main" id="{E383C8DE-18C4-4A93-9619-0741304AF088}"/>
              </a:ext>
            </a:extLst>
          </p:cNvPr>
          <p:cNvSpPr txBox="1"/>
          <p:nvPr/>
        </p:nvSpPr>
        <p:spPr bwMode="auto">
          <a:xfrm>
            <a:off x="9842476" y="1887040"/>
            <a:ext cx="3320297" cy="3693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wrap="square" lIns="45716" tIns="45716" rIns="45716" bIns="45716" spcCol="26787">
            <a:spAutoFit/>
          </a:bodyPr>
          <a:lstStyle/>
          <a:p>
            <a:pPr defTabSz="914354">
              <a:defRPr/>
            </a:pPr>
            <a:r>
              <a:rPr lang="hu-HU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Times New Roman" charset="0"/>
                <a:cs typeface="Arial" panose="020B0604020202020204" pitchFamily="34" charset="0"/>
                <a:sym typeface="Arial"/>
              </a:rPr>
              <a:t>3/</a:t>
            </a:r>
            <a:r>
              <a:rPr lang="hu-HU" b="1" kern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Times New Roman" charset="0"/>
                <a:cs typeface="Arial" panose="020B0604020202020204" pitchFamily="34" charset="0"/>
                <a:sym typeface="Arial"/>
              </a:rPr>
              <a:t>3</a:t>
            </a:r>
            <a:r>
              <a:rPr lang="hu-HU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Times New Roman" charset="0"/>
                <a:cs typeface="Arial" panose="020B0604020202020204" pitchFamily="34" charset="0"/>
                <a:sym typeface="Arial"/>
              </a:rPr>
              <a:t>  = 6000 Ft</a:t>
            </a:r>
          </a:p>
        </p:txBody>
      </p:sp>
      <p:grpSp>
        <p:nvGrpSpPr>
          <p:cNvPr id="7" name="Csoportba foglalás 6"/>
          <p:cNvGrpSpPr/>
          <p:nvPr/>
        </p:nvGrpSpPr>
        <p:grpSpPr>
          <a:xfrm>
            <a:off x="3913894" y="5981757"/>
            <a:ext cx="1143000" cy="1962305"/>
            <a:chOff x="3913894" y="5981757"/>
            <a:chExt cx="1143000" cy="1962305"/>
          </a:xfrm>
        </p:grpSpPr>
        <p:pic>
          <p:nvPicPr>
            <p:cNvPr id="260" name="Picture 6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13894" y="5981757"/>
              <a:ext cx="1143000" cy="5279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1" name="Rectangle 67"/>
            <p:cNvSpPr>
              <a:spLocks noChangeArrowheads="1"/>
            </p:cNvSpPr>
            <p:nvPr/>
          </p:nvSpPr>
          <p:spPr bwMode="auto">
            <a:xfrm>
              <a:off x="4154996" y="6015244"/>
              <a:ext cx="737815" cy="3952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1pPr>
              <a:lvl2pPr marL="742950" indent="-285750"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2pPr>
              <a:lvl3pPr marL="1143000" indent="-228600"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3pPr>
              <a:lvl4pPr marL="1600200" indent="-228600"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4pPr>
              <a:lvl5pPr marL="2057400" indent="-228600"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9pPr>
            </a:lstStyle>
            <a:p>
              <a:pPr algn="ctr" eaLnBrk="1"/>
              <a:r>
                <a:rPr lang="hu-HU" altLang="x-none" sz="984" dirty="0">
                  <a:solidFill>
                    <a:srgbClr val="494949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Saját 15.000 Ft</a:t>
              </a:r>
            </a:p>
          </p:txBody>
        </p:sp>
        <p:pic>
          <p:nvPicPr>
            <p:cNvPr id="262" name="Picture 6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13894" y="7417210"/>
              <a:ext cx="1143000" cy="5268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3" name="Rectangle 70"/>
            <p:cNvSpPr>
              <a:spLocks noChangeArrowheads="1"/>
            </p:cNvSpPr>
            <p:nvPr/>
          </p:nvSpPr>
          <p:spPr bwMode="auto">
            <a:xfrm>
              <a:off x="4154996" y="7460742"/>
              <a:ext cx="737815" cy="3952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1pPr>
              <a:lvl2pPr marL="742950" indent="-285750"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2pPr>
              <a:lvl3pPr marL="1143000" indent="-228600"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3pPr>
              <a:lvl4pPr marL="1600200" indent="-228600"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4pPr>
              <a:lvl5pPr marL="2057400" indent="-228600"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9pPr>
            </a:lstStyle>
            <a:p>
              <a:pPr algn="ctr" eaLnBrk="1"/>
              <a:r>
                <a:rPr lang="hu-HU" altLang="x-none" sz="984" dirty="0">
                  <a:solidFill>
                    <a:srgbClr val="494949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Saját</a:t>
              </a:r>
            </a:p>
            <a:p>
              <a:pPr algn="ctr" eaLnBrk="1"/>
              <a:r>
                <a:rPr lang="hu-HU" altLang="x-none" sz="984" dirty="0">
                  <a:solidFill>
                    <a:srgbClr val="494949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15.000 Ft</a:t>
              </a:r>
            </a:p>
          </p:txBody>
        </p:sp>
      </p:grpSp>
      <p:grpSp>
        <p:nvGrpSpPr>
          <p:cNvPr id="6" name="Csoportba foglalás 5"/>
          <p:cNvGrpSpPr/>
          <p:nvPr/>
        </p:nvGrpSpPr>
        <p:grpSpPr>
          <a:xfrm>
            <a:off x="3869768" y="1926733"/>
            <a:ext cx="1143000" cy="2048621"/>
            <a:chOff x="3869768" y="1926733"/>
            <a:chExt cx="1143000" cy="2048621"/>
          </a:xfrm>
        </p:grpSpPr>
        <p:pic>
          <p:nvPicPr>
            <p:cNvPr id="319" name="Picture 6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69768" y="1926733"/>
              <a:ext cx="1143000" cy="5279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20" name="Rectangle 67"/>
            <p:cNvSpPr>
              <a:spLocks noChangeArrowheads="1"/>
            </p:cNvSpPr>
            <p:nvPr/>
          </p:nvSpPr>
          <p:spPr bwMode="auto">
            <a:xfrm>
              <a:off x="4110870" y="1960220"/>
              <a:ext cx="737815" cy="3952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1pPr>
              <a:lvl2pPr marL="742950" indent="-285750"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2pPr>
              <a:lvl3pPr marL="1143000" indent="-228600"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3pPr>
              <a:lvl4pPr marL="1600200" indent="-228600"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4pPr>
              <a:lvl5pPr marL="2057400" indent="-228600"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9pPr>
            </a:lstStyle>
            <a:p>
              <a:pPr algn="ctr" eaLnBrk="1"/>
              <a:r>
                <a:rPr lang="hu-HU" altLang="x-none" sz="984" dirty="0">
                  <a:solidFill>
                    <a:srgbClr val="494949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Saját 15.000 Ft</a:t>
              </a:r>
            </a:p>
          </p:txBody>
        </p:sp>
        <p:pic>
          <p:nvPicPr>
            <p:cNvPr id="321" name="Picture 6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69768" y="3448502"/>
              <a:ext cx="1143000" cy="5268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22" name="Rectangle 70"/>
            <p:cNvSpPr>
              <a:spLocks noChangeArrowheads="1"/>
            </p:cNvSpPr>
            <p:nvPr/>
          </p:nvSpPr>
          <p:spPr bwMode="auto">
            <a:xfrm>
              <a:off x="4110870" y="3492034"/>
              <a:ext cx="737815" cy="3952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1pPr>
              <a:lvl2pPr marL="742950" indent="-285750"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2pPr>
              <a:lvl3pPr marL="1143000" indent="-228600"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3pPr>
              <a:lvl4pPr marL="1600200" indent="-228600"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4pPr>
              <a:lvl5pPr marL="2057400" indent="-228600"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9pPr>
            </a:lstStyle>
            <a:p>
              <a:pPr algn="ctr" eaLnBrk="1"/>
              <a:r>
                <a:rPr lang="hu-HU" altLang="x-none" sz="984" dirty="0">
                  <a:solidFill>
                    <a:srgbClr val="494949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Saját</a:t>
              </a:r>
            </a:p>
            <a:p>
              <a:pPr algn="ctr" eaLnBrk="1"/>
              <a:r>
                <a:rPr lang="hu-HU" altLang="x-none" sz="984" dirty="0">
                  <a:solidFill>
                    <a:srgbClr val="494949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15.000 Ft</a:t>
              </a:r>
            </a:p>
          </p:txBody>
        </p:sp>
      </p:grpSp>
      <p:cxnSp>
        <p:nvCxnSpPr>
          <p:cNvPr id="368" name="Egyenes összekötő 367"/>
          <p:cNvCxnSpPr/>
          <p:nvPr/>
        </p:nvCxnSpPr>
        <p:spPr>
          <a:xfrm flipV="1">
            <a:off x="2183127" y="4786877"/>
            <a:ext cx="5642436" cy="5232"/>
          </a:xfrm>
          <a:prstGeom prst="line">
            <a:avLst/>
          </a:prstGeom>
          <a:noFill/>
          <a:ln w="25400" cap="flat">
            <a:solidFill>
              <a:schemeClr val="tx1">
                <a:lumMod val="65000"/>
                <a:lumOff val="35000"/>
              </a:schemeClr>
            </a:solidFill>
            <a:prstDash val="dash"/>
            <a:round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392" name="Ellipszis 391"/>
          <p:cNvSpPr/>
          <p:nvPr/>
        </p:nvSpPr>
        <p:spPr>
          <a:xfrm>
            <a:off x="1966584" y="5650350"/>
            <a:ext cx="4039874" cy="2425892"/>
          </a:xfrm>
          <a:prstGeom prst="ellipse">
            <a:avLst/>
          </a:prstGeom>
          <a:noFill/>
          <a:ln w="28575" cap="flat">
            <a:solidFill>
              <a:schemeClr val="tx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5023" tIns="65023" rIns="65023" bIns="65023" numCol="1" spcCol="38100" rtlCol="0" anchor="ctr">
            <a:spAutoFit/>
          </a:bodyPr>
          <a:lstStyle/>
          <a:p>
            <a:pPr defTabSz="1300460" fontAlgn="auto">
              <a:spcBef>
                <a:spcPts val="0"/>
              </a:spcBef>
              <a:spcAft>
                <a:spcPts val="0"/>
              </a:spcAft>
            </a:pPr>
            <a:endParaRPr lang="en-US" sz="2560">
              <a:latin typeface="+mj-lt"/>
              <a:ea typeface="+mj-ea"/>
              <a:cs typeface="+mj-cs"/>
              <a:sym typeface="Arial"/>
            </a:endParaRPr>
          </a:p>
        </p:txBody>
      </p:sp>
      <p:grpSp>
        <p:nvGrpSpPr>
          <p:cNvPr id="369" name="Csoportba foglalás 368"/>
          <p:cNvGrpSpPr/>
          <p:nvPr/>
        </p:nvGrpSpPr>
        <p:grpSpPr>
          <a:xfrm>
            <a:off x="2102963" y="6469145"/>
            <a:ext cx="1944688" cy="898524"/>
            <a:chOff x="348068" y="4424131"/>
            <a:chExt cx="1944688" cy="898524"/>
          </a:xfrm>
        </p:grpSpPr>
        <p:pic>
          <p:nvPicPr>
            <p:cNvPr id="370" name="Picture 7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8068" y="4424131"/>
              <a:ext cx="1944688" cy="8985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71" name="TextBox 153"/>
            <p:cNvSpPr txBox="1"/>
            <p:nvPr/>
          </p:nvSpPr>
          <p:spPr>
            <a:xfrm>
              <a:off x="631468" y="4478014"/>
              <a:ext cx="1551659" cy="61772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spcFirstLastPara="1" lIns="45717" tIns="45717" rIns="45717" bIns="45717" spcCol="26788">
              <a:spAutoFit/>
            </a:bodyPr>
            <a:lstStyle/>
            <a:p>
              <a:pPr algn="ctr">
                <a:defRPr/>
              </a:pPr>
              <a:r>
                <a:rPr lang="hu-HU" sz="1707" kern="0" dirty="0">
                  <a:solidFill>
                    <a:srgbClr val="494949"/>
                  </a:solidFill>
                  <a:latin typeface="Times New Roman" charset="0"/>
                  <a:ea typeface="Times New Roman" charset="0"/>
                  <a:cs typeface="Times New Roman" charset="0"/>
                  <a:sym typeface="Arial"/>
                </a:rPr>
                <a:t>SAJÁT</a:t>
              </a:r>
            </a:p>
            <a:p>
              <a:pPr algn="ctr">
                <a:defRPr/>
              </a:pPr>
              <a:r>
                <a:rPr lang="hu-HU" sz="1707" kern="0" dirty="0">
                  <a:solidFill>
                    <a:srgbClr val="494949"/>
                  </a:solidFill>
                  <a:latin typeface="Times New Roman" charset="0"/>
                  <a:ea typeface="Times New Roman" charset="0"/>
                  <a:cs typeface="Times New Roman" charset="0"/>
                  <a:sym typeface="Arial"/>
                </a:rPr>
                <a:t>15.000 Ft</a:t>
              </a:r>
            </a:p>
          </p:txBody>
        </p:sp>
      </p:grpSp>
      <p:grpSp>
        <p:nvGrpSpPr>
          <p:cNvPr id="372" name="Csoportba foglalás 371"/>
          <p:cNvGrpSpPr/>
          <p:nvPr/>
        </p:nvGrpSpPr>
        <p:grpSpPr>
          <a:xfrm>
            <a:off x="2016375" y="2538337"/>
            <a:ext cx="1944688" cy="898524"/>
            <a:chOff x="348068" y="4424131"/>
            <a:chExt cx="1944688" cy="898524"/>
          </a:xfrm>
        </p:grpSpPr>
        <p:pic>
          <p:nvPicPr>
            <p:cNvPr id="373" name="Picture 7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8068" y="4424131"/>
              <a:ext cx="1944688" cy="8985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74" name="TextBox 153"/>
            <p:cNvSpPr txBox="1"/>
            <p:nvPr/>
          </p:nvSpPr>
          <p:spPr>
            <a:xfrm>
              <a:off x="631468" y="4478014"/>
              <a:ext cx="1551659" cy="61772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spcFirstLastPara="1" lIns="45717" tIns="45717" rIns="45717" bIns="45717" spcCol="26788">
              <a:spAutoFit/>
            </a:bodyPr>
            <a:lstStyle/>
            <a:p>
              <a:pPr algn="ctr">
                <a:defRPr/>
              </a:pPr>
              <a:r>
                <a:rPr lang="hu-HU" sz="1707" kern="0" dirty="0">
                  <a:solidFill>
                    <a:srgbClr val="494949"/>
                  </a:solidFill>
                  <a:latin typeface="Times New Roman" charset="0"/>
                  <a:ea typeface="Times New Roman" charset="0"/>
                  <a:cs typeface="Times New Roman" charset="0"/>
                  <a:sym typeface="Arial"/>
                </a:rPr>
                <a:t>SAJÁT</a:t>
              </a:r>
            </a:p>
            <a:p>
              <a:pPr algn="ctr">
                <a:defRPr/>
              </a:pPr>
              <a:r>
                <a:rPr lang="hu-HU" sz="1707" kern="0" dirty="0">
                  <a:solidFill>
                    <a:srgbClr val="494949"/>
                  </a:solidFill>
                  <a:latin typeface="Times New Roman" charset="0"/>
                  <a:ea typeface="Times New Roman" charset="0"/>
                  <a:cs typeface="Times New Roman" charset="0"/>
                  <a:sym typeface="Arial"/>
                </a:rPr>
                <a:t>15.000 Ft</a:t>
              </a:r>
            </a:p>
          </p:txBody>
        </p:sp>
      </p:grpSp>
      <p:sp>
        <p:nvSpPr>
          <p:cNvPr id="397" name="Ellipszis 396"/>
          <p:cNvSpPr/>
          <p:nvPr/>
        </p:nvSpPr>
        <p:spPr>
          <a:xfrm>
            <a:off x="1903538" y="1682557"/>
            <a:ext cx="4039874" cy="2425892"/>
          </a:xfrm>
          <a:prstGeom prst="ellipse">
            <a:avLst/>
          </a:prstGeom>
          <a:noFill/>
          <a:ln w="28575" cap="flat">
            <a:solidFill>
              <a:schemeClr val="tx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5023" tIns="65023" rIns="65023" bIns="65023" numCol="1" spcCol="38100" rtlCol="0" anchor="ctr">
            <a:spAutoFit/>
          </a:bodyPr>
          <a:lstStyle/>
          <a:p>
            <a:pPr defTabSz="1300460" fontAlgn="auto">
              <a:spcBef>
                <a:spcPts val="0"/>
              </a:spcBef>
              <a:spcAft>
                <a:spcPts val="0"/>
              </a:spcAft>
            </a:pPr>
            <a:endParaRPr lang="en-US" sz="2560">
              <a:latin typeface="+mj-lt"/>
              <a:ea typeface="+mj-ea"/>
              <a:cs typeface="+mj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3450748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6" grpId="0"/>
      <p:bldP spid="222" grpId="0"/>
      <p:bldP spid="230" grpId="0"/>
      <p:bldP spid="392" grpId="0" animBg="1"/>
      <p:bldP spid="392" grpId="1" animBg="1"/>
      <p:bldP spid="397" grpId="0" animBg="1"/>
      <p:bldP spid="397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Shape 265" descr="Kép 85"/>
          <p:cNvSpPr/>
          <p:nvPr/>
        </p:nvSpPr>
        <p:spPr>
          <a:xfrm>
            <a:off x="-715447" y="0"/>
            <a:ext cx="14478121" cy="9843841"/>
          </a:xfrm>
          <a:prstGeom prst="rect">
            <a:avLst/>
          </a:prstGeom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9" name="Szövegdoboz 8"/>
          <p:cNvSpPr txBox="1"/>
          <p:nvPr/>
        </p:nvSpPr>
        <p:spPr>
          <a:xfrm>
            <a:off x="347644" y="317243"/>
            <a:ext cx="10774454" cy="52321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hu-HU" sz="2800" b="1" i="0" u="none" strike="noStrike" cap="none" spc="0" normalizeH="0" baseline="0" dirty="0">
                <a:ln>
                  <a:noFill/>
                </a:ln>
                <a:solidFill>
                  <a:srgbClr val="DE006E"/>
                </a:solidFill>
                <a:effectLst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Arial"/>
              </a:rPr>
              <a:t>MI A VÁSÁRLÓI KÖZÖSSÉG ÉS MILYEN ELŐNYEI VANNAK?</a:t>
            </a:r>
            <a:endParaRPr kumimoji="0" lang="en-US" sz="2800" b="1" i="0" u="none" strike="noStrike" cap="none" spc="0" normalizeH="0" baseline="0" dirty="0">
              <a:ln>
                <a:noFill/>
              </a:ln>
              <a:solidFill>
                <a:srgbClr val="DE006E"/>
              </a:solidFill>
              <a:effectLst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  <a:sym typeface="Arial"/>
            </a:endParaRPr>
          </a:p>
        </p:txBody>
      </p:sp>
      <p:cxnSp>
        <p:nvCxnSpPr>
          <p:cNvPr id="11" name="Egyenes összekötő 10"/>
          <p:cNvCxnSpPr/>
          <p:nvPr/>
        </p:nvCxnSpPr>
        <p:spPr>
          <a:xfrm>
            <a:off x="220316" y="1066077"/>
            <a:ext cx="10379260" cy="0"/>
          </a:xfrm>
          <a:prstGeom prst="line">
            <a:avLst/>
          </a:prstGeom>
          <a:noFill/>
          <a:ln w="57150" cap="flat">
            <a:solidFill>
              <a:srgbClr val="DE006E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9" name="Szövegdoboz 18"/>
          <p:cNvSpPr txBox="1"/>
          <p:nvPr/>
        </p:nvSpPr>
        <p:spPr>
          <a:xfrm>
            <a:off x="704328" y="1234625"/>
            <a:ext cx="6785597" cy="52321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457200" marR="0" indent="-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hu-HU" sz="2800" b="1" dirty="0">
                <a:solidFill>
                  <a:srgbClr val="DE006E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Arial"/>
              </a:rPr>
              <a:t>Közösségépítés – növekvő trend</a:t>
            </a:r>
            <a:endParaRPr kumimoji="0" lang="en-US" sz="2800" b="1" i="0" u="none" strike="noStrike" cap="none" spc="0" normalizeH="0" baseline="0" dirty="0">
              <a:ln>
                <a:noFill/>
              </a:ln>
              <a:solidFill>
                <a:srgbClr val="DE006E"/>
              </a:solidFill>
              <a:effectLst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  <a:sym typeface="Arial"/>
            </a:endParaRPr>
          </a:p>
        </p:txBody>
      </p:sp>
      <p:pic>
        <p:nvPicPr>
          <p:cNvPr id="1028" name="Picture 4" descr="Képtalálat a következőre: „dropbox logo”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5247" y="1769490"/>
            <a:ext cx="906973" cy="906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Képtalálat a következőre: „facebook logo”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8693" y="1096841"/>
            <a:ext cx="1023558" cy="1023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Képtalálat a következőre: „instagram logo”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6387" y="1099272"/>
            <a:ext cx="1364743" cy="1023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Szövegdoboz 31"/>
          <p:cNvSpPr txBox="1"/>
          <p:nvPr/>
        </p:nvSpPr>
        <p:spPr>
          <a:xfrm>
            <a:off x="7610447" y="3303041"/>
            <a:ext cx="3849259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hu-HU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  <a:sym typeface="Arial"/>
              </a:rPr>
              <a:t>Közösség vásárló ereje</a:t>
            </a:r>
            <a:r>
              <a:rPr kumimoji="0" lang="hu-HU" sz="2400" b="1" i="0" u="none" strike="noStrike" cap="none" spc="0" normalizeH="0" baseline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FillTx/>
                <a:latin typeface="+mj-lt"/>
                <a:ea typeface="+mj-ea"/>
                <a:cs typeface="+mj-cs"/>
                <a:sym typeface="Arial"/>
              </a:rPr>
              <a:t>:</a:t>
            </a:r>
            <a:endParaRPr kumimoji="0" lang="en-US" sz="2400" b="1" i="0" u="none" strike="noStrike" cap="none" spc="0" normalizeH="0" baseline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FillTx/>
              <a:latin typeface="+mj-lt"/>
              <a:ea typeface="+mj-ea"/>
              <a:cs typeface="+mj-cs"/>
              <a:sym typeface="Arial"/>
            </a:endParaRPr>
          </a:p>
        </p:txBody>
      </p:sp>
      <p:sp>
        <p:nvSpPr>
          <p:cNvPr id="16" name="Balra-jobbra nyíl 15"/>
          <p:cNvSpPr/>
          <p:nvPr/>
        </p:nvSpPr>
        <p:spPr>
          <a:xfrm>
            <a:off x="5689786" y="4625775"/>
            <a:ext cx="1119674" cy="635899"/>
          </a:xfrm>
          <a:prstGeom prst="leftRightArrow">
            <a:avLst/>
          </a:prstGeom>
          <a:solidFill>
            <a:srgbClr val="E10E79"/>
          </a:solidFill>
          <a:ln w="25400" cap="flat">
            <a:solidFill>
              <a:schemeClr val="tx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Arial"/>
            </a:endParaRPr>
          </a:p>
        </p:txBody>
      </p:sp>
      <p:sp>
        <p:nvSpPr>
          <p:cNvPr id="21" name="Lefelé nyíl 20"/>
          <p:cNvSpPr/>
          <p:nvPr/>
        </p:nvSpPr>
        <p:spPr>
          <a:xfrm>
            <a:off x="9251829" y="6067634"/>
            <a:ext cx="486663" cy="541175"/>
          </a:xfrm>
          <a:prstGeom prst="downArrow">
            <a:avLst/>
          </a:prstGeom>
          <a:solidFill>
            <a:srgbClr val="E10E79"/>
          </a:solidFill>
          <a:ln w="25400" cap="flat">
            <a:solidFill>
              <a:schemeClr val="tx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Arial"/>
            </a:endParaRPr>
          </a:p>
        </p:txBody>
      </p:sp>
      <p:sp>
        <p:nvSpPr>
          <p:cNvPr id="55" name="Szövegdoboz 54"/>
          <p:cNvSpPr txBox="1"/>
          <p:nvPr/>
        </p:nvSpPr>
        <p:spPr>
          <a:xfrm>
            <a:off x="6743787" y="6876261"/>
            <a:ext cx="5582578" cy="52321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R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hu-HU" sz="2800" b="1" dirty="0">
                <a:solidFill>
                  <a:srgbClr val="DE006E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Arial"/>
              </a:rPr>
              <a:t>Jelentős kedvezmények</a:t>
            </a:r>
            <a:endParaRPr kumimoji="0" lang="en-US" sz="2800" b="1" i="0" u="none" strike="noStrike" cap="none" spc="0" normalizeH="0" baseline="0" dirty="0">
              <a:ln>
                <a:noFill/>
              </a:ln>
              <a:solidFill>
                <a:srgbClr val="DE006E"/>
              </a:solidFill>
              <a:effectLst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  <a:sym typeface="Arial"/>
            </a:endParaRPr>
          </a:p>
        </p:txBody>
      </p:sp>
      <p:sp>
        <p:nvSpPr>
          <p:cNvPr id="33" name="Szövegdoboz 32">
            <a:extLst>
              <a:ext uri="{FF2B5EF4-FFF2-40B4-BE49-F238E27FC236}">
                <a16:creationId xmlns:a16="http://schemas.microsoft.com/office/drawing/2014/main" id="{96178A12-5E7C-415B-A877-F1720B6506B0}"/>
              </a:ext>
            </a:extLst>
          </p:cNvPr>
          <p:cNvSpPr txBox="1"/>
          <p:nvPr/>
        </p:nvSpPr>
        <p:spPr>
          <a:xfrm>
            <a:off x="704328" y="1962069"/>
            <a:ext cx="3749013" cy="52321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457200" marR="0" indent="-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hu-HU" sz="2800" b="1" dirty="0">
                <a:solidFill>
                  <a:srgbClr val="DE006E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Arial"/>
              </a:rPr>
              <a:t>Ajánlói rendszerek</a:t>
            </a:r>
            <a:endParaRPr kumimoji="0" lang="en-US" sz="2800" b="1" i="0" u="none" strike="noStrike" cap="none" spc="0" normalizeH="0" baseline="0" dirty="0">
              <a:ln>
                <a:noFill/>
              </a:ln>
              <a:solidFill>
                <a:srgbClr val="DE006E"/>
              </a:solidFill>
              <a:effectLst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  <a:sym typeface="Arial"/>
            </a:endParaRP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7D21BB95-67AA-4098-B557-FA7DD7D44BF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1523" y="1727751"/>
            <a:ext cx="985791" cy="985791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7225" y="7406472"/>
            <a:ext cx="2055869" cy="2055869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7305" y="3588316"/>
            <a:ext cx="2655707" cy="2655707"/>
          </a:xfrm>
          <a:prstGeom prst="rect">
            <a:avLst/>
          </a:prstGeom>
        </p:spPr>
      </p:pic>
      <p:grpSp>
        <p:nvGrpSpPr>
          <p:cNvPr id="14" name="Csoportba foglalás 13"/>
          <p:cNvGrpSpPr/>
          <p:nvPr/>
        </p:nvGrpSpPr>
        <p:grpSpPr>
          <a:xfrm>
            <a:off x="672540" y="2748421"/>
            <a:ext cx="5138755" cy="3867392"/>
            <a:chOff x="672540" y="2748421"/>
            <a:chExt cx="5138755" cy="3867392"/>
          </a:xfrm>
        </p:grpSpPr>
        <p:sp>
          <p:nvSpPr>
            <p:cNvPr id="17" name="Szövegdoboz 16"/>
            <p:cNvSpPr txBox="1"/>
            <p:nvPr/>
          </p:nvSpPr>
          <p:spPr>
            <a:xfrm>
              <a:off x="672540" y="2748421"/>
              <a:ext cx="5138755" cy="52321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marL="457200" marR="0" indent="-4572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</a:pPr>
              <a:r>
                <a:rPr lang="hu-HU" sz="2800" b="1" dirty="0">
                  <a:solidFill>
                    <a:srgbClr val="DE006E"/>
                  </a:solidFill>
                  <a:latin typeface="Arial" panose="020B0604020202020204" pitchFamily="34" charset="0"/>
                  <a:ea typeface="+mj-ea"/>
                  <a:cs typeface="Arial" panose="020B0604020202020204" pitchFamily="34" charset="0"/>
                  <a:sym typeface="Arial"/>
                </a:rPr>
                <a:t>Vásárlói közösség ereje</a:t>
              </a:r>
              <a:endParaRPr kumimoji="0" lang="en-US" sz="2800" b="1" i="0" u="none" strike="noStrike" cap="none" spc="0" normalizeH="0" baseline="0" dirty="0">
                <a:ln>
                  <a:noFill/>
                </a:ln>
                <a:solidFill>
                  <a:srgbClr val="DE006E"/>
                </a:solidFill>
                <a:effectLst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15" name="Szövegdoboz 14"/>
            <p:cNvSpPr txBox="1"/>
            <p:nvPr/>
          </p:nvSpPr>
          <p:spPr>
            <a:xfrm>
              <a:off x="1442057" y="3303042"/>
              <a:ext cx="3276449" cy="46166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hu-HU" sz="2400" b="1" i="0" u="none" strike="noStrike" cap="none" spc="0" normalizeH="0" baseline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FillTx/>
                  <a:latin typeface="+mj-lt"/>
                  <a:ea typeface="+mj-ea"/>
                  <a:cs typeface="+mj-cs"/>
                  <a:sym typeface="Arial"/>
                </a:rPr>
                <a:t>Egyéni vásárló erő:</a:t>
              </a:r>
              <a:endParaRPr kumimoji="0" lang="en-US" sz="2400" b="1" i="0" u="none" strike="noStrike" cap="none" spc="0" normalizeH="0" baseline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FillTx/>
                <a:latin typeface="+mj-lt"/>
                <a:ea typeface="+mj-ea"/>
                <a:cs typeface="+mj-cs"/>
                <a:sym typeface="Arial"/>
              </a:endParaRPr>
            </a:p>
          </p:txBody>
        </p:sp>
        <p:sp>
          <p:nvSpPr>
            <p:cNvPr id="57" name="Lefelé nyíl 56"/>
            <p:cNvSpPr/>
            <p:nvPr/>
          </p:nvSpPr>
          <p:spPr>
            <a:xfrm>
              <a:off x="2656003" y="6074638"/>
              <a:ext cx="486663" cy="541175"/>
            </a:xfrm>
            <a:prstGeom prst="downArrow">
              <a:avLst/>
            </a:prstGeom>
            <a:solidFill>
              <a:srgbClr val="E10E79"/>
            </a:solidFill>
            <a:ln w="25400" cap="flat">
              <a:solidFill>
                <a:schemeClr val="tx1"/>
              </a:solidFill>
              <a:prstDash val="solid"/>
              <a:round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Arial"/>
              </a:endParaRPr>
            </a:p>
          </p:txBody>
        </p:sp>
        <p:pic>
          <p:nvPicPr>
            <p:cNvPr id="7" name="Kép 6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9450" y="3438731"/>
              <a:ext cx="2655707" cy="2655707"/>
            </a:xfrm>
            <a:prstGeom prst="rect">
              <a:avLst/>
            </a:prstGeom>
          </p:spPr>
        </p:pic>
      </p:grpSp>
      <p:grpSp>
        <p:nvGrpSpPr>
          <p:cNvPr id="18" name="Csoportba foglalás 17"/>
          <p:cNvGrpSpPr/>
          <p:nvPr/>
        </p:nvGrpSpPr>
        <p:grpSpPr>
          <a:xfrm>
            <a:off x="335312" y="6887863"/>
            <a:ext cx="5138755" cy="2147404"/>
            <a:chOff x="335312" y="6887863"/>
            <a:chExt cx="5138755" cy="2147404"/>
          </a:xfrm>
        </p:grpSpPr>
        <p:sp>
          <p:nvSpPr>
            <p:cNvPr id="58" name="Szövegdoboz 57"/>
            <p:cNvSpPr txBox="1"/>
            <p:nvPr/>
          </p:nvSpPr>
          <p:spPr>
            <a:xfrm>
              <a:off x="335312" y="6887863"/>
              <a:ext cx="5138755" cy="52321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marR="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</a:pPr>
              <a:r>
                <a:rPr lang="hu-HU" sz="2800" b="1" dirty="0">
                  <a:solidFill>
                    <a:srgbClr val="DE006E"/>
                  </a:solidFill>
                  <a:latin typeface="Arial" panose="020B0604020202020204" pitchFamily="34" charset="0"/>
                  <a:ea typeface="+mj-ea"/>
                  <a:cs typeface="Arial" panose="020B0604020202020204" pitchFamily="34" charset="0"/>
                  <a:sym typeface="Arial"/>
                </a:rPr>
                <a:t>Minimális kedvezmény</a:t>
              </a:r>
              <a:endParaRPr kumimoji="0" lang="en-US" sz="2800" b="1" i="0" u="none" strike="noStrike" cap="none" spc="0" normalizeH="0" baseline="0" dirty="0">
                <a:ln>
                  <a:noFill/>
                </a:ln>
                <a:solidFill>
                  <a:srgbClr val="DE006E"/>
                </a:solidFill>
                <a:effectLst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Arial"/>
              </a:endParaRPr>
            </a:p>
          </p:txBody>
        </p:sp>
        <p:pic>
          <p:nvPicPr>
            <p:cNvPr id="12" name="Kép 11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84936" y="7406472"/>
              <a:ext cx="1628795" cy="162879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5378865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32" grpId="0"/>
      <p:bldP spid="16" grpId="0" animBg="1"/>
      <p:bldP spid="21" grpId="0" animBg="1"/>
      <p:bldP spid="55" grpId="0"/>
      <p:bldP spid="3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Csoportba foglalás 3"/>
          <p:cNvGrpSpPr/>
          <p:nvPr/>
        </p:nvGrpSpPr>
        <p:grpSpPr>
          <a:xfrm>
            <a:off x="348068" y="4424131"/>
            <a:ext cx="1944688" cy="898524"/>
            <a:chOff x="348068" y="4424131"/>
            <a:chExt cx="1944688" cy="898524"/>
          </a:xfrm>
        </p:grpSpPr>
        <p:pic>
          <p:nvPicPr>
            <p:cNvPr id="34820" name="Picture 7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8068" y="4424131"/>
              <a:ext cx="1944688" cy="8985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4" name="TextBox 153"/>
            <p:cNvSpPr txBox="1"/>
            <p:nvPr/>
          </p:nvSpPr>
          <p:spPr>
            <a:xfrm>
              <a:off x="631468" y="4478014"/>
              <a:ext cx="1551659" cy="61772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spcFirstLastPara="1" lIns="45717" tIns="45717" rIns="45717" bIns="45717" spcCol="26788">
              <a:spAutoFit/>
            </a:bodyPr>
            <a:lstStyle/>
            <a:p>
              <a:pPr algn="ctr">
                <a:defRPr/>
              </a:pPr>
              <a:r>
                <a:rPr lang="hu-HU" sz="1707" kern="0" dirty="0">
                  <a:solidFill>
                    <a:srgbClr val="494949"/>
                  </a:solidFill>
                  <a:latin typeface="Times New Roman" charset="0"/>
                  <a:ea typeface="Times New Roman" charset="0"/>
                  <a:cs typeface="Times New Roman" charset="0"/>
                  <a:sym typeface="Arial"/>
                </a:rPr>
                <a:t>SAJÁT</a:t>
              </a:r>
            </a:p>
            <a:p>
              <a:pPr algn="ctr">
                <a:defRPr/>
              </a:pPr>
              <a:r>
                <a:rPr lang="hu-HU" sz="1707" kern="0" dirty="0">
                  <a:solidFill>
                    <a:srgbClr val="494949"/>
                  </a:solidFill>
                  <a:latin typeface="Times New Roman" charset="0"/>
                  <a:ea typeface="Times New Roman" charset="0"/>
                  <a:cs typeface="Times New Roman" charset="0"/>
                  <a:sym typeface="Arial"/>
                </a:rPr>
                <a:t>15.000 Ft</a:t>
              </a:r>
            </a:p>
          </p:txBody>
        </p:sp>
      </p:grpSp>
      <p:cxnSp>
        <p:nvCxnSpPr>
          <p:cNvPr id="137" name="Egyenes összekötő 136"/>
          <p:cNvCxnSpPr/>
          <p:nvPr/>
        </p:nvCxnSpPr>
        <p:spPr>
          <a:xfrm>
            <a:off x="341298" y="657798"/>
            <a:ext cx="5529600" cy="0"/>
          </a:xfrm>
          <a:prstGeom prst="line">
            <a:avLst/>
          </a:prstGeom>
          <a:noFill/>
          <a:ln w="57150" cap="flat">
            <a:solidFill>
              <a:srgbClr val="DE006E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38" name="Szövegdoboz 137"/>
          <p:cNvSpPr txBox="1"/>
          <p:nvPr/>
        </p:nvSpPr>
        <p:spPr>
          <a:xfrm>
            <a:off x="295391" y="264991"/>
            <a:ext cx="10774454" cy="53000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6" tIns="45716" rIns="45716" bIns="45716" numCol="1" spcCol="26787" rtlCol="0" anchor="t">
            <a:spAutoFit/>
          </a:bodyPr>
          <a:lstStyle/>
          <a:p>
            <a:pPr defTabSz="914307"/>
            <a:r>
              <a:rPr lang="hu-HU" sz="2844" b="1" dirty="0">
                <a:solidFill>
                  <a:srgbClr val="DE006E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Arial"/>
              </a:rPr>
              <a:t>EGY „PP” UTÁNI KIFIZETÉSEK:</a:t>
            </a:r>
            <a:endParaRPr lang="en-US" sz="2844" b="1" dirty="0">
              <a:solidFill>
                <a:srgbClr val="DE006E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  <a:sym typeface="Arial"/>
            </a:endParaRPr>
          </a:p>
        </p:txBody>
      </p:sp>
      <p:sp>
        <p:nvSpPr>
          <p:cNvPr id="186" name="TextBox 1">
            <a:extLst>
              <a:ext uri="{FF2B5EF4-FFF2-40B4-BE49-F238E27FC236}">
                <a16:creationId xmlns:a16="http://schemas.microsoft.com/office/drawing/2014/main" id="{E383C8DE-18C4-4A93-9619-0741304AF088}"/>
              </a:ext>
            </a:extLst>
          </p:cNvPr>
          <p:cNvSpPr txBox="1"/>
          <p:nvPr/>
        </p:nvSpPr>
        <p:spPr bwMode="auto">
          <a:xfrm>
            <a:off x="9168730" y="776228"/>
            <a:ext cx="3320299" cy="46441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wrap="square" lIns="45716" tIns="45716" rIns="45716" bIns="45716" spcCol="26787">
            <a:spAutoFit/>
          </a:bodyPr>
          <a:lstStyle/>
          <a:p>
            <a:pPr defTabSz="914354">
              <a:defRPr/>
            </a:pPr>
            <a:r>
              <a:rPr lang="hu-HU" sz="2418" b="1" kern="0" dirty="0">
                <a:solidFill>
                  <a:srgbClr val="E10E79"/>
                </a:solidFill>
                <a:latin typeface="Arial" panose="020B0604020202020204" pitchFamily="34" charset="0"/>
                <a:ea typeface="Times New Roman" charset="0"/>
                <a:cs typeface="Arial" panose="020B0604020202020204" pitchFamily="34" charset="0"/>
                <a:sym typeface="Arial"/>
              </a:rPr>
              <a:t>EGYÜTTÁLLÁSOK:</a:t>
            </a:r>
          </a:p>
        </p:txBody>
      </p:sp>
      <p:sp>
        <p:nvSpPr>
          <p:cNvPr id="222" name="TextBox 1">
            <a:extLst>
              <a:ext uri="{FF2B5EF4-FFF2-40B4-BE49-F238E27FC236}">
                <a16:creationId xmlns:a16="http://schemas.microsoft.com/office/drawing/2014/main" id="{E383C8DE-18C4-4A93-9619-0741304AF088}"/>
              </a:ext>
            </a:extLst>
          </p:cNvPr>
          <p:cNvSpPr txBox="1"/>
          <p:nvPr/>
        </p:nvSpPr>
        <p:spPr bwMode="auto">
          <a:xfrm>
            <a:off x="9842476" y="1396951"/>
            <a:ext cx="3320297" cy="3693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wrap="square" lIns="45716" tIns="45716" rIns="45716" bIns="45716" spcCol="26787">
            <a:spAutoFit/>
          </a:bodyPr>
          <a:lstStyle/>
          <a:p>
            <a:pPr defTabSz="914354">
              <a:defRPr/>
            </a:pPr>
            <a:r>
              <a:rPr lang="hu-HU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Times New Roman" charset="0"/>
                <a:cs typeface="Arial" panose="020B0604020202020204" pitchFamily="34" charset="0"/>
                <a:sym typeface="Arial"/>
              </a:rPr>
              <a:t>1/</a:t>
            </a:r>
            <a:r>
              <a:rPr lang="hu-HU" b="1" kern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Times New Roman" charset="0"/>
                <a:cs typeface="Arial" panose="020B0604020202020204" pitchFamily="34" charset="0"/>
                <a:sym typeface="Arial"/>
              </a:rPr>
              <a:t>1</a:t>
            </a:r>
            <a:r>
              <a:rPr lang="hu-HU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Times New Roman" charset="0"/>
                <a:cs typeface="Arial" panose="020B0604020202020204" pitchFamily="34" charset="0"/>
                <a:sym typeface="Arial"/>
              </a:rPr>
              <a:t>  = 3000 Ft</a:t>
            </a:r>
          </a:p>
        </p:txBody>
      </p:sp>
      <p:cxnSp>
        <p:nvCxnSpPr>
          <p:cNvPr id="223" name="Egyenes összekötő 222"/>
          <p:cNvCxnSpPr/>
          <p:nvPr/>
        </p:nvCxnSpPr>
        <p:spPr>
          <a:xfrm>
            <a:off x="9168730" y="1285462"/>
            <a:ext cx="3225600" cy="0"/>
          </a:xfrm>
          <a:prstGeom prst="line">
            <a:avLst/>
          </a:prstGeom>
          <a:noFill/>
          <a:ln w="28575" cap="flat">
            <a:solidFill>
              <a:srgbClr val="DE006E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30" name="TextBox 1">
            <a:extLst>
              <a:ext uri="{FF2B5EF4-FFF2-40B4-BE49-F238E27FC236}">
                <a16:creationId xmlns:a16="http://schemas.microsoft.com/office/drawing/2014/main" id="{E383C8DE-18C4-4A93-9619-0741304AF088}"/>
              </a:ext>
            </a:extLst>
          </p:cNvPr>
          <p:cNvSpPr txBox="1"/>
          <p:nvPr/>
        </p:nvSpPr>
        <p:spPr bwMode="auto">
          <a:xfrm>
            <a:off x="9842476" y="1887040"/>
            <a:ext cx="3320297" cy="3693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wrap="square" lIns="45716" tIns="45716" rIns="45716" bIns="45716" spcCol="26787">
            <a:spAutoFit/>
          </a:bodyPr>
          <a:lstStyle/>
          <a:p>
            <a:pPr defTabSz="914354">
              <a:defRPr/>
            </a:pPr>
            <a:r>
              <a:rPr lang="hu-HU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Times New Roman" charset="0"/>
                <a:cs typeface="Arial" panose="020B0604020202020204" pitchFamily="34" charset="0"/>
                <a:sym typeface="Arial"/>
              </a:rPr>
              <a:t>3/</a:t>
            </a:r>
            <a:r>
              <a:rPr lang="hu-HU" b="1" kern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Times New Roman" charset="0"/>
                <a:cs typeface="Arial" panose="020B0604020202020204" pitchFamily="34" charset="0"/>
                <a:sym typeface="Arial"/>
              </a:rPr>
              <a:t>3</a:t>
            </a:r>
            <a:r>
              <a:rPr lang="hu-HU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Times New Roman" charset="0"/>
                <a:cs typeface="Arial" panose="020B0604020202020204" pitchFamily="34" charset="0"/>
                <a:sym typeface="Arial"/>
              </a:rPr>
              <a:t>  = 6000 Ft</a:t>
            </a:r>
          </a:p>
        </p:txBody>
      </p:sp>
      <p:sp>
        <p:nvSpPr>
          <p:cNvPr id="235" name="TextBox 1">
            <a:extLst>
              <a:ext uri="{FF2B5EF4-FFF2-40B4-BE49-F238E27FC236}">
                <a16:creationId xmlns:a16="http://schemas.microsoft.com/office/drawing/2014/main" id="{E383C8DE-18C4-4A93-9619-0741304AF088}"/>
              </a:ext>
            </a:extLst>
          </p:cNvPr>
          <p:cNvSpPr txBox="1"/>
          <p:nvPr/>
        </p:nvSpPr>
        <p:spPr bwMode="auto">
          <a:xfrm>
            <a:off x="9842476" y="2381384"/>
            <a:ext cx="3320297" cy="3693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wrap="square" lIns="45716" tIns="45716" rIns="45716" bIns="45716" spcCol="26787">
            <a:spAutoFit/>
          </a:bodyPr>
          <a:lstStyle/>
          <a:p>
            <a:pPr defTabSz="914354">
              <a:defRPr/>
            </a:pPr>
            <a:r>
              <a:rPr lang="hu-HU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Times New Roman" charset="0"/>
                <a:cs typeface="Arial" panose="020B0604020202020204" pitchFamily="34" charset="0"/>
                <a:sym typeface="Arial"/>
              </a:rPr>
              <a:t>7/</a:t>
            </a:r>
            <a:r>
              <a:rPr lang="hu-HU" b="1" kern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Times New Roman" charset="0"/>
                <a:cs typeface="Arial" panose="020B0604020202020204" pitchFamily="34" charset="0"/>
                <a:sym typeface="Arial"/>
              </a:rPr>
              <a:t>7</a:t>
            </a:r>
            <a:r>
              <a:rPr lang="hu-HU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Times New Roman" charset="0"/>
                <a:cs typeface="Arial" panose="020B0604020202020204" pitchFamily="34" charset="0"/>
                <a:sym typeface="Arial"/>
              </a:rPr>
              <a:t>  = 9000 Ft</a:t>
            </a:r>
          </a:p>
        </p:txBody>
      </p:sp>
      <p:grpSp>
        <p:nvGrpSpPr>
          <p:cNvPr id="231" name="Csoportba foglalás 230"/>
          <p:cNvGrpSpPr/>
          <p:nvPr/>
        </p:nvGrpSpPr>
        <p:grpSpPr>
          <a:xfrm>
            <a:off x="5083420" y="5518115"/>
            <a:ext cx="1144116" cy="2859732"/>
            <a:chOff x="3885531" y="3187899"/>
            <a:chExt cx="1144116" cy="2859732"/>
          </a:xfrm>
        </p:grpSpPr>
        <p:pic>
          <p:nvPicPr>
            <p:cNvPr id="251" name="Picture 8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85531" y="5519664"/>
              <a:ext cx="1144116" cy="5279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2" name="Rectangle 82"/>
            <p:cNvSpPr>
              <a:spLocks noChangeArrowheads="1"/>
            </p:cNvSpPr>
            <p:nvPr/>
          </p:nvSpPr>
          <p:spPr bwMode="auto">
            <a:xfrm>
              <a:off x="4127151" y="5548941"/>
              <a:ext cx="737698" cy="3952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1pPr>
              <a:lvl2pPr marL="742950" indent="-285750"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2pPr>
              <a:lvl3pPr marL="1143000" indent="-228600"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3pPr>
              <a:lvl4pPr marL="1600200" indent="-228600"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4pPr>
              <a:lvl5pPr marL="2057400" indent="-228600"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9pPr>
            </a:lstStyle>
            <a:p>
              <a:pPr algn="ctr" eaLnBrk="1"/>
              <a:r>
                <a:rPr lang="hu-HU" altLang="x-none" sz="984" dirty="0">
                  <a:solidFill>
                    <a:srgbClr val="494949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Saját 15.000 Ft</a:t>
              </a:r>
            </a:p>
          </p:txBody>
        </p:sp>
        <p:pic>
          <p:nvPicPr>
            <p:cNvPr id="253" name="Picture 7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85531" y="4742780"/>
              <a:ext cx="1144116" cy="5268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4" name="Rectangle 79"/>
            <p:cNvSpPr>
              <a:spLocks noChangeArrowheads="1"/>
            </p:cNvSpPr>
            <p:nvPr/>
          </p:nvSpPr>
          <p:spPr bwMode="auto">
            <a:xfrm>
              <a:off x="4127748" y="4774035"/>
              <a:ext cx="736699" cy="3952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1pPr>
              <a:lvl2pPr marL="742950" indent="-285750"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2pPr>
              <a:lvl3pPr marL="1143000" indent="-228600"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3pPr>
              <a:lvl4pPr marL="1600200" indent="-228600"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4pPr>
              <a:lvl5pPr marL="2057400" indent="-228600"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9pPr>
            </a:lstStyle>
            <a:p>
              <a:pPr algn="ctr" eaLnBrk="1"/>
              <a:r>
                <a:rPr lang="hu-HU" altLang="x-none" sz="984">
                  <a:solidFill>
                    <a:srgbClr val="494949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Saját 15.000 Ft</a:t>
              </a:r>
            </a:p>
          </p:txBody>
        </p:sp>
        <p:pic>
          <p:nvPicPr>
            <p:cNvPr id="255" name="Picture 7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85531" y="3964781"/>
              <a:ext cx="1144116" cy="5279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6" name="Rectangle 76"/>
            <p:cNvSpPr>
              <a:spLocks noChangeArrowheads="1"/>
            </p:cNvSpPr>
            <p:nvPr/>
          </p:nvSpPr>
          <p:spPr bwMode="auto">
            <a:xfrm>
              <a:off x="4127748" y="4003850"/>
              <a:ext cx="736699" cy="3952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1pPr>
              <a:lvl2pPr marL="742950" indent="-285750"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2pPr>
              <a:lvl3pPr marL="1143000" indent="-228600"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3pPr>
              <a:lvl4pPr marL="1600200" indent="-228600"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4pPr>
              <a:lvl5pPr marL="2057400" indent="-228600"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9pPr>
            </a:lstStyle>
            <a:p>
              <a:pPr algn="ctr" eaLnBrk="1"/>
              <a:r>
                <a:rPr lang="hu-HU" altLang="x-none" sz="984">
                  <a:solidFill>
                    <a:srgbClr val="494949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Saját 15.000 Ft</a:t>
              </a:r>
            </a:p>
          </p:txBody>
        </p:sp>
        <p:pic>
          <p:nvPicPr>
            <p:cNvPr id="257" name="Picture 7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85531" y="3187899"/>
              <a:ext cx="1144116" cy="5279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8" name="Rectangle 73"/>
            <p:cNvSpPr>
              <a:spLocks noChangeArrowheads="1"/>
            </p:cNvSpPr>
            <p:nvPr/>
          </p:nvSpPr>
          <p:spPr bwMode="auto">
            <a:xfrm>
              <a:off x="4127748" y="3219153"/>
              <a:ext cx="736699" cy="3952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1pPr>
              <a:lvl2pPr marL="742950" indent="-285750"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2pPr>
              <a:lvl3pPr marL="1143000" indent="-228600"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3pPr>
              <a:lvl4pPr marL="1600200" indent="-228600"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4pPr>
              <a:lvl5pPr marL="2057400" indent="-228600"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9pPr>
            </a:lstStyle>
            <a:p>
              <a:pPr algn="ctr" eaLnBrk="1"/>
              <a:r>
                <a:rPr lang="hu-HU" altLang="x-none" sz="984">
                  <a:solidFill>
                    <a:srgbClr val="494949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Saját 15.000 Ft</a:t>
              </a:r>
            </a:p>
          </p:txBody>
        </p:sp>
      </p:grpSp>
      <p:grpSp>
        <p:nvGrpSpPr>
          <p:cNvPr id="7" name="Csoportba foglalás 6"/>
          <p:cNvGrpSpPr/>
          <p:nvPr/>
        </p:nvGrpSpPr>
        <p:grpSpPr>
          <a:xfrm>
            <a:off x="3913894" y="5981757"/>
            <a:ext cx="1143000" cy="1962305"/>
            <a:chOff x="3913894" y="5981757"/>
            <a:chExt cx="1143000" cy="1962305"/>
          </a:xfrm>
        </p:grpSpPr>
        <p:pic>
          <p:nvPicPr>
            <p:cNvPr id="260" name="Picture 6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13894" y="5981757"/>
              <a:ext cx="1143000" cy="5279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1" name="Rectangle 67"/>
            <p:cNvSpPr>
              <a:spLocks noChangeArrowheads="1"/>
            </p:cNvSpPr>
            <p:nvPr/>
          </p:nvSpPr>
          <p:spPr bwMode="auto">
            <a:xfrm>
              <a:off x="4154996" y="6015244"/>
              <a:ext cx="737815" cy="3952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1pPr>
              <a:lvl2pPr marL="742950" indent="-285750"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2pPr>
              <a:lvl3pPr marL="1143000" indent="-228600"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3pPr>
              <a:lvl4pPr marL="1600200" indent="-228600"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4pPr>
              <a:lvl5pPr marL="2057400" indent="-228600"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9pPr>
            </a:lstStyle>
            <a:p>
              <a:pPr algn="ctr" eaLnBrk="1"/>
              <a:r>
                <a:rPr lang="hu-HU" altLang="x-none" sz="984" dirty="0">
                  <a:solidFill>
                    <a:srgbClr val="494949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Saját 15.000 Ft</a:t>
              </a:r>
            </a:p>
          </p:txBody>
        </p:sp>
        <p:pic>
          <p:nvPicPr>
            <p:cNvPr id="262" name="Picture 6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13894" y="7417210"/>
              <a:ext cx="1143000" cy="5268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3" name="Rectangle 70"/>
            <p:cNvSpPr>
              <a:spLocks noChangeArrowheads="1"/>
            </p:cNvSpPr>
            <p:nvPr/>
          </p:nvSpPr>
          <p:spPr bwMode="auto">
            <a:xfrm>
              <a:off x="4154996" y="7460742"/>
              <a:ext cx="737815" cy="3952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1pPr>
              <a:lvl2pPr marL="742950" indent="-285750"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2pPr>
              <a:lvl3pPr marL="1143000" indent="-228600"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3pPr>
              <a:lvl4pPr marL="1600200" indent="-228600"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4pPr>
              <a:lvl5pPr marL="2057400" indent="-228600"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9pPr>
            </a:lstStyle>
            <a:p>
              <a:pPr algn="ctr" eaLnBrk="1"/>
              <a:r>
                <a:rPr lang="hu-HU" altLang="x-none" sz="984" dirty="0">
                  <a:solidFill>
                    <a:srgbClr val="494949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Saját</a:t>
              </a:r>
            </a:p>
            <a:p>
              <a:pPr algn="ctr" eaLnBrk="1"/>
              <a:r>
                <a:rPr lang="hu-HU" altLang="x-none" sz="984" dirty="0">
                  <a:solidFill>
                    <a:srgbClr val="494949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15.000 Ft</a:t>
              </a:r>
            </a:p>
          </p:txBody>
        </p:sp>
      </p:grpSp>
      <p:grpSp>
        <p:nvGrpSpPr>
          <p:cNvPr id="309" name="Csoportba foglalás 308"/>
          <p:cNvGrpSpPr/>
          <p:nvPr/>
        </p:nvGrpSpPr>
        <p:grpSpPr>
          <a:xfrm>
            <a:off x="5083420" y="1464783"/>
            <a:ext cx="1144116" cy="2859732"/>
            <a:chOff x="3885531" y="3187899"/>
            <a:chExt cx="1144116" cy="2859732"/>
          </a:xfrm>
        </p:grpSpPr>
        <p:pic>
          <p:nvPicPr>
            <p:cNvPr id="310" name="Picture 8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85531" y="5519664"/>
              <a:ext cx="1144116" cy="5279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1" name="Rectangle 82"/>
            <p:cNvSpPr>
              <a:spLocks noChangeArrowheads="1"/>
            </p:cNvSpPr>
            <p:nvPr/>
          </p:nvSpPr>
          <p:spPr bwMode="auto">
            <a:xfrm>
              <a:off x="4127151" y="5548941"/>
              <a:ext cx="737698" cy="3952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1pPr>
              <a:lvl2pPr marL="742950" indent="-285750"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2pPr>
              <a:lvl3pPr marL="1143000" indent="-228600"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3pPr>
              <a:lvl4pPr marL="1600200" indent="-228600"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4pPr>
              <a:lvl5pPr marL="2057400" indent="-228600"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9pPr>
            </a:lstStyle>
            <a:p>
              <a:pPr algn="ctr" eaLnBrk="1"/>
              <a:r>
                <a:rPr lang="hu-HU" altLang="x-none" sz="984" dirty="0">
                  <a:solidFill>
                    <a:srgbClr val="494949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Saját 15.000 Ft</a:t>
              </a:r>
            </a:p>
          </p:txBody>
        </p:sp>
        <p:pic>
          <p:nvPicPr>
            <p:cNvPr id="312" name="Picture 7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85531" y="4742780"/>
              <a:ext cx="1144116" cy="5268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3" name="Rectangle 79"/>
            <p:cNvSpPr>
              <a:spLocks noChangeArrowheads="1"/>
            </p:cNvSpPr>
            <p:nvPr/>
          </p:nvSpPr>
          <p:spPr bwMode="auto">
            <a:xfrm>
              <a:off x="4127748" y="4774035"/>
              <a:ext cx="736699" cy="3952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1pPr>
              <a:lvl2pPr marL="742950" indent="-285750"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2pPr>
              <a:lvl3pPr marL="1143000" indent="-228600"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3pPr>
              <a:lvl4pPr marL="1600200" indent="-228600"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4pPr>
              <a:lvl5pPr marL="2057400" indent="-228600"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9pPr>
            </a:lstStyle>
            <a:p>
              <a:pPr algn="ctr" eaLnBrk="1"/>
              <a:r>
                <a:rPr lang="hu-HU" altLang="x-none" sz="984" dirty="0">
                  <a:solidFill>
                    <a:srgbClr val="494949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Saját 15.000 Ft</a:t>
              </a:r>
            </a:p>
          </p:txBody>
        </p:sp>
        <p:pic>
          <p:nvPicPr>
            <p:cNvPr id="314" name="Picture 7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85531" y="3964781"/>
              <a:ext cx="1144116" cy="5279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5" name="Rectangle 76"/>
            <p:cNvSpPr>
              <a:spLocks noChangeArrowheads="1"/>
            </p:cNvSpPr>
            <p:nvPr/>
          </p:nvSpPr>
          <p:spPr bwMode="auto">
            <a:xfrm>
              <a:off x="4127748" y="4003850"/>
              <a:ext cx="736699" cy="3952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1pPr>
              <a:lvl2pPr marL="742950" indent="-285750"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2pPr>
              <a:lvl3pPr marL="1143000" indent="-228600"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3pPr>
              <a:lvl4pPr marL="1600200" indent="-228600"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4pPr>
              <a:lvl5pPr marL="2057400" indent="-228600"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9pPr>
            </a:lstStyle>
            <a:p>
              <a:pPr algn="ctr" eaLnBrk="1"/>
              <a:r>
                <a:rPr lang="hu-HU" altLang="x-none" sz="984">
                  <a:solidFill>
                    <a:srgbClr val="494949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Saját 15.000 Ft</a:t>
              </a:r>
            </a:p>
          </p:txBody>
        </p:sp>
        <p:pic>
          <p:nvPicPr>
            <p:cNvPr id="316" name="Picture 7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85531" y="3187899"/>
              <a:ext cx="1144116" cy="5279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7" name="Rectangle 73"/>
            <p:cNvSpPr>
              <a:spLocks noChangeArrowheads="1"/>
            </p:cNvSpPr>
            <p:nvPr/>
          </p:nvSpPr>
          <p:spPr bwMode="auto">
            <a:xfrm>
              <a:off x="4127748" y="3219153"/>
              <a:ext cx="736699" cy="3952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1pPr>
              <a:lvl2pPr marL="742950" indent="-285750"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2pPr>
              <a:lvl3pPr marL="1143000" indent="-228600"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3pPr>
              <a:lvl4pPr marL="1600200" indent="-228600"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4pPr>
              <a:lvl5pPr marL="2057400" indent="-228600"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9pPr>
            </a:lstStyle>
            <a:p>
              <a:pPr algn="ctr" eaLnBrk="1"/>
              <a:r>
                <a:rPr lang="hu-HU" altLang="x-none" sz="984">
                  <a:solidFill>
                    <a:srgbClr val="494949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Saját 15.000 Ft</a:t>
              </a:r>
            </a:p>
          </p:txBody>
        </p:sp>
      </p:grpSp>
      <p:grpSp>
        <p:nvGrpSpPr>
          <p:cNvPr id="6" name="Csoportba foglalás 5"/>
          <p:cNvGrpSpPr/>
          <p:nvPr/>
        </p:nvGrpSpPr>
        <p:grpSpPr>
          <a:xfrm>
            <a:off x="3869768" y="1926733"/>
            <a:ext cx="1143000" cy="2048621"/>
            <a:chOff x="3869768" y="1926733"/>
            <a:chExt cx="1143000" cy="2048621"/>
          </a:xfrm>
        </p:grpSpPr>
        <p:pic>
          <p:nvPicPr>
            <p:cNvPr id="319" name="Picture 6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69768" y="1926733"/>
              <a:ext cx="1143000" cy="5279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20" name="Rectangle 67"/>
            <p:cNvSpPr>
              <a:spLocks noChangeArrowheads="1"/>
            </p:cNvSpPr>
            <p:nvPr/>
          </p:nvSpPr>
          <p:spPr bwMode="auto">
            <a:xfrm>
              <a:off x="4110870" y="1960220"/>
              <a:ext cx="737815" cy="3952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1pPr>
              <a:lvl2pPr marL="742950" indent="-285750"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2pPr>
              <a:lvl3pPr marL="1143000" indent="-228600"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3pPr>
              <a:lvl4pPr marL="1600200" indent="-228600"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4pPr>
              <a:lvl5pPr marL="2057400" indent="-228600"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9pPr>
            </a:lstStyle>
            <a:p>
              <a:pPr algn="ctr" eaLnBrk="1"/>
              <a:r>
                <a:rPr lang="hu-HU" altLang="x-none" sz="984" dirty="0">
                  <a:solidFill>
                    <a:srgbClr val="494949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Saját 15.000 Ft</a:t>
              </a:r>
            </a:p>
          </p:txBody>
        </p:sp>
        <p:pic>
          <p:nvPicPr>
            <p:cNvPr id="321" name="Picture 6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69768" y="3448502"/>
              <a:ext cx="1143000" cy="5268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22" name="Rectangle 70"/>
            <p:cNvSpPr>
              <a:spLocks noChangeArrowheads="1"/>
            </p:cNvSpPr>
            <p:nvPr/>
          </p:nvSpPr>
          <p:spPr bwMode="auto">
            <a:xfrm>
              <a:off x="4110870" y="3492034"/>
              <a:ext cx="737815" cy="3952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1pPr>
              <a:lvl2pPr marL="742950" indent="-285750"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2pPr>
              <a:lvl3pPr marL="1143000" indent="-228600"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3pPr>
              <a:lvl4pPr marL="1600200" indent="-228600"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4pPr>
              <a:lvl5pPr marL="2057400" indent="-228600"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9pPr>
            </a:lstStyle>
            <a:p>
              <a:pPr algn="ctr" eaLnBrk="1"/>
              <a:r>
                <a:rPr lang="hu-HU" altLang="x-none" sz="984" dirty="0">
                  <a:solidFill>
                    <a:srgbClr val="494949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Saját</a:t>
              </a:r>
            </a:p>
            <a:p>
              <a:pPr algn="ctr" eaLnBrk="1"/>
              <a:r>
                <a:rPr lang="hu-HU" altLang="x-none" sz="984" dirty="0">
                  <a:solidFill>
                    <a:srgbClr val="494949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15.000 Ft</a:t>
              </a:r>
            </a:p>
          </p:txBody>
        </p:sp>
      </p:grpSp>
      <p:cxnSp>
        <p:nvCxnSpPr>
          <p:cNvPr id="368" name="Egyenes összekötő 367"/>
          <p:cNvCxnSpPr/>
          <p:nvPr/>
        </p:nvCxnSpPr>
        <p:spPr>
          <a:xfrm flipV="1">
            <a:off x="2183127" y="4786877"/>
            <a:ext cx="5642436" cy="5232"/>
          </a:xfrm>
          <a:prstGeom prst="line">
            <a:avLst/>
          </a:prstGeom>
          <a:noFill/>
          <a:ln w="25400" cap="flat">
            <a:solidFill>
              <a:schemeClr val="tx1">
                <a:lumMod val="65000"/>
                <a:lumOff val="35000"/>
              </a:schemeClr>
            </a:solidFill>
            <a:prstDash val="dash"/>
            <a:round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381" name="Ellipszis 380"/>
          <p:cNvSpPr/>
          <p:nvPr/>
        </p:nvSpPr>
        <p:spPr>
          <a:xfrm>
            <a:off x="1847062" y="5151302"/>
            <a:ext cx="5632008" cy="3421914"/>
          </a:xfrm>
          <a:prstGeom prst="ellipse">
            <a:avLst/>
          </a:prstGeom>
          <a:noFill/>
          <a:ln w="28575" cap="flat">
            <a:solidFill>
              <a:schemeClr val="tx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5023" tIns="65023" rIns="65023" bIns="65023" numCol="1" spcCol="38100" rtlCol="0" anchor="ctr">
            <a:spAutoFit/>
          </a:bodyPr>
          <a:lstStyle/>
          <a:p>
            <a:pPr defTabSz="1300460" fontAlgn="auto">
              <a:spcBef>
                <a:spcPts val="0"/>
              </a:spcBef>
              <a:spcAft>
                <a:spcPts val="0"/>
              </a:spcAft>
            </a:pPr>
            <a:endParaRPr lang="en-US" sz="2560">
              <a:latin typeface="+mj-lt"/>
              <a:ea typeface="+mj-ea"/>
              <a:cs typeface="+mj-cs"/>
              <a:sym typeface="Arial"/>
            </a:endParaRPr>
          </a:p>
        </p:txBody>
      </p:sp>
      <p:grpSp>
        <p:nvGrpSpPr>
          <p:cNvPr id="369" name="Csoportba foglalás 368"/>
          <p:cNvGrpSpPr/>
          <p:nvPr/>
        </p:nvGrpSpPr>
        <p:grpSpPr>
          <a:xfrm>
            <a:off x="2102963" y="6469145"/>
            <a:ext cx="1944688" cy="898524"/>
            <a:chOff x="348068" y="4424131"/>
            <a:chExt cx="1944688" cy="898524"/>
          </a:xfrm>
        </p:grpSpPr>
        <p:pic>
          <p:nvPicPr>
            <p:cNvPr id="370" name="Picture 7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8068" y="4424131"/>
              <a:ext cx="1944688" cy="8985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71" name="TextBox 153"/>
            <p:cNvSpPr txBox="1"/>
            <p:nvPr/>
          </p:nvSpPr>
          <p:spPr>
            <a:xfrm>
              <a:off x="631468" y="4478014"/>
              <a:ext cx="1551659" cy="61772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spcFirstLastPara="1" lIns="45717" tIns="45717" rIns="45717" bIns="45717" spcCol="26788">
              <a:spAutoFit/>
            </a:bodyPr>
            <a:lstStyle/>
            <a:p>
              <a:pPr algn="ctr">
                <a:defRPr/>
              </a:pPr>
              <a:r>
                <a:rPr lang="hu-HU" sz="1707" kern="0" dirty="0">
                  <a:solidFill>
                    <a:srgbClr val="494949"/>
                  </a:solidFill>
                  <a:latin typeface="Times New Roman" charset="0"/>
                  <a:ea typeface="Times New Roman" charset="0"/>
                  <a:cs typeface="Times New Roman" charset="0"/>
                  <a:sym typeface="Arial"/>
                </a:rPr>
                <a:t>SAJÁT</a:t>
              </a:r>
            </a:p>
            <a:p>
              <a:pPr algn="ctr">
                <a:defRPr/>
              </a:pPr>
              <a:r>
                <a:rPr lang="hu-HU" sz="1707" kern="0" dirty="0">
                  <a:solidFill>
                    <a:srgbClr val="494949"/>
                  </a:solidFill>
                  <a:latin typeface="Times New Roman" charset="0"/>
                  <a:ea typeface="Times New Roman" charset="0"/>
                  <a:cs typeface="Times New Roman" charset="0"/>
                  <a:sym typeface="Arial"/>
                </a:rPr>
                <a:t>15.000 Ft</a:t>
              </a:r>
            </a:p>
          </p:txBody>
        </p:sp>
      </p:grpSp>
      <p:grpSp>
        <p:nvGrpSpPr>
          <p:cNvPr id="372" name="Csoportba foglalás 371"/>
          <p:cNvGrpSpPr/>
          <p:nvPr/>
        </p:nvGrpSpPr>
        <p:grpSpPr>
          <a:xfrm>
            <a:off x="2016375" y="2538337"/>
            <a:ext cx="1944688" cy="898524"/>
            <a:chOff x="348068" y="4424131"/>
            <a:chExt cx="1944688" cy="898524"/>
          </a:xfrm>
        </p:grpSpPr>
        <p:pic>
          <p:nvPicPr>
            <p:cNvPr id="373" name="Picture 7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8068" y="4424131"/>
              <a:ext cx="1944688" cy="8985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74" name="TextBox 153"/>
            <p:cNvSpPr txBox="1"/>
            <p:nvPr/>
          </p:nvSpPr>
          <p:spPr>
            <a:xfrm>
              <a:off x="631468" y="4478014"/>
              <a:ext cx="1551659" cy="61772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spcFirstLastPara="1" lIns="45717" tIns="45717" rIns="45717" bIns="45717" spcCol="26788">
              <a:spAutoFit/>
            </a:bodyPr>
            <a:lstStyle/>
            <a:p>
              <a:pPr algn="ctr">
                <a:defRPr/>
              </a:pPr>
              <a:r>
                <a:rPr lang="hu-HU" sz="1707" kern="0" dirty="0">
                  <a:solidFill>
                    <a:srgbClr val="494949"/>
                  </a:solidFill>
                  <a:latin typeface="Times New Roman" charset="0"/>
                  <a:ea typeface="Times New Roman" charset="0"/>
                  <a:cs typeface="Times New Roman" charset="0"/>
                  <a:sym typeface="Arial"/>
                </a:rPr>
                <a:t>SAJÁT</a:t>
              </a:r>
            </a:p>
            <a:p>
              <a:pPr algn="ctr">
                <a:defRPr/>
              </a:pPr>
              <a:r>
                <a:rPr lang="hu-HU" sz="1707" kern="0" dirty="0">
                  <a:solidFill>
                    <a:srgbClr val="494949"/>
                  </a:solidFill>
                  <a:latin typeface="Times New Roman" charset="0"/>
                  <a:ea typeface="Times New Roman" charset="0"/>
                  <a:cs typeface="Times New Roman" charset="0"/>
                  <a:sym typeface="Arial"/>
                </a:rPr>
                <a:t>15.000 Ft</a:t>
              </a:r>
            </a:p>
          </p:txBody>
        </p:sp>
      </p:grpSp>
      <p:sp>
        <p:nvSpPr>
          <p:cNvPr id="398" name="Ellipszis 397"/>
          <p:cNvSpPr/>
          <p:nvPr/>
        </p:nvSpPr>
        <p:spPr>
          <a:xfrm>
            <a:off x="1828589" y="1178055"/>
            <a:ext cx="5632008" cy="3421914"/>
          </a:xfrm>
          <a:prstGeom prst="ellipse">
            <a:avLst/>
          </a:prstGeom>
          <a:noFill/>
          <a:ln w="28575" cap="flat">
            <a:solidFill>
              <a:schemeClr val="tx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5023" tIns="65023" rIns="65023" bIns="65023" numCol="1" spcCol="38100" rtlCol="0" anchor="ctr">
            <a:spAutoFit/>
          </a:bodyPr>
          <a:lstStyle/>
          <a:p>
            <a:pPr defTabSz="1300460" fontAlgn="auto">
              <a:spcBef>
                <a:spcPts val="0"/>
              </a:spcBef>
              <a:spcAft>
                <a:spcPts val="0"/>
              </a:spcAft>
            </a:pPr>
            <a:endParaRPr lang="en-US" sz="2560">
              <a:latin typeface="+mj-lt"/>
              <a:ea typeface="+mj-ea"/>
              <a:cs typeface="+mj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1842294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6" grpId="0"/>
      <p:bldP spid="222" grpId="0"/>
      <p:bldP spid="230" grpId="0"/>
      <p:bldP spid="235" grpId="0"/>
      <p:bldP spid="381" grpId="0" animBg="1"/>
      <p:bldP spid="381" grpId="1" animBg="1"/>
      <p:bldP spid="398" grpId="0" animBg="1"/>
      <p:bldP spid="398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Shape 420" descr="Kép 235"/>
          <p:cNvSpPr>
            <a:spLocks noChangeArrowheads="1"/>
          </p:cNvSpPr>
          <p:nvPr/>
        </p:nvSpPr>
        <p:spPr bwMode="auto">
          <a:xfrm>
            <a:off x="-1100987" y="6146569"/>
            <a:ext cx="14478000" cy="984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45717" tIns="45719" rIns="45717" bIns="45719" anchor="ctr"/>
          <a:lstStyle>
            <a:lvl1pPr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pPr eaLnBrk="1"/>
            <a:endParaRPr lang="x-none" altLang="x-none"/>
          </a:p>
        </p:txBody>
      </p:sp>
      <p:grpSp>
        <p:nvGrpSpPr>
          <p:cNvPr id="4" name="Csoportba foglalás 3"/>
          <p:cNvGrpSpPr/>
          <p:nvPr/>
        </p:nvGrpSpPr>
        <p:grpSpPr>
          <a:xfrm>
            <a:off x="348068" y="4424131"/>
            <a:ext cx="1944688" cy="898524"/>
            <a:chOff x="348068" y="4424131"/>
            <a:chExt cx="1944688" cy="898524"/>
          </a:xfrm>
        </p:grpSpPr>
        <p:pic>
          <p:nvPicPr>
            <p:cNvPr id="34820" name="Picture 7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8068" y="4424131"/>
              <a:ext cx="1944688" cy="8985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4" name="TextBox 153"/>
            <p:cNvSpPr txBox="1"/>
            <p:nvPr/>
          </p:nvSpPr>
          <p:spPr>
            <a:xfrm>
              <a:off x="631468" y="4478014"/>
              <a:ext cx="1551659" cy="61772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spcFirstLastPara="1" lIns="45717" tIns="45717" rIns="45717" bIns="45717" spcCol="26788">
              <a:spAutoFit/>
            </a:bodyPr>
            <a:lstStyle/>
            <a:p>
              <a:pPr algn="ctr">
                <a:defRPr/>
              </a:pPr>
              <a:r>
                <a:rPr lang="hu-HU" sz="1707" kern="0" dirty="0">
                  <a:solidFill>
                    <a:srgbClr val="494949"/>
                  </a:solidFill>
                  <a:latin typeface="Times New Roman" charset="0"/>
                  <a:ea typeface="Times New Roman" charset="0"/>
                  <a:cs typeface="Times New Roman" charset="0"/>
                  <a:sym typeface="Arial"/>
                </a:rPr>
                <a:t>SAJÁT</a:t>
              </a:r>
            </a:p>
            <a:p>
              <a:pPr algn="ctr">
                <a:defRPr/>
              </a:pPr>
              <a:r>
                <a:rPr lang="hu-HU" sz="1707" kern="0" dirty="0">
                  <a:solidFill>
                    <a:srgbClr val="494949"/>
                  </a:solidFill>
                  <a:latin typeface="Times New Roman" charset="0"/>
                  <a:ea typeface="Times New Roman" charset="0"/>
                  <a:cs typeface="Times New Roman" charset="0"/>
                  <a:sym typeface="Arial"/>
                </a:rPr>
                <a:t>15.000 Ft</a:t>
              </a:r>
            </a:p>
          </p:txBody>
        </p:sp>
      </p:grpSp>
      <p:cxnSp>
        <p:nvCxnSpPr>
          <p:cNvPr id="137" name="Egyenes összekötő 136"/>
          <p:cNvCxnSpPr/>
          <p:nvPr/>
        </p:nvCxnSpPr>
        <p:spPr>
          <a:xfrm>
            <a:off x="341298" y="657798"/>
            <a:ext cx="5529600" cy="0"/>
          </a:xfrm>
          <a:prstGeom prst="line">
            <a:avLst/>
          </a:prstGeom>
          <a:noFill/>
          <a:ln w="57150" cap="flat">
            <a:solidFill>
              <a:srgbClr val="DE006E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38" name="Szövegdoboz 137"/>
          <p:cNvSpPr txBox="1"/>
          <p:nvPr/>
        </p:nvSpPr>
        <p:spPr>
          <a:xfrm>
            <a:off x="295391" y="264991"/>
            <a:ext cx="10774454" cy="53000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6" tIns="45716" rIns="45716" bIns="45716" numCol="1" spcCol="26787" rtlCol="0" anchor="t">
            <a:spAutoFit/>
          </a:bodyPr>
          <a:lstStyle/>
          <a:p>
            <a:pPr defTabSz="914307"/>
            <a:r>
              <a:rPr lang="hu-HU" sz="2844" b="1" dirty="0">
                <a:solidFill>
                  <a:srgbClr val="DE006E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Arial"/>
              </a:rPr>
              <a:t>EGY „PP” UTÁNI KIFIZETÉSEK:</a:t>
            </a:r>
            <a:endParaRPr lang="en-US" sz="2844" b="1" dirty="0">
              <a:solidFill>
                <a:srgbClr val="DE006E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  <a:sym typeface="Arial"/>
            </a:endParaRPr>
          </a:p>
        </p:txBody>
      </p:sp>
      <p:sp>
        <p:nvSpPr>
          <p:cNvPr id="186" name="TextBox 1">
            <a:extLst>
              <a:ext uri="{FF2B5EF4-FFF2-40B4-BE49-F238E27FC236}">
                <a16:creationId xmlns:a16="http://schemas.microsoft.com/office/drawing/2014/main" id="{E383C8DE-18C4-4A93-9619-0741304AF088}"/>
              </a:ext>
            </a:extLst>
          </p:cNvPr>
          <p:cNvSpPr txBox="1"/>
          <p:nvPr/>
        </p:nvSpPr>
        <p:spPr bwMode="auto">
          <a:xfrm>
            <a:off x="9168730" y="776228"/>
            <a:ext cx="3320299" cy="46441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wrap="square" lIns="45716" tIns="45716" rIns="45716" bIns="45716" spcCol="26787">
            <a:spAutoFit/>
          </a:bodyPr>
          <a:lstStyle/>
          <a:p>
            <a:pPr defTabSz="914354">
              <a:defRPr/>
            </a:pPr>
            <a:r>
              <a:rPr lang="hu-HU" sz="2418" b="1" kern="0" dirty="0">
                <a:solidFill>
                  <a:srgbClr val="E10E79"/>
                </a:solidFill>
                <a:latin typeface="Arial" panose="020B0604020202020204" pitchFamily="34" charset="0"/>
                <a:ea typeface="Times New Roman" charset="0"/>
                <a:cs typeface="Arial" panose="020B0604020202020204" pitchFamily="34" charset="0"/>
                <a:sym typeface="Arial"/>
              </a:rPr>
              <a:t>EGYÜTTÁLLÁSOK:</a:t>
            </a:r>
          </a:p>
        </p:txBody>
      </p:sp>
      <p:sp>
        <p:nvSpPr>
          <p:cNvPr id="222" name="TextBox 1">
            <a:extLst>
              <a:ext uri="{FF2B5EF4-FFF2-40B4-BE49-F238E27FC236}">
                <a16:creationId xmlns:a16="http://schemas.microsoft.com/office/drawing/2014/main" id="{E383C8DE-18C4-4A93-9619-0741304AF088}"/>
              </a:ext>
            </a:extLst>
          </p:cNvPr>
          <p:cNvSpPr txBox="1"/>
          <p:nvPr/>
        </p:nvSpPr>
        <p:spPr bwMode="auto">
          <a:xfrm>
            <a:off x="9842476" y="1396951"/>
            <a:ext cx="3320297" cy="3693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wrap="square" lIns="45716" tIns="45716" rIns="45716" bIns="45716" spcCol="26787">
            <a:spAutoFit/>
          </a:bodyPr>
          <a:lstStyle/>
          <a:p>
            <a:pPr defTabSz="914354">
              <a:defRPr/>
            </a:pPr>
            <a:r>
              <a:rPr lang="hu-HU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Times New Roman" charset="0"/>
                <a:cs typeface="Arial" panose="020B0604020202020204" pitchFamily="34" charset="0"/>
                <a:sym typeface="Arial"/>
              </a:rPr>
              <a:t>1/</a:t>
            </a:r>
            <a:r>
              <a:rPr lang="hu-HU" b="1" kern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Times New Roman" charset="0"/>
                <a:cs typeface="Arial" panose="020B0604020202020204" pitchFamily="34" charset="0"/>
                <a:sym typeface="Arial"/>
              </a:rPr>
              <a:t>1</a:t>
            </a:r>
            <a:r>
              <a:rPr lang="hu-HU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Times New Roman" charset="0"/>
                <a:cs typeface="Arial" panose="020B0604020202020204" pitchFamily="34" charset="0"/>
                <a:sym typeface="Arial"/>
              </a:rPr>
              <a:t>  = 3000 Ft</a:t>
            </a:r>
          </a:p>
        </p:txBody>
      </p:sp>
      <p:cxnSp>
        <p:nvCxnSpPr>
          <p:cNvPr id="223" name="Egyenes összekötő 222"/>
          <p:cNvCxnSpPr/>
          <p:nvPr/>
        </p:nvCxnSpPr>
        <p:spPr>
          <a:xfrm>
            <a:off x="9168730" y="1285462"/>
            <a:ext cx="3225600" cy="0"/>
          </a:xfrm>
          <a:prstGeom prst="line">
            <a:avLst/>
          </a:prstGeom>
          <a:noFill/>
          <a:ln w="28575" cap="flat">
            <a:solidFill>
              <a:srgbClr val="DE006E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30" name="TextBox 1">
            <a:extLst>
              <a:ext uri="{FF2B5EF4-FFF2-40B4-BE49-F238E27FC236}">
                <a16:creationId xmlns:a16="http://schemas.microsoft.com/office/drawing/2014/main" id="{E383C8DE-18C4-4A93-9619-0741304AF088}"/>
              </a:ext>
            </a:extLst>
          </p:cNvPr>
          <p:cNvSpPr txBox="1"/>
          <p:nvPr/>
        </p:nvSpPr>
        <p:spPr bwMode="auto">
          <a:xfrm>
            <a:off x="9842476" y="1887040"/>
            <a:ext cx="3320297" cy="3693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wrap="square" lIns="45716" tIns="45716" rIns="45716" bIns="45716" spcCol="26787">
            <a:spAutoFit/>
          </a:bodyPr>
          <a:lstStyle/>
          <a:p>
            <a:pPr defTabSz="914354">
              <a:defRPr/>
            </a:pPr>
            <a:r>
              <a:rPr lang="hu-HU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Times New Roman" charset="0"/>
                <a:cs typeface="Arial" panose="020B0604020202020204" pitchFamily="34" charset="0"/>
                <a:sym typeface="Arial"/>
              </a:rPr>
              <a:t>3/</a:t>
            </a:r>
            <a:r>
              <a:rPr lang="hu-HU" b="1" kern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Times New Roman" charset="0"/>
                <a:cs typeface="Arial" panose="020B0604020202020204" pitchFamily="34" charset="0"/>
                <a:sym typeface="Arial"/>
              </a:rPr>
              <a:t>3</a:t>
            </a:r>
            <a:r>
              <a:rPr lang="hu-HU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Times New Roman" charset="0"/>
                <a:cs typeface="Arial" panose="020B0604020202020204" pitchFamily="34" charset="0"/>
                <a:sym typeface="Arial"/>
              </a:rPr>
              <a:t>  = 6000 Ft</a:t>
            </a:r>
          </a:p>
        </p:txBody>
      </p:sp>
      <p:sp>
        <p:nvSpPr>
          <p:cNvPr id="235" name="TextBox 1">
            <a:extLst>
              <a:ext uri="{FF2B5EF4-FFF2-40B4-BE49-F238E27FC236}">
                <a16:creationId xmlns:a16="http://schemas.microsoft.com/office/drawing/2014/main" id="{E383C8DE-18C4-4A93-9619-0741304AF088}"/>
              </a:ext>
            </a:extLst>
          </p:cNvPr>
          <p:cNvSpPr txBox="1"/>
          <p:nvPr/>
        </p:nvSpPr>
        <p:spPr bwMode="auto">
          <a:xfrm>
            <a:off x="9842476" y="2381384"/>
            <a:ext cx="3320297" cy="3693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wrap="square" lIns="45716" tIns="45716" rIns="45716" bIns="45716" spcCol="26787">
            <a:spAutoFit/>
          </a:bodyPr>
          <a:lstStyle/>
          <a:p>
            <a:pPr defTabSz="914354">
              <a:defRPr/>
            </a:pPr>
            <a:r>
              <a:rPr lang="hu-HU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Times New Roman" charset="0"/>
                <a:cs typeface="Arial" panose="020B0604020202020204" pitchFamily="34" charset="0"/>
                <a:sym typeface="Arial"/>
              </a:rPr>
              <a:t>7/</a:t>
            </a:r>
            <a:r>
              <a:rPr lang="hu-HU" b="1" kern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Times New Roman" charset="0"/>
                <a:cs typeface="Arial" panose="020B0604020202020204" pitchFamily="34" charset="0"/>
                <a:sym typeface="Arial"/>
              </a:rPr>
              <a:t>7</a:t>
            </a:r>
            <a:r>
              <a:rPr lang="hu-HU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Times New Roman" charset="0"/>
                <a:cs typeface="Arial" panose="020B0604020202020204" pitchFamily="34" charset="0"/>
                <a:sym typeface="Arial"/>
              </a:rPr>
              <a:t>  = 9000 Ft</a:t>
            </a:r>
          </a:p>
        </p:txBody>
      </p:sp>
      <p:sp>
        <p:nvSpPr>
          <p:cNvPr id="241" name="TextBox 1">
            <a:extLst>
              <a:ext uri="{FF2B5EF4-FFF2-40B4-BE49-F238E27FC236}">
                <a16:creationId xmlns:a16="http://schemas.microsoft.com/office/drawing/2014/main" id="{E383C8DE-18C4-4A93-9619-0741304AF088}"/>
              </a:ext>
            </a:extLst>
          </p:cNvPr>
          <p:cNvSpPr txBox="1"/>
          <p:nvPr/>
        </p:nvSpPr>
        <p:spPr bwMode="auto">
          <a:xfrm>
            <a:off x="9611701" y="2915520"/>
            <a:ext cx="3320297" cy="3693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wrap="square" lIns="45716" tIns="45716" rIns="45716" bIns="45716" spcCol="26787">
            <a:spAutoFit/>
          </a:bodyPr>
          <a:lstStyle/>
          <a:p>
            <a:pPr defTabSz="914354">
              <a:defRPr/>
            </a:pPr>
            <a:r>
              <a:rPr lang="hu-HU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Times New Roman" charset="0"/>
                <a:cs typeface="Arial" panose="020B0604020202020204" pitchFamily="34" charset="0"/>
                <a:sym typeface="Arial"/>
              </a:rPr>
              <a:t>15/15  = 12 000 Ft</a:t>
            </a:r>
          </a:p>
        </p:txBody>
      </p:sp>
      <p:grpSp>
        <p:nvGrpSpPr>
          <p:cNvPr id="231" name="Csoportba foglalás 230"/>
          <p:cNvGrpSpPr/>
          <p:nvPr/>
        </p:nvGrpSpPr>
        <p:grpSpPr>
          <a:xfrm>
            <a:off x="5083420" y="5518115"/>
            <a:ext cx="1144116" cy="2859732"/>
            <a:chOff x="3885531" y="3187899"/>
            <a:chExt cx="1144116" cy="2859732"/>
          </a:xfrm>
        </p:grpSpPr>
        <p:pic>
          <p:nvPicPr>
            <p:cNvPr id="251" name="Picture 8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85531" y="5519664"/>
              <a:ext cx="1144116" cy="5279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2" name="Rectangle 82"/>
            <p:cNvSpPr>
              <a:spLocks noChangeArrowheads="1"/>
            </p:cNvSpPr>
            <p:nvPr/>
          </p:nvSpPr>
          <p:spPr bwMode="auto">
            <a:xfrm>
              <a:off x="4127151" y="5548941"/>
              <a:ext cx="737698" cy="3952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1pPr>
              <a:lvl2pPr marL="742950" indent="-285750"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2pPr>
              <a:lvl3pPr marL="1143000" indent="-228600"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3pPr>
              <a:lvl4pPr marL="1600200" indent="-228600"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4pPr>
              <a:lvl5pPr marL="2057400" indent="-228600"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9pPr>
            </a:lstStyle>
            <a:p>
              <a:pPr algn="ctr" eaLnBrk="1"/>
              <a:r>
                <a:rPr lang="hu-HU" altLang="x-none" sz="984" dirty="0">
                  <a:solidFill>
                    <a:srgbClr val="494949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Saját 15.000 Ft</a:t>
              </a:r>
            </a:p>
          </p:txBody>
        </p:sp>
        <p:pic>
          <p:nvPicPr>
            <p:cNvPr id="253" name="Picture 7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85531" y="4742780"/>
              <a:ext cx="1144116" cy="5268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4" name="Rectangle 79"/>
            <p:cNvSpPr>
              <a:spLocks noChangeArrowheads="1"/>
            </p:cNvSpPr>
            <p:nvPr/>
          </p:nvSpPr>
          <p:spPr bwMode="auto">
            <a:xfrm>
              <a:off x="4127748" y="4774035"/>
              <a:ext cx="736699" cy="3952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1pPr>
              <a:lvl2pPr marL="742950" indent="-285750"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2pPr>
              <a:lvl3pPr marL="1143000" indent="-228600"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3pPr>
              <a:lvl4pPr marL="1600200" indent="-228600"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4pPr>
              <a:lvl5pPr marL="2057400" indent="-228600"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9pPr>
            </a:lstStyle>
            <a:p>
              <a:pPr algn="ctr" eaLnBrk="1"/>
              <a:r>
                <a:rPr lang="hu-HU" altLang="x-none" sz="984">
                  <a:solidFill>
                    <a:srgbClr val="494949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Saját 15.000 Ft</a:t>
              </a:r>
            </a:p>
          </p:txBody>
        </p:sp>
        <p:pic>
          <p:nvPicPr>
            <p:cNvPr id="255" name="Picture 7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85531" y="3964781"/>
              <a:ext cx="1144116" cy="5279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6" name="Rectangle 76"/>
            <p:cNvSpPr>
              <a:spLocks noChangeArrowheads="1"/>
            </p:cNvSpPr>
            <p:nvPr/>
          </p:nvSpPr>
          <p:spPr bwMode="auto">
            <a:xfrm>
              <a:off x="4127748" y="4003850"/>
              <a:ext cx="736699" cy="3952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1pPr>
              <a:lvl2pPr marL="742950" indent="-285750"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2pPr>
              <a:lvl3pPr marL="1143000" indent="-228600"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3pPr>
              <a:lvl4pPr marL="1600200" indent="-228600"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4pPr>
              <a:lvl5pPr marL="2057400" indent="-228600"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9pPr>
            </a:lstStyle>
            <a:p>
              <a:pPr algn="ctr" eaLnBrk="1"/>
              <a:r>
                <a:rPr lang="hu-HU" altLang="x-none" sz="984">
                  <a:solidFill>
                    <a:srgbClr val="494949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Saját 15.000 Ft</a:t>
              </a:r>
            </a:p>
          </p:txBody>
        </p:sp>
        <p:pic>
          <p:nvPicPr>
            <p:cNvPr id="257" name="Picture 7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85531" y="3187899"/>
              <a:ext cx="1144116" cy="5279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8" name="Rectangle 73"/>
            <p:cNvSpPr>
              <a:spLocks noChangeArrowheads="1"/>
            </p:cNvSpPr>
            <p:nvPr/>
          </p:nvSpPr>
          <p:spPr bwMode="auto">
            <a:xfrm>
              <a:off x="4127748" y="3219153"/>
              <a:ext cx="736699" cy="3952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1pPr>
              <a:lvl2pPr marL="742950" indent="-285750"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2pPr>
              <a:lvl3pPr marL="1143000" indent="-228600"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3pPr>
              <a:lvl4pPr marL="1600200" indent="-228600"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4pPr>
              <a:lvl5pPr marL="2057400" indent="-228600"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9pPr>
            </a:lstStyle>
            <a:p>
              <a:pPr algn="ctr" eaLnBrk="1"/>
              <a:r>
                <a:rPr lang="hu-HU" altLang="x-none" sz="984">
                  <a:solidFill>
                    <a:srgbClr val="494949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Saját 15.000 Ft</a:t>
              </a:r>
            </a:p>
          </p:txBody>
        </p:sp>
      </p:grpSp>
      <p:grpSp>
        <p:nvGrpSpPr>
          <p:cNvPr id="7" name="Csoportba foglalás 6"/>
          <p:cNvGrpSpPr/>
          <p:nvPr/>
        </p:nvGrpSpPr>
        <p:grpSpPr>
          <a:xfrm>
            <a:off x="3913894" y="5981757"/>
            <a:ext cx="1143000" cy="1962305"/>
            <a:chOff x="3913894" y="5981757"/>
            <a:chExt cx="1143000" cy="1962305"/>
          </a:xfrm>
        </p:grpSpPr>
        <p:pic>
          <p:nvPicPr>
            <p:cNvPr id="260" name="Picture 6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13894" y="5981757"/>
              <a:ext cx="1143000" cy="5279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1" name="Rectangle 67"/>
            <p:cNvSpPr>
              <a:spLocks noChangeArrowheads="1"/>
            </p:cNvSpPr>
            <p:nvPr/>
          </p:nvSpPr>
          <p:spPr bwMode="auto">
            <a:xfrm>
              <a:off x="4154996" y="6015244"/>
              <a:ext cx="737815" cy="3952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1pPr>
              <a:lvl2pPr marL="742950" indent="-285750"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2pPr>
              <a:lvl3pPr marL="1143000" indent="-228600"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3pPr>
              <a:lvl4pPr marL="1600200" indent="-228600"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4pPr>
              <a:lvl5pPr marL="2057400" indent="-228600"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9pPr>
            </a:lstStyle>
            <a:p>
              <a:pPr algn="ctr" eaLnBrk="1"/>
              <a:r>
                <a:rPr lang="hu-HU" altLang="x-none" sz="984" dirty="0">
                  <a:solidFill>
                    <a:srgbClr val="494949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Saját 15.000 Ft</a:t>
              </a:r>
            </a:p>
          </p:txBody>
        </p:sp>
        <p:pic>
          <p:nvPicPr>
            <p:cNvPr id="262" name="Picture 6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13894" y="7417210"/>
              <a:ext cx="1143000" cy="5268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3" name="Rectangle 70"/>
            <p:cNvSpPr>
              <a:spLocks noChangeArrowheads="1"/>
            </p:cNvSpPr>
            <p:nvPr/>
          </p:nvSpPr>
          <p:spPr bwMode="auto">
            <a:xfrm>
              <a:off x="4154996" y="7460742"/>
              <a:ext cx="737815" cy="3952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1pPr>
              <a:lvl2pPr marL="742950" indent="-285750"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2pPr>
              <a:lvl3pPr marL="1143000" indent="-228600"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3pPr>
              <a:lvl4pPr marL="1600200" indent="-228600"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4pPr>
              <a:lvl5pPr marL="2057400" indent="-228600"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9pPr>
            </a:lstStyle>
            <a:p>
              <a:pPr algn="ctr" eaLnBrk="1"/>
              <a:r>
                <a:rPr lang="hu-HU" altLang="x-none" sz="984" dirty="0">
                  <a:solidFill>
                    <a:srgbClr val="494949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Saját</a:t>
              </a:r>
            </a:p>
            <a:p>
              <a:pPr algn="ctr" eaLnBrk="1"/>
              <a:r>
                <a:rPr lang="hu-HU" altLang="x-none" sz="984" dirty="0">
                  <a:solidFill>
                    <a:srgbClr val="494949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15.000 Ft</a:t>
              </a:r>
            </a:p>
          </p:txBody>
        </p:sp>
      </p:grpSp>
      <p:grpSp>
        <p:nvGrpSpPr>
          <p:cNvPr id="284" name="Csoportba foglalás 283"/>
          <p:cNvGrpSpPr/>
          <p:nvPr/>
        </p:nvGrpSpPr>
        <p:grpSpPr>
          <a:xfrm>
            <a:off x="6320444" y="5425385"/>
            <a:ext cx="740048" cy="3064000"/>
            <a:chOff x="5080993" y="3049488"/>
            <a:chExt cx="740048" cy="3064000"/>
          </a:xfrm>
        </p:grpSpPr>
        <p:grpSp>
          <p:nvGrpSpPr>
            <p:cNvPr id="285" name="Group 11"/>
            <p:cNvGrpSpPr>
              <a:grpSpLocks/>
            </p:cNvGrpSpPr>
            <p:nvPr/>
          </p:nvGrpSpPr>
          <p:grpSpPr bwMode="auto">
            <a:xfrm>
              <a:off x="5080993" y="3049488"/>
              <a:ext cx="740048" cy="341561"/>
              <a:chOff x="7269153" y="5058236"/>
              <a:chExt cx="834215" cy="385022"/>
            </a:xfrm>
          </p:grpSpPr>
          <p:pic>
            <p:nvPicPr>
              <p:cNvPr id="307" name="Picture 75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269153" y="5058236"/>
                <a:ext cx="834215" cy="3850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08" name="TextBox 145">
                <a:extLst/>
              </p:cNvPr>
              <p:cNvSpPr txBox="1"/>
              <p:nvPr/>
            </p:nvSpPr>
            <p:spPr>
              <a:xfrm>
                <a:off x="7342078" y="5078527"/>
                <a:ext cx="742363" cy="26818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spcFirstLastPara="1" lIns="32146" tIns="32146" rIns="32146" bIns="32146" spcCol="38100">
                <a:spAutoFit/>
              </a:bodyPr>
              <a:lstStyle/>
              <a:p>
                <a:pPr algn="ctr">
                  <a:defRPr/>
                </a:pPr>
                <a:r>
                  <a:rPr lang="hu-HU" sz="562" kern="0" dirty="0">
                    <a:solidFill>
                      <a:srgbClr val="494949"/>
                    </a:solidFill>
                    <a:latin typeface="Times New Roman" charset="0"/>
                    <a:ea typeface="Times New Roman" charset="0"/>
                    <a:cs typeface="Times New Roman" charset="0"/>
                    <a:sym typeface="Arial"/>
                  </a:rPr>
                  <a:t>SAJÁT</a:t>
                </a:r>
              </a:p>
              <a:p>
                <a:pPr algn="ctr">
                  <a:defRPr/>
                </a:pPr>
                <a:r>
                  <a:rPr lang="hu-HU" sz="562" kern="0" dirty="0">
                    <a:solidFill>
                      <a:srgbClr val="494949"/>
                    </a:solidFill>
                    <a:latin typeface="Times New Roman" charset="0"/>
                    <a:ea typeface="Times New Roman" charset="0"/>
                    <a:cs typeface="Times New Roman" charset="0"/>
                    <a:sym typeface="Arial"/>
                  </a:rPr>
                  <a:t>15.000 Ft</a:t>
                </a:r>
              </a:p>
            </p:txBody>
          </p:sp>
        </p:grpSp>
        <p:grpSp>
          <p:nvGrpSpPr>
            <p:cNvPr id="286" name="Group 10"/>
            <p:cNvGrpSpPr>
              <a:grpSpLocks/>
            </p:cNvGrpSpPr>
            <p:nvPr/>
          </p:nvGrpSpPr>
          <p:grpSpPr bwMode="auto">
            <a:xfrm>
              <a:off x="5080993" y="3437930"/>
              <a:ext cx="740048" cy="341561"/>
              <a:chOff x="7269153" y="5477665"/>
              <a:chExt cx="834215" cy="385022"/>
            </a:xfrm>
          </p:grpSpPr>
          <p:pic>
            <p:nvPicPr>
              <p:cNvPr id="305" name="Picture 75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269153" y="5477665"/>
                <a:ext cx="834215" cy="3850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06" name="TextBox 146">
                <a:extLst/>
              </p:cNvPr>
              <p:cNvSpPr txBox="1"/>
              <p:nvPr/>
            </p:nvSpPr>
            <p:spPr>
              <a:xfrm>
                <a:off x="7342078" y="5506319"/>
                <a:ext cx="742363" cy="26818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spcFirstLastPara="1" lIns="32146" tIns="32146" rIns="32146" bIns="32146" spcCol="38100">
                <a:spAutoFit/>
              </a:bodyPr>
              <a:lstStyle/>
              <a:p>
                <a:pPr algn="ctr">
                  <a:defRPr/>
                </a:pPr>
                <a:r>
                  <a:rPr lang="hu-HU" sz="562" kern="0" dirty="0">
                    <a:solidFill>
                      <a:srgbClr val="494949"/>
                    </a:solidFill>
                    <a:latin typeface="Times New Roman" charset="0"/>
                    <a:ea typeface="Times New Roman" charset="0"/>
                    <a:cs typeface="Times New Roman" charset="0"/>
                    <a:sym typeface="Arial"/>
                  </a:rPr>
                  <a:t>SAJÁT</a:t>
                </a:r>
              </a:p>
              <a:p>
                <a:pPr algn="ctr">
                  <a:defRPr/>
                </a:pPr>
                <a:r>
                  <a:rPr lang="hu-HU" sz="562" kern="0" dirty="0">
                    <a:solidFill>
                      <a:srgbClr val="494949"/>
                    </a:solidFill>
                    <a:latin typeface="Times New Roman" charset="0"/>
                    <a:ea typeface="Times New Roman" charset="0"/>
                    <a:cs typeface="Times New Roman" charset="0"/>
                    <a:sym typeface="Arial"/>
                  </a:rPr>
                  <a:t>15.000 Ft</a:t>
                </a:r>
              </a:p>
            </p:txBody>
          </p:sp>
        </p:grpSp>
        <p:grpSp>
          <p:nvGrpSpPr>
            <p:cNvPr id="287" name="Group 9"/>
            <p:cNvGrpSpPr>
              <a:grpSpLocks/>
            </p:cNvGrpSpPr>
            <p:nvPr/>
          </p:nvGrpSpPr>
          <p:grpSpPr bwMode="auto">
            <a:xfrm>
              <a:off x="5080993" y="3827488"/>
              <a:ext cx="740048" cy="341561"/>
              <a:chOff x="7269153" y="5897094"/>
              <a:chExt cx="834215" cy="385022"/>
            </a:xfrm>
          </p:grpSpPr>
          <p:pic>
            <p:nvPicPr>
              <p:cNvPr id="303" name="Picture 75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269153" y="5897094"/>
                <a:ext cx="834215" cy="3850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04" name="TextBox 147">
                <a:extLst/>
              </p:cNvPr>
              <p:cNvSpPr txBox="1"/>
              <p:nvPr/>
            </p:nvSpPr>
            <p:spPr>
              <a:xfrm>
                <a:off x="7342078" y="5928269"/>
                <a:ext cx="742363" cy="26818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spcFirstLastPara="1" lIns="32146" tIns="32146" rIns="32146" bIns="32146" spcCol="38100">
                <a:spAutoFit/>
              </a:bodyPr>
              <a:lstStyle/>
              <a:p>
                <a:pPr algn="ctr">
                  <a:defRPr/>
                </a:pPr>
                <a:r>
                  <a:rPr lang="hu-HU" sz="562" kern="0" dirty="0">
                    <a:solidFill>
                      <a:srgbClr val="494949"/>
                    </a:solidFill>
                    <a:latin typeface="Times New Roman" charset="0"/>
                    <a:ea typeface="Times New Roman" charset="0"/>
                    <a:cs typeface="Times New Roman" charset="0"/>
                    <a:sym typeface="Arial"/>
                  </a:rPr>
                  <a:t>SAJÁT</a:t>
                </a:r>
              </a:p>
              <a:p>
                <a:pPr algn="ctr">
                  <a:defRPr/>
                </a:pPr>
                <a:r>
                  <a:rPr lang="hu-HU" sz="562" kern="0" dirty="0">
                    <a:solidFill>
                      <a:srgbClr val="494949"/>
                    </a:solidFill>
                    <a:latin typeface="Times New Roman" charset="0"/>
                    <a:ea typeface="Times New Roman" charset="0"/>
                    <a:cs typeface="Times New Roman" charset="0"/>
                    <a:sym typeface="Arial"/>
                  </a:rPr>
                  <a:t>15.000 Ft</a:t>
                </a:r>
              </a:p>
            </p:txBody>
          </p:sp>
        </p:grpSp>
        <p:grpSp>
          <p:nvGrpSpPr>
            <p:cNvPr id="288" name="Group 8"/>
            <p:cNvGrpSpPr>
              <a:grpSpLocks/>
            </p:cNvGrpSpPr>
            <p:nvPr/>
          </p:nvGrpSpPr>
          <p:grpSpPr bwMode="auto">
            <a:xfrm>
              <a:off x="5080993" y="4215929"/>
              <a:ext cx="740048" cy="341561"/>
              <a:chOff x="7269153" y="6316523"/>
              <a:chExt cx="834215" cy="385022"/>
            </a:xfrm>
          </p:grpSpPr>
          <p:pic>
            <p:nvPicPr>
              <p:cNvPr id="301" name="Picture 75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269153" y="6316523"/>
                <a:ext cx="834215" cy="3850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02" name="TextBox 148">
                <a:extLst/>
              </p:cNvPr>
              <p:cNvSpPr txBox="1"/>
              <p:nvPr/>
            </p:nvSpPr>
            <p:spPr>
              <a:xfrm>
                <a:off x="7342078" y="6338537"/>
                <a:ext cx="742363" cy="26818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spcFirstLastPara="1" lIns="32146" tIns="32146" rIns="32146" bIns="32146" spcCol="38100">
                <a:spAutoFit/>
              </a:bodyPr>
              <a:lstStyle/>
              <a:p>
                <a:pPr algn="ctr">
                  <a:defRPr/>
                </a:pPr>
                <a:r>
                  <a:rPr lang="hu-HU" sz="562" kern="0" dirty="0">
                    <a:solidFill>
                      <a:srgbClr val="494949"/>
                    </a:solidFill>
                    <a:latin typeface="Times New Roman" charset="0"/>
                    <a:ea typeface="Times New Roman" charset="0"/>
                    <a:cs typeface="Times New Roman" charset="0"/>
                    <a:sym typeface="Arial"/>
                  </a:rPr>
                  <a:t>SAJÁT</a:t>
                </a:r>
              </a:p>
              <a:p>
                <a:pPr algn="ctr">
                  <a:defRPr/>
                </a:pPr>
                <a:r>
                  <a:rPr lang="hu-HU" sz="562" kern="0" dirty="0">
                    <a:solidFill>
                      <a:srgbClr val="494949"/>
                    </a:solidFill>
                    <a:latin typeface="Times New Roman" charset="0"/>
                    <a:ea typeface="Times New Roman" charset="0"/>
                    <a:cs typeface="Times New Roman" charset="0"/>
                    <a:sym typeface="Arial"/>
                  </a:rPr>
                  <a:t>15.000 Ft</a:t>
                </a:r>
              </a:p>
            </p:txBody>
          </p:sp>
        </p:grpSp>
        <p:grpSp>
          <p:nvGrpSpPr>
            <p:cNvPr id="289" name="Group 7"/>
            <p:cNvGrpSpPr>
              <a:grpSpLocks/>
            </p:cNvGrpSpPr>
            <p:nvPr/>
          </p:nvGrpSpPr>
          <p:grpSpPr bwMode="auto">
            <a:xfrm>
              <a:off x="5080993" y="4604371"/>
              <a:ext cx="740048" cy="342676"/>
              <a:chOff x="7269153" y="6735952"/>
              <a:chExt cx="834215" cy="385022"/>
            </a:xfrm>
          </p:grpSpPr>
          <p:pic>
            <p:nvPicPr>
              <p:cNvPr id="299" name="Picture 75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269153" y="6735952"/>
                <a:ext cx="834215" cy="3850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00" name="TextBox 149">
                <a:extLst/>
              </p:cNvPr>
              <p:cNvSpPr txBox="1"/>
              <p:nvPr/>
            </p:nvSpPr>
            <p:spPr>
              <a:xfrm>
                <a:off x="7342078" y="6760487"/>
                <a:ext cx="742363" cy="26731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spcFirstLastPara="1" lIns="32146" tIns="32146" rIns="32146" bIns="32146" spcCol="38100">
                <a:spAutoFit/>
              </a:bodyPr>
              <a:lstStyle/>
              <a:p>
                <a:pPr algn="ctr">
                  <a:defRPr/>
                </a:pPr>
                <a:r>
                  <a:rPr lang="hu-HU" sz="562" kern="0" dirty="0">
                    <a:solidFill>
                      <a:srgbClr val="494949"/>
                    </a:solidFill>
                    <a:latin typeface="Times New Roman" charset="0"/>
                    <a:ea typeface="Times New Roman" charset="0"/>
                    <a:cs typeface="Times New Roman" charset="0"/>
                    <a:sym typeface="Arial"/>
                  </a:rPr>
                  <a:t>SAJÁT</a:t>
                </a:r>
              </a:p>
              <a:p>
                <a:pPr algn="ctr">
                  <a:defRPr/>
                </a:pPr>
                <a:r>
                  <a:rPr lang="hu-HU" sz="562" kern="0" dirty="0">
                    <a:solidFill>
                      <a:srgbClr val="494949"/>
                    </a:solidFill>
                    <a:latin typeface="Times New Roman" charset="0"/>
                    <a:ea typeface="Times New Roman" charset="0"/>
                    <a:cs typeface="Times New Roman" charset="0"/>
                    <a:sym typeface="Arial"/>
                  </a:rPr>
                  <a:t>15.000 Ft</a:t>
                </a:r>
              </a:p>
            </p:txBody>
          </p:sp>
        </p:grpSp>
        <p:grpSp>
          <p:nvGrpSpPr>
            <p:cNvPr id="290" name="Group 6"/>
            <p:cNvGrpSpPr>
              <a:grpSpLocks/>
            </p:cNvGrpSpPr>
            <p:nvPr/>
          </p:nvGrpSpPr>
          <p:grpSpPr bwMode="auto">
            <a:xfrm>
              <a:off x="5080993" y="4993928"/>
              <a:ext cx="740048" cy="341561"/>
              <a:chOff x="7269153" y="7155381"/>
              <a:chExt cx="834215" cy="385022"/>
            </a:xfrm>
          </p:grpSpPr>
          <p:pic>
            <p:nvPicPr>
              <p:cNvPr id="297" name="Picture 75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269153" y="7155381"/>
                <a:ext cx="834215" cy="3850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98" name="TextBox 150">
                <a:extLst/>
              </p:cNvPr>
              <p:cNvSpPr txBox="1"/>
              <p:nvPr/>
            </p:nvSpPr>
            <p:spPr>
              <a:xfrm>
                <a:off x="7342078" y="7188278"/>
                <a:ext cx="742363" cy="26818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spcFirstLastPara="1" lIns="32146" tIns="32146" rIns="32146" bIns="32146" spcCol="38100">
                <a:spAutoFit/>
              </a:bodyPr>
              <a:lstStyle/>
              <a:p>
                <a:pPr algn="ctr">
                  <a:defRPr/>
                </a:pPr>
                <a:r>
                  <a:rPr lang="hu-HU" sz="562" kern="0" dirty="0">
                    <a:solidFill>
                      <a:srgbClr val="494949"/>
                    </a:solidFill>
                    <a:latin typeface="Times New Roman" charset="0"/>
                    <a:ea typeface="Times New Roman" charset="0"/>
                    <a:cs typeface="Times New Roman" charset="0"/>
                    <a:sym typeface="Arial"/>
                  </a:rPr>
                  <a:t>SAJÁT</a:t>
                </a:r>
              </a:p>
              <a:p>
                <a:pPr algn="ctr">
                  <a:defRPr/>
                </a:pPr>
                <a:r>
                  <a:rPr lang="hu-HU" sz="562" kern="0" dirty="0">
                    <a:solidFill>
                      <a:srgbClr val="494949"/>
                    </a:solidFill>
                    <a:latin typeface="Times New Roman" charset="0"/>
                    <a:ea typeface="Times New Roman" charset="0"/>
                    <a:cs typeface="Times New Roman" charset="0"/>
                    <a:sym typeface="Arial"/>
                  </a:rPr>
                  <a:t>15.000 Ft</a:t>
                </a:r>
              </a:p>
            </p:txBody>
          </p:sp>
        </p:grpSp>
        <p:grpSp>
          <p:nvGrpSpPr>
            <p:cNvPr id="291" name="Group 5"/>
            <p:cNvGrpSpPr>
              <a:grpSpLocks/>
            </p:cNvGrpSpPr>
            <p:nvPr/>
          </p:nvGrpSpPr>
          <p:grpSpPr bwMode="auto">
            <a:xfrm>
              <a:off x="5080993" y="5382370"/>
              <a:ext cx="740048" cy="342677"/>
              <a:chOff x="7269153" y="7574810"/>
              <a:chExt cx="834215" cy="385022"/>
            </a:xfrm>
          </p:grpSpPr>
          <p:pic>
            <p:nvPicPr>
              <p:cNvPr id="295" name="Picture 75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269153" y="7574810"/>
                <a:ext cx="834215" cy="3850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96" name="TextBox 151">
                <a:extLst/>
              </p:cNvPr>
              <p:cNvSpPr txBox="1"/>
              <p:nvPr/>
            </p:nvSpPr>
            <p:spPr>
              <a:xfrm>
                <a:off x="7342078" y="7604387"/>
                <a:ext cx="742363" cy="26731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spcFirstLastPara="1" lIns="32146" tIns="32146" rIns="32146" bIns="32146" spcCol="38100">
                <a:spAutoFit/>
              </a:bodyPr>
              <a:lstStyle/>
              <a:p>
                <a:pPr algn="ctr">
                  <a:defRPr/>
                </a:pPr>
                <a:r>
                  <a:rPr lang="hu-HU" sz="562" kern="0" dirty="0">
                    <a:solidFill>
                      <a:srgbClr val="494949"/>
                    </a:solidFill>
                    <a:latin typeface="Times New Roman" charset="0"/>
                    <a:ea typeface="Times New Roman" charset="0"/>
                    <a:cs typeface="Times New Roman" charset="0"/>
                    <a:sym typeface="Arial"/>
                  </a:rPr>
                  <a:t>SAJÁT</a:t>
                </a:r>
              </a:p>
              <a:p>
                <a:pPr algn="ctr">
                  <a:defRPr/>
                </a:pPr>
                <a:r>
                  <a:rPr lang="hu-HU" sz="562" kern="0" dirty="0">
                    <a:solidFill>
                      <a:srgbClr val="494949"/>
                    </a:solidFill>
                    <a:latin typeface="Times New Roman" charset="0"/>
                    <a:ea typeface="Times New Roman" charset="0"/>
                    <a:cs typeface="Times New Roman" charset="0"/>
                    <a:sym typeface="Arial"/>
                  </a:rPr>
                  <a:t>15.000 Ft</a:t>
                </a:r>
              </a:p>
            </p:txBody>
          </p:sp>
        </p:grpSp>
        <p:grpSp>
          <p:nvGrpSpPr>
            <p:cNvPr id="292" name="Group 4"/>
            <p:cNvGrpSpPr>
              <a:grpSpLocks/>
            </p:cNvGrpSpPr>
            <p:nvPr/>
          </p:nvGrpSpPr>
          <p:grpSpPr bwMode="auto">
            <a:xfrm>
              <a:off x="5080993" y="5771927"/>
              <a:ext cx="740048" cy="341561"/>
              <a:chOff x="7269153" y="7994240"/>
              <a:chExt cx="834215" cy="385022"/>
            </a:xfrm>
          </p:grpSpPr>
          <p:pic>
            <p:nvPicPr>
              <p:cNvPr id="293" name="Picture 75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269153" y="7994240"/>
                <a:ext cx="834215" cy="3850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94" name="TextBox 152">
                <a:extLst/>
              </p:cNvPr>
              <p:cNvSpPr txBox="1"/>
              <p:nvPr/>
            </p:nvSpPr>
            <p:spPr>
              <a:xfrm>
                <a:off x="7342078" y="8014657"/>
                <a:ext cx="742363" cy="26818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spcFirstLastPara="1" lIns="32146" tIns="32146" rIns="32146" bIns="32146" spcCol="38100">
                <a:spAutoFit/>
              </a:bodyPr>
              <a:lstStyle/>
              <a:p>
                <a:pPr algn="ctr">
                  <a:defRPr/>
                </a:pPr>
                <a:r>
                  <a:rPr lang="hu-HU" sz="562" kern="0" dirty="0">
                    <a:solidFill>
                      <a:srgbClr val="494949"/>
                    </a:solidFill>
                    <a:latin typeface="Times New Roman" charset="0"/>
                    <a:ea typeface="Times New Roman" charset="0"/>
                    <a:cs typeface="Times New Roman" charset="0"/>
                    <a:sym typeface="Arial"/>
                  </a:rPr>
                  <a:t>SAJÁT</a:t>
                </a:r>
              </a:p>
              <a:p>
                <a:pPr algn="ctr">
                  <a:defRPr/>
                </a:pPr>
                <a:r>
                  <a:rPr lang="hu-HU" sz="562" kern="0" dirty="0">
                    <a:solidFill>
                      <a:srgbClr val="494949"/>
                    </a:solidFill>
                    <a:latin typeface="Times New Roman" charset="0"/>
                    <a:ea typeface="Times New Roman" charset="0"/>
                    <a:cs typeface="Times New Roman" charset="0"/>
                    <a:sym typeface="Arial"/>
                  </a:rPr>
                  <a:t>15.000 Ft</a:t>
                </a:r>
              </a:p>
            </p:txBody>
          </p:sp>
        </p:grpSp>
      </p:grpSp>
      <p:grpSp>
        <p:nvGrpSpPr>
          <p:cNvPr id="309" name="Csoportba foglalás 308"/>
          <p:cNvGrpSpPr/>
          <p:nvPr/>
        </p:nvGrpSpPr>
        <p:grpSpPr>
          <a:xfrm>
            <a:off x="5083420" y="1464783"/>
            <a:ext cx="1144116" cy="2859732"/>
            <a:chOff x="3885531" y="3187899"/>
            <a:chExt cx="1144116" cy="2859732"/>
          </a:xfrm>
        </p:grpSpPr>
        <p:pic>
          <p:nvPicPr>
            <p:cNvPr id="310" name="Picture 8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85531" y="5519664"/>
              <a:ext cx="1144116" cy="5279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1" name="Rectangle 82"/>
            <p:cNvSpPr>
              <a:spLocks noChangeArrowheads="1"/>
            </p:cNvSpPr>
            <p:nvPr/>
          </p:nvSpPr>
          <p:spPr bwMode="auto">
            <a:xfrm>
              <a:off x="4127151" y="5548941"/>
              <a:ext cx="737698" cy="3952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1pPr>
              <a:lvl2pPr marL="742950" indent="-285750"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2pPr>
              <a:lvl3pPr marL="1143000" indent="-228600"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3pPr>
              <a:lvl4pPr marL="1600200" indent="-228600"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4pPr>
              <a:lvl5pPr marL="2057400" indent="-228600"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9pPr>
            </a:lstStyle>
            <a:p>
              <a:pPr algn="ctr" eaLnBrk="1"/>
              <a:r>
                <a:rPr lang="hu-HU" altLang="x-none" sz="984" dirty="0">
                  <a:solidFill>
                    <a:srgbClr val="494949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Saját 15.000 Ft</a:t>
              </a:r>
            </a:p>
          </p:txBody>
        </p:sp>
        <p:pic>
          <p:nvPicPr>
            <p:cNvPr id="312" name="Picture 7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85531" y="4742780"/>
              <a:ext cx="1144116" cy="5268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3" name="Rectangle 79"/>
            <p:cNvSpPr>
              <a:spLocks noChangeArrowheads="1"/>
            </p:cNvSpPr>
            <p:nvPr/>
          </p:nvSpPr>
          <p:spPr bwMode="auto">
            <a:xfrm>
              <a:off x="4127748" y="4774035"/>
              <a:ext cx="736699" cy="3952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1pPr>
              <a:lvl2pPr marL="742950" indent="-285750"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2pPr>
              <a:lvl3pPr marL="1143000" indent="-228600"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3pPr>
              <a:lvl4pPr marL="1600200" indent="-228600"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4pPr>
              <a:lvl5pPr marL="2057400" indent="-228600"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9pPr>
            </a:lstStyle>
            <a:p>
              <a:pPr algn="ctr" eaLnBrk="1"/>
              <a:r>
                <a:rPr lang="hu-HU" altLang="x-none" sz="984" dirty="0">
                  <a:solidFill>
                    <a:srgbClr val="494949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Saját 15.000 Ft</a:t>
              </a:r>
            </a:p>
          </p:txBody>
        </p:sp>
        <p:pic>
          <p:nvPicPr>
            <p:cNvPr id="314" name="Picture 7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85531" y="3964781"/>
              <a:ext cx="1144116" cy="5279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5" name="Rectangle 76"/>
            <p:cNvSpPr>
              <a:spLocks noChangeArrowheads="1"/>
            </p:cNvSpPr>
            <p:nvPr/>
          </p:nvSpPr>
          <p:spPr bwMode="auto">
            <a:xfrm>
              <a:off x="4127748" y="4003850"/>
              <a:ext cx="736699" cy="3952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1pPr>
              <a:lvl2pPr marL="742950" indent="-285750"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2pPr>
              <a:lvl3pPr marL="1143000" indent="-228600"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3pPr>
              <a:lvl4pPr marL="1600200" indent="-228600"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4pPr>
              <a:lvl5pPr marL="2057400" indent="-228600"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9pPr>
            </a:lstStyle>
            <a:p>
              <a:pPr algn="ctr" eaLnBrk="1"/>
              <a:r>
                <a:rPr lang="hu-HU" altLang="x-none" sz="984">
                  <a:solidFill>
                    <a:srgbClr val="494949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Saját 15.000 Ft</a:t>
              </a:r>
            </a:p>
          </p:txBody>
        </p:sp>
        <p:pic>
          <p:nvPicPr>
            <p:cNvPr id="316" name="Picture 7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85531" y="3187899"/>
              <a:ext cx="1144116" cy="5279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7" name="Rectangle 73"/>
            <p:cNvSpPr>
              <a:spLocks noChangeArrowheads="1"/>
            </p:cNvSpPr>
            <p:nvPr/>
          </p:nvSpPr>
          <p:spPr bwMode="auto">
            <a:xfrm>
              <a:off x="4127748" y="3219153"/>
              <a:ext cx="736699" cy="3952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1pPr>
              <a:lvl2pPr marL="742950" indent="-285750"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2pPr>
              <a:lvl3pPr marL="1143000" indent="-228600"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3pPr>
              <a:lvl4pPr marL="1600200" indent="-228600"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4pPr>
              <a:lvl5pPr marL="2057400" indent="-228600"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9pPr>
            </a:lstStyle>
            <a:p>
              <a:pPr algn="ctr" eaLnBrk="1"/>
              <a:r>
                <a:rPr lang="hu-HU" altLang="x-none" sz="984">
                  <a:solidFill>
                    <a:srgbClr val="494949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Saját 15.000 Ft</a:t>
              </a:r>
            </a:p>
          </p:txBody>
        </p:sp>
      </p:grpSp>
      <p:grpSp>
        <p:nvGrpSpPr>
          <p:cNvPr id="6" name="Csoportba foglalás 5"/>
          <p:cNvGrpSpPr/>
          <p:nvPr/>
        </p:nvGrpSpPr>
        <p:grpSpPr>
          <a:xfrm>
            <a:off x="3869768" y="1926733"/>
            <a:ext cx="1143000" cy="2048621"/>
            <a:chOff x="3869768" y="1926733"/>
            <a:chExt cx="1143000" cy="2048621"/>
          </a:xfrm>
        </p:grpSpPr>
        <p:pic>
          <p:nvPicPr>
            <p:cNvPr id="319" name="Picture 6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69768" y="1926733"/>
              <a:ext cx="1143000" cy="5279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20" name="Rectangle 67"/>
            <p:cNvSpPr>
              <a:spLocks noChangeArrowheads="1"/>
            </p:cNvSpPr>
            <p:nvPr/>
          </p:nvSpPr>
          <p:spPr bwMode="auto">
            <a:xfrm>
              <a:off x="4110870" y="1960220"/>
              <a:ext cx="737815" cy="3952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1pPr>
              <a:lvl2pPr marL="742950" indent="-285750"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2pPr>
              <a:lvl3pPr marL="1143000" indent="-228600"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3pPr>
              <a:lvl4pPr marL="1600200" indent="-228600"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4pPr>
              <a:lvl5pPr marL="2057400" indent="-228600"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9pPr>
            </a:lstStyle>
            <a:p>
              <a:pPr algn="ctr" eaLnBrk="1"/>
              <a:r>
                <a:rPr lang="hu-HU" altLang="x-none" sz="984" dirty="0">
                  <a:solidFill>
                    <a:srgbClr val="494949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Saját 15.000 Ft</a:t>
              </a:r>
            </a:p>
          </p:txBody>
        </p:sp>
        <p:pic>
          <p:nvPicPr>
            <p:cNvPr id="321" name="Picture 6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69768" y="3448502"/>
              <a:ext cx="1143000" cy="5268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22" name="Rectangle 70"/>
            <p:cNvSpPr>
              <a:spLocks noChangeArrowheads="1"/>
            </p:cNvSpPr>
            <p:nvPr/>
          </p:nvSpPr>
          <p:spPr bwMode="auto">
            <a:xfrm>
              <a:off x="4110870" y="3492034"/>
              <a:ext cx="737815" cy="3952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1pPr>
              <a:lvl2pPr marL="742950" indent="-285750"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2pPr>
              <a:lvl3pPr marL="1143000" indent="-228600"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3pPr>
              <a:lvl4pPr marL="1600200" indent="-228600"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4pPr>
              <a:lvl5pPr marL="2057400" indent="-228600"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9pPr>
            </a:lstStyle>
            <a:p>
              <a:pPr algn="ctr" eaLnBrk="1"/>
              <a:r>
                <a:rPr lang="hu-HU" altLang="x-none" sz="984" dirty="0">
                  <a:solidFill>
                    <a:srgbClr val="494949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Saját</a:t>
              </a:r>
            </a:p>
            <a:p>
              <a:pPr algn="ctr" eaLnBrk="1"/>
              <a:r>
                <a:rPr lang="hu-HU" altLang="x-none" sz="984" dirty="0">
                  <a:solidFill>
                    <a:srgbClr val="494949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15.000 Ft</a:t>
              </a:r>
            </a:p>
          </p:txBody>
        </p:sp>
      </p:grpSp>
      <p:grpSp>
        <p:nvGrpSpPr>
          <p:cNvPr id="343" name="Csoportba foglalás 342"/>
          <p:cNvGrpSpPr/>
          <p:nvPr/>
        </p:nvGrpSpPr>
        <p:grpSpPr>
          <a:xfrm>
            <a:off x="6320444" y="1304334"/>
            <a:ext cx="740048" cy="3064000"/>
            <a:chOff x="5080993" y="3049488"/>
            <a:chExt cx="740048" cy="3064000"/>
          </a:xfrm>
        </p:grpSpPr>
        <p:grpSp>
          <p:nvGrpSpPr>
            <p:cNvPr id="344" name="Group 11"/>
            <p:cNvGrpSpPr>
              <a:grpSpLocks/>
            </p:cNvGrpSpPr>
            <p:nvPr/>
          </p:nvGrpSpPr>
          <p:grpSpPr bwMode="auto">
            <a:xfrm>
              <a:off x="5080993" y="3049488"/>
              <a:ext cx="740048" cy="341561"/>
              <a:chOff x="7269153" y="5058236"/>
              <a:chExt cx="834215" cy="385022"/>
            </a:xfrm>
          </p:grpSpPr>
          <p:pic>
            <p:nvPicPr>
              <p:cNvPr id="366" name="Picture 75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269153" y="5058236"/>
                <a:ext cx="834215" cy="3850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67" name="TextBox 145">
                <a:extLst/>
              </p:cNvPr>
              <p:cNvSpPr txBox="1"/>
              <p:nvPr/>
            </p:nvSpPr>
            <p:spPr>
              <a:xfrm>
                <a:off x="7342078" y="5078527"/>
                <a:ext cx="742363" cy="26818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spcFirstLastPara="1" lIns="32146" tIns="32146" rIns="32146" bIns="32146" spcCol="38100">
                <a:spAutoFit/>
              </a:bodyPr>
              <a:lstStyle/>
              <a:p>
                <a:pPr algn="ctr">
                  <a:defRPr/>
                </a:pPr>
                <a:r>
                  <a:rPr lang="hu-HU" sz="562" kern="0" dirty="0">
                    <a:solidFill>
                      <a:srgbClr val="494949"/>
                    </a:solidFill>
                    <a:latin typeface="Times New Roman" charset="0"/>
                    <a:ea typeface="Times New Roman" charset="0"/>
                    <a:cs typeface="Times New Roman" charset="0"/>
                    <a:sym typeface="Arial"/>
                  </a:rPr>
                  <a:t>SAJÁT</a:t>
                </a:r>
              </a:p>
              <a:p>
                <a:pPr algn="ctr">
                  <a:defRPr/>
                </a:pPr>
                <a:r>
                  <a:rPr lang="hu-HU" sz="562" kern="0" dirty="0">
                    <a:solidFill>
                      <a:srgbClr val="494949"/>
                    </a:solidFill>
                    <a:latin typeface="Times New Roman" charset="0"/>
                    <a:ea typeface="Times New Roman" charset="0"/>
                    <a:cs typeface="Times New Roman" charset="0"/>
                    <a:sym typeface="Arial"/>
                  </a:rPr>
                  <a:t>15.000 Ft</a:t>
                </a:r>
              </a:p>
            </p:txBody>
          </p:sp>
        </p:grpSp>
        <p:grpSp>
          <p:nvGrpSpPr>
            <p:cNvPr id="345" name="Group 10"/>
            <p:cNvGrpSpPr>
              <a:grpSpLocks/>
            </p:cNvGrpSpPr>
            <p:nvPr/>
          </p:nvGrpSpPr>
          <p:grpSpPr bwMode="auto">
            <a:xfrm>
              <a:off x="5080993" y="3437930"/>
              <a:ext cx="740048" cy="341561"/>
              <a:chOff x="7269153" y="5477665"/>
              <a:chExt cx="834215" cy="385022"/>
            </a:xfrm>
          </p:grpSpPr>
          <p:pic>
            <p:nvPicPr>
              <p:cNvPr id="364" name="Picture 75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269153" y="5477665"/>
                <a:ext cx="834215" cy="3850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65" name="TextBox 146">
                <a:extLst/>
              </p:cNvPr>
              <p:cNvSpPr txBox="1"/>
              <p:nvPr/>
            </p:nvSpPr>
            <p:spPr>
              <a:xfrm>
                <a:off x="7342078" y="5506319"/>
                <a:ext cx="742363" cy="26818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spcFirstLastPara="1" lIns="32146" tIns="32146" rIns="32146" bIns="32146" spcCol="38100">
                <a:spAutoFit/>
              </a:bodyPr>
              <a:lstStyle/>
              <a:p>
                <a:pPr algn="ctr">
                  <a:defRPr/>
                </a:pPr>
                <a:r>
                  <a:rPr lang="hu-HU" sz="562" kern="0" dirty="0">
                    <a:solidFill>
                      <a:srgbClr val="494949"/>
                    </a:solidFill>
                    <a:latin typeface="Times New Roman" charset="0"/>
                    <a:ea typeface="Times New Roman" charset="0"/>
                    <a:cs typeface="Times New Roman" charset="0"/>
                    <a:sym typeface="Arial"/>
                  </a:rPr>
                  <a:t>SAJÁT</a:t>
                </a:r>
              </a:p>
              <a:p>
                <a:pPr algn="ctr">
                  <a:defRPr/>
                </a:pPr>
                <a:r>
                  <a:rPr lang="hu-HU" sz="562" kern="0" dirty="0">
                    <a:solidFill>
                      <a:srgbClr val="494949"/>
                    </a:solidFill>
                    <a:latin typeface="Times New Roman" charset="0"/>
                    <a:ea typeface="Times New Roman" charset="0"/>
                    <a:cs typeface="Times New Roman" charset="0"/>
                    <a:sym typeface="Arial"/>
                  </a:rPr>
                  <a:t>15.000 Ft</a:t>
                </a:r>
              </a:p>
            </p:txBody>
          </p:sp>
        </p:grpSp>
        <p:grpSp>
          <p:nvGrpSpPr>
            <p:cNvPr id="346" name="Group 9"/>
            <p:cNvGrpSpPr>
              <a:grpSpLocks/>
            </p:cNvGrpSpPr>
            <p:nvPr/>
          </p:nvGrpSpPr>
          <p:grpSpPr bwMode="auto">
            <a:xfrm>
              <a:off x="5080993" y="3827488"/>
              <a:ext cx="740048" cy="341561"/>
              <a:chOff x="7269153" y="5897094"/>
              <a:chExt cx="834215" cy="385022"/>
            </a:xfrm>
          </p:grpSpPr>
          <p:pic>
            <p:nvPicPr>
              <p:cNvPr id="362" name="Picture 75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269153" y="5897094"/>
                <a:ext cx="834215" cy="3850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63" name="TextBox 147">
                <a:extLst/>
              </p:cNvPr>
              <p:cNvSpPr txBox="1"/>
              <p:nvPr/>
            </p:nvSpPr>
            <p:spPr>
              <a:xfrm>
                <a:off x="7342078" y="5928269"/>
                <a:ext cx="742363" cy="26818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spcFirstLastPara="1" lIns="32146" tIns="32146" rIns="32146" bIns="32146" spcCol="38100">
                <a:spAutoFit/>
              </a:bodyPr>
              <a:lstStyle/>
              <a:p>
                <a:pPr algn="ctr">
                  <a:defRPr/>
                </a:pPr>
                <a:r>
                  <a:rPr lang="hu-HU" sz="562" kern="0" dirty="0">
                    <a:solidFill>
                      <a:srgbClr val="494949"/>
                    </a:solidFill>
                    <a:latin typeface="Times New Roman" charset="0"/>
                    <a:ea typeface="Times New Roman" charset="0"/>
                    <a:cs typeface="Times New Roman" charset="0"/>
                    <a:sym typeface="Arial"/>
                  </a:rPr>
                  <a:t>SAJÁT</a:t>
                </a:r>
              </a:p>
              <a:p>
                <a:pPr algn="ctr">
                  <a:defRPr/>
                </a:pPr>
                <a:r>
                  <a:rPr lang="hu-HU" sz="562" kern="0" dirty="0">
                    <a:solidFill>
                      <a:srgbClr val="494949"/>
                    </a:solidFill>
                    <a:latin typeface="Times New Roman" charset="0"/>
                    <a:ea typeface="Times New Roman" charset="0"/>
                    <a:cs typeface="Times New Roman" charset="0"/>
                    <a:sym typeface="Arial"/>
                  </a:rPr>
                  <a:t>15.000 Ft</a:t>
                </a:r>
              </a:p>
            </p:txBody>
          </p:sp>
        </p:grpSp>
        <p:grpSp>
          <p:nvGrpSpPr>
            <p:cNvPr id="347" name="Group 8"/>
            <p:cNvGrpSpPr>
              <a:grpSpLocks/>
            </p:cNvGrpSpPr>
            <p:nvPr/>
          </p:nvGrpSpPr>
          <p:grpSpPr bwMode="auto">
            <a:xfrm>
              <a:off x="5080993" y="4215929"/>
              <a:ext cx="740048" cy="341561"/>
              <a:chOff x="7269153" y="6316523"/>
              <a:chExt cx="834215" cy="385022"/>
            </a:xfrm>
          </p:grpSpPr>
          <p:pic>
            <p:nvPicPr>
              <p:cNvPr id="360" name="Picture 75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269153" y="6316523"/>
                <a:ext cx="834215" cy="3850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61" name="TextBox 148">
                <a:extLst/>
              </p:cNvPr>
              <p:cNvSpPr txBox="1"/>
              <p:nvPr/>
            </p:nvSpPr>
            <p:spPr>
              <a:xfrm>
                <a:off x="7342078" y="6338537"/>
                <a:ext cx="742363" cy="26818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spcFirstLastPara="1" lIns="32146" tIns="32146" rIns="32146" bIns="32146" spcCol="38100">
                <a:spAutoFit/>
              </a:bodyPr>
              <a:lstStyle/>
              <a:p>
                <a:pPr algn="ctr">
                  <a:defRPr/>
                </a:pPr>
                <a:r>
                  <a:rPr lang="hu-HU" sz="562" kern="0" dirty="0">
                    <a:solidFill>
                      <a:srgbClr val="494949"/>
                    </a:solidFill>
                    <a:latin typeface="Times New Roman" charset="0"/>
                    <a:ea typeface="Times New Roman" charset="0"/>
                    <a:cs typeface="Times New Roman" charset="0"/>
                    <a:sym typeface="Arial"/>
                  </a:rPr>
                  <a:t>SAJÁT</a:t>
                </a:r>
              </a:p>
              <a:p>
                <a:pPr algn="ctr">
                  <a:defRPr/>
                </a:pPr>
                <a:r>
                  <a:rPr lang="hu-HU" sz="562" kern="0" dirty="0">
                    <a:solidFill>
                      <a:srgbClr val="494949"/>
                    </a:solidFill>
                    <a:latin typeface="Times New Roman" charset="0"/>
                    <a:ea typeface="Times New Roman" charset="0"/>
                    <a:cs typeface="Times New Roman" charset="0"/>
                    <a:sym typeface="Arial"/>
                  </a:rPr>
                  <a:t>15.000 Ft</a:t>
                </a:r>
              </a:p>
            </p:txBody>
          </p:sp>
        </p:grpSp>
        <p:grpSp>
          <p:nvGrpSpPr>
            <p:cNvPr id="348" name="Group 7"/>
            <p:cNvGrpSpPr>
              <a:grpSpLocks/>
            </p:cNvGrpSpPr>
            <p:nvPr/>
          </p:nvGrpSpPr>
          <p:grpSpPr bwMode="auto">
            <a:xfrm>
              <a:off x="5080993" y="4604371"/>
              <a:ext cx="740048" cy="342676"/>
              <a:chOff x="7269153" y="6735952"/>
              <a:chExt cx="834215" cy="385022"/>
            </a:xfrm>
          </p:grpSpPr>
          <p:pic>
            <p:nvPicPr>
              <p:cNvPr id="358" name="Picture 75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269153" y="6735952"/>
                <a:ext cx="834215" cy="3850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59" name="TextBox 149">
                <a:extLst/>
              </p:cNvPr>
              <p:cNvSpPr txBox="1"/>
              <p:nvPr/>
            </p:nvSpPr>
            <p:spPr>
              <a:xfrm>
                <a:off x="7342078" y="6760487"/>
                <a:ext cx="742363" cy="26731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spcFirstLastPara="1" lIns="32146" tIns="32146" rIns="32146" bIns="32146" spcCol="38100">
                <a:spAutoFit/>
              </a:bodyPr>
              <a:lstStyle/>
              <a:p>
                <a:pPr algn="ctr">
                  <a:defRPr/>
                </a:pPr>
                <a:r>
                  <a:rPr lang="hu-HU" sz="562" kern="0" dirty="0">
                    <a:solidFill>
                      <a:srgbClr val="494949"/>
                    </a:solidFill>
                    <a:latin typeface="Times New Roman" charset="0"/>
                    <a:ea typeface="Times New Roman" charset="0"/>
                    <a:cs typeface="Times New Roman" charset="0"/>
                    <a:sym typeface="Arial"/>
                  </a:rPr>
                  <a:t>SAJÁT</a:t>
                </a:r>
              </a:p>
              <a:p>
                <a:pPr algn="ctr">
                  <a:defRPr/>
                </a:pPr>
                <a:r>
                  <a:rPr lang="hu-HU" sz="562" kern="0" dirty="0">
                    <a:solidFill>
                      <a:srgbClr val="494949"/>
                    </a:solidFill>
                    <a:latin typeface="Times New Roman" charset="0"/>
                    <a:ea typeface="Times New Roman" charset="0"/>
                    <a:cs typeface="Times New Roman" charset="0"/>
                    <a:sym typeface="Arial"/>
                  </a:rPr>
                  <a:t>15.000 Ft</a:t>
                </a:r>
              </a:p>
            </p:txBody>
          </p:sp>
        </p:grpSp>
        <p:grpSp>
          <p:nvGrpSpPr>
            <p:cNvPr id="349" name="Group 6"/>
            <p:cNvGrpSpPr>
              <a:grpSpLocks/>
            </p:cNvGrpSpPr>
            <p:nvPr/>
          </p:nvGrpSpPr>
          <p:grpSpPr bwMode="auto">
            <a:xfrm>
              <a:off x="5080993" y="4993928"/>
              <a:ext cx="740048" cy="341561"/>
              <a:chOff x="7269153" y="7155381"/>
              <a:chExt cx="834215" cy="385022"/>
            </a:xfrm>
          </p:grpSpPr>
          <p:pic>
            <p:nvPicPr>
              <p:cNvPr id="356" name="Picture 75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269153" y="7155381"/>
                <a:ext cx="834215" cy="3850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57" name="TextBox 150">
                <a:extLst/>
              </p:cNvPr>
              <p:cNvSpPr txBox="1"/>
              <p:nvPr/>
            </p:nvSpPr>
            <p:spPr>
              <a:xfrm>
                <a:off x="7342078" y="7188278"/>
                <a:ext cx="742363" cy="26818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spcFirstLastPara="1" lIns="32146" tIns="32146" rIns="32146" bIns="32146" spcCol="38100">
                <a:spAutoFit/>
              </a:bodyPr>
              <a:lstStyle/>
              <a:p>
                <a:pPr algn="ctr">
                  <a:defRPr/>
                </a:pPr>
                <a:r>
                  <a:rPr lang="hu-HU" sz="562" kern="0" dirty="0">
                    <a:solidFill>
                      <a:srgbClr val="494949"/>
                    </a:solidFill>
                    <a:latin typeface="Times New Roman" charset="0"/>
                    <a:ea typeface="Times New Roman" charset="0"/>
                    <a:cs typeface="Times New Roman" charset="0"/>
                    <a:sym typeface="Arial"/>
                  </a:rPr>
                  <a:t>SAJÁT</a:t>
                </a:r>
              </a:p>
              <a:p>
                <a:pPr algn="ctr">
                  <a:defRPr/>
                </a:pPr>
                <a:r>
                  <a:rPr lang="hu-HU" sz="562" kern="0" dirty="0">
                    <a:solidFill>
                      <a:srgbClr val="494949"/>
                    </a:solidFill>
                    <a:latin typeface="Times New Roman" charset="0"/>
                    <a:ea typeface="Times New Roman" charset="0"/>
                    <a:cs typeface="Times New Roman" charset="0"/>
                    <a:sym typeface="Arial"/>
                  </a:rPr>
                  <a:t>15.000 Ft</a:t>
                </a:r>
              </a:p>
            </p:txBody>
          </p:sp>
        </p:grpSp>
        <p:grpSp>
          <p:nvGrpSpPr>
            <p:cNvPr id="350" name="Group 5"/>
            <p:cNvGrpSpPr>
              <a:grpSpLocks/>
            </p:cNvGrpSpPr>
            <p:nvPr/>
          </p:nvGrpSpPr>
          <p:grpSpPr bwMode="auto">
            <a:xfrm>
              <a:off x="5080993" y="5382370"/>
              <a:ext cx="740048" cy="342677"/>
              <a:chOff x="7269153" y="7574810"/>
              <a:chExt cx="834215" cy="385022"/>
            </a:xfrm>
          </p:grpSpPr>
          <p:pic>
            <p:nvPicPr>
              <p:cNvPr id="354" name="Picture 75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269153" y="7574810"/>
                <a:ext cx="834215" cy="3850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55" name="TextBox 151">
                <a:extLst/>
              </p:cNvPr>
              <p:cNvSpPr txBox="1"/>
              <p:nvPr/>
            </p:nvSpPr>
            <p:spPr>
              <a:xfrm>
                <a:off x="7342078" y="7604387"/>
                <a:ext cx="742363" cy="26731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spcFirstLastPara="1" lIns="32146" tIns="32146" rIns="32146" bIns="32146" spcCol="38100">
                <a:spAutoFit/>
              </a:bodyPr>
              <a:lstStyle/>
              <a:p>
                <a:pPr algn="ctr">
                  <a:defRPr/>
                </a:pPr>
                <a:r>
                  <a:rPr lang="hu-HU" sz="562" kern="0" dirty="0">
                    <a:solidFill>
                      <a:srgbClr val="494949"/>
                    </a:solidFill>
                    <a:latin typeface="Times New Roman" charset="0"/>
                    <a:ea typeface="Times New Roman" charset="0"/>
                    <a:cs typeface="Times New Roman" charset="0"/>
                    <a:sym typeface="Arial"/>
                  </a:rPr>
                  <a:t>SAJÁT</a:t>
                </a:r>
              </a:p>
              <a:p>
                <a:pPr algn="ctr">
                  <a:defRPr/>
                </a:pPr>
                <a:r>
                  <a:rPr lang="hu-HU" sz="562" kern="0" dirty="0">
                    <a:solidFill>
                      <a:srgbClr val="494949"/>
                    </a:solidFill>
                    <a:latin typeface="Times New Roman" charset="0"/>
                    <a:ea typeface="Times New Roman" charset="0"/>
                    <a:cs typeface="Times New Roman" charset="0"/>
                    <a:sym typeface="Arial"/>
                  </a:rPr>
                  <a:t>15.000 Ft</a:t>
                </a:r>
              </a:p>
            </p:txBody>
          </p:sp>
        </p:grpSp>
        <p:grpSp>
          <p:nvGrpSpPr>
            <p:cNvPr id="351" name="Group 4"/>
            <p:cNvGrpSpPr>
              <a:grpSpLocks/>
            </p:cNvGrpSpPr>
            <p:nvPr/>
          </p:nvGrpSpPr>
          <p:grpSpPr bwMode="auto">
            <a:xfrm>
              <a:off x="5080993" y="5771927"/>
              <a:ext cx="740048" cy="341561"/>
              <a:chOff x="7269153" y="7994240"/>
              <a:chExt cx="834215" cy="385022"/>
            </a:xfrm>
          </p:grpSpPr>
          <p:pic>
            <p:nvPicPr>
              <p:cNvPr id="352" name="Picture 75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269153" y="7994240"/>
                <a:ext cx="834215" cy="3850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53" name="TextBox 152">
                <a:extLst/>
              </p:cNvPr>
              <p:cNvSpPr txBox="1"/>
              <p:nvPr/>
            </p:nvSpPr>
            <p:spPr>
              <a:xfrm>
                <a:off x="7342078" y="8014657"/>
                <a:ext cx="742363" cy="26818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spcFirstLastPara="1" lIns="32146" tIns="32146" rIns="32146" bIns="32146" spcCol="38100">
                <a:spAutoFit/>
              </a:bodyPr>
              <a:lstStyle/>
              <a:p>
                <a:pPr algn="ctr">
                  <a:defRPr/>
                </a:pPr>
                <a:r>
                  <a:rPr lang="hu-HU" sz="562" kern="0" dirty="0">
                    <a:solidFill>
                      <a:srgbClr val="494949"/>
                    </a:solidFill>
                    <a:latin typeface="Times New Roman" charset="0"/>
                    <a:ea typeface="Times New Roman" charset="0"/>
                    <a:cs typeface="Times New Roman" charset="0"/>
                    <a:sym typeface="Arial"/>
                  </a:rPr>
                  <a:t>SAJÁT</a:t>
                </a:r>
              </a:p>
              <a:p>
                <a:pPr algn="ctr">
                  <a:defRPr/>
                </a:pPr>
                <a:r>
                  <a:rPr lang="hu-HU" sz="562" kern="0" dirty="0">
                    <a:solidFill>
                      <a:srgbClr val="494949"/>
                    </a:solidFill>
                    <a:latin typeface="Times New Roman" charset="0"/>
                    <a:ea typeface="Times New Roman" charset="0"/>
                    <a:cs typeface="Times New Roman" charset="0"/>
                    <a:sym typeface="Arial"/>
                  </a:rPr>
                  <a:t>15.000 Ft</a:t>
                </a:r>
              </a:p>
            </p:txBody>
          </p:sp>
        </p:grpSp>
      </p:grpSp>
      <p:cxnSp>
        <p:nvCxnSpPr>
          <p:cNvPr id="368" name="Egyenes összekötő 367"/>
          <p:cNvCxnSpPr/>
          <p:nvPr/>
        </p:nvCxnSpPr>
        <p:spPr>
          <a:xfrm flipV="1">
            <a:off x="2183127" y="4786877"/>
            <a:ext cx="5642436" cy="5232"/>
          </a:xfrm>
          <a:prstGeom prst="line">
            <a:avLst/>
          </a:prstGeom>
          <a:noFill/>
          <a:ln w="25400" cap="flat">
            <a:solidFill>
              <a:schemeClr val="tx1">
                <a:lumMod val="65000"/>
                <a:lumOff val="35000"/>
              </a:schemeClr>
            </a:solidFill>
            <a:prstDash val="dash"/>
            <a:round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383" name="Ellipszis 382"/>
          <p:cNvSpPr/>
          <p:nvPr/>
        </p:nvSpPr>
        <p:spPr>
          <a:xfrm>
            <a:off x="1779725" y="4866793"/>
            <a:ext cx="6073031" cy="4205214"/>
          </a:xfrm>
          <a:prstGeom prst="ellipse">
            <a:avLst/>
          </a:prstGeom>
          <a:noFill/>
          <a:ln w="28575" cap="flat">
            <a:solidFill>
              <a:schemeClr val="tx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5023" tIns="65023" rIns="65023" bIns="65023" numCol="1" spcCol="38100" rtlCol="0" anchor="ctr">
            <a:spAutoFit/>
          </a:bodyPr>
          <a:lstStyle/>
          <a:p>
            <a:pPr defTabSz="1300460" fontAlgn="auto">
              <a:spcBef>
                <a:spcPts val="0"/>
              </a:spcBef>
              <a:spcAft>
                <a:spcPts val="0"/>
              </a:spcAft>
            </a:pPr>
            <a:endParaRPr lang="en-US" sz="2560">
              <a:latin typeface="+mj-lt"/>
              <a:ea typeface="+mj-ea"/>
              <a:cs typeface="+mj-cs"/>
              <a:sym typeface="Arial"/>
            </a:endParaRPr>
          </a:p>
        </p:txBody>
      </p:sp>
      <p:grpSp>
        <p:nvGrpSpPr>
          <p:cNvPr id="369" name="Csoportba foglalás 368"/>
          <p:cNvGrpSpPr/>
          <p:nvPr/>
        </p:nvGrpSpPr>
        <p:grpSpPr>
          <a:xfrm>
            <a:off x="2102963" y="6469145"/>
            <a:ext cx="1944688" cy="898524"/>
            <a:chOff x="348068" y="4424131"/>
            <a:chExt cx="1944688" cy="898524"/>
          </a:xfrm>
        </p:grpSpPr>
        <p:pic>
          <p:nvPicPr>
            <p:cNvPr id="370" name="Picture 7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8068" y="4424131"/>
              <a:ext cx="1944688" cy="8985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71" name="TextBox 153"/>
            <p:cNvSpPr txBox="1"/>
            <p:nvPr/>
          </p:nvSpPr>
          <p:spPr>
            <a:xfrm>
              <a:off x="631468" y="4478014"/>
              <a:ext cx="1551659" cy="61772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spcFirstLastPara="1" lIns="45717" tIns="45717" rIns="45717" bIns="45717" spcCol="26788">
              <a:spAutoFit/>
            </a:bodyPr>
            <a:lstStyle/>
            <a:p>
              <a:pPr algn="ctr">
                <a:defRPr/>
              </a:pPr>
              <a:r>
                <a:rPr lang="hu-HU" sz="1707" kern="0" dirty="0">
                  <a:solidFill>
                    <a:srgbClr val="494949"/>
                  </a:solidFill>
                  <a:latin typeface="Times New Roman" charset="0"/>
                  <a:ea typeface="Times New Roman" charset="0"/>
                  <a:cs typeface="Times New Roman" charset="0"/>
                  <a:sym typeface="Arial"/>
                </a:rPr>
                <a:t>SAJÁT</a:t>
              </a:r>
            </a:p>
            <a:p>
              <a:pPr algn="ctr">
                <a:defRPr/>
              </a:pPr>
              <a:r>
                <a:rPr lang="hu-HU" sz="1707" kern="0" dirty="0">
                  <a:solidFill>
                    <a:srgbClr val="494949"/>
                  </a:solidFill>
                  <a:latin typeface="Times New Roman" charset="0"/>
                  <a:ea typeface="Times New Roman" charset="0"/>
                  <a:cs typeface="Times New Roman" charset="0"/>
                  <a:sym typeface="Arial"/>
                </a:rPr>
                <a:t>15.000 Ft</a:t>
              </a:r>
            </a:p>
          </p:txBody>
        </p:sp>
      </p:grpSp>
      <p:grpSp>
        <p:nvGrpSpPr>
          <p:cNvPr id="372" name="Csoportba foglalás 371"/>
          <p:cNvGrpSpPr/>
          <p:nvPr/>
        </p:nvGrpSpPr>
        <p:grpSpPr>
          <a:xfrm>
            <a:off x="2016375" y="2538337"/>
            <a:ext cx="1944688" cy="898524"/>
            <a:chOff x="348068" y="4424131"/>
            <a:chExt cx="1944688" cy="898524"/>
          </a:xfrm>
        </p:grpSpPr>
        <p:pic>
          <p:nvPicPr>
            <p:cNvPr id="373" name="Picture 7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8068" y="4424131"/>
              <a:ext cx="1944688" cy="8985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74" name="TextBox 153"/>
            <p:cNvSpPr txBox="1"/>
            <p:nvPr/>
          </p:nvSpPr>
          <p:spPr>
            <a:xfrm>
              <a:off x="631468" y="4478014"/>
              <a:ext cx="1551659" cy="61772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spcFirstLastPara="1" lIns="45717" tIns="45717" rIns="45717" bIns="45717" spcCol="26788">
              <a:spAutoFit/>
            </a:bodyPr>
            <a:lstStyle/>
            <a:p>
              <a:pPr algn="ctr">
                <a:defRPr/>
              </a:pPr>
              <a:r>
                <a:rPr lang="hu-HU" sz="1707" kern="0" dirty="0">
                  <a:solidFill>
                    <a:srgbClr val="494949"/>
                  </a:solidFill>
                  <a:latin typeface="Times New Roman" charset="0"/>
                  <a:ea typeface="Times New Roman" charset="0"/>
                  <a:cs typeface="Times New Roman" charset="0"/>
                  <a:sym typeface="Arial"/>
                </a:rPr>
                <a:t>SAJÁT</a:t>
              </a:r>
            </a:p>
            <a:p>
              <a:pPr algn="ctr">
                <a:defRPr/>
              </a:pPr>
              <a:r>
                <a:rPr lang="hu-HU" sz="1707" kern="0" dirty="0">
                  <a:solidFill>
                    <a:srgbClr val="494949"/>
                  </a:solidFill>
                  <a:latin typeface="Times New Roman" charset="0"/>
                  <a:ea typeface="Times New Roman" charset="0"/>
                  <a:cs typeface="Times New Roman" charset="0"/>
                  <a:sym typeface="Arial"/>
                </a:rPr>
                <a:t>15.000 Ft</a:t>
              </a:r>
            </a:p>
          </p:txBody>
        </p:sp>
      </p:grpSp>
      <p:sp>
        <p:nvSpPr>
          <p:cNvPr id="399" name="Ellipszis 398"/>
          <p:cNvSpPr/>
          <p:nvPr/>
        </p:nvSpPr>
        <p:spPr>
          <a:xfrm>
            <a:off x="1779725" y="592566"/>
            <a:ext cx="6073031" cy="4231041"/>
          </a:xfrm>
          <a:prstGeom prst="ellipse">
            <a:avLst/>
          </a:prstGeom>
          <a:noFill/>
          <a:ln w="28575" cap="flat">
            <a:solidFill>
              <a:schemeClr val="tx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5023" tIns="65023" rIns="65023" bIns="65023" numCol="1" spcCol="38100" rtlCol="0" anchor="ctr">
            <a:spAutoFit/>
          </a:bodyPr>
          <a:lstStyle/>
          <a:p>
            <a:pPr defTabSz="1300460" fontAlgn="auto">
              <a:spcBef>
                <a:spcPts val="0"/>
              </a:spcBef>
              <a:spcAft>
                <a:spcPts val="0"/>
              </a:spcAft>
            </a:pPr>
            <a:endParaRPr lang="en-US" sz="2560">
              <a:latin typeface="+mj-lt"/>
              <a:ea typeface="+mj-ea"/>
              <a:cs typeface="+mj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8148836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6" grpId="0"/>
      <p:bldP spid="222" grpId="0"/>
      <p:bldP spid="230" grpId="0"/>
      <p:bldP spid="235" grpId="0"/>
      <p:bldP spid="241" grpId="0"/>
      <p:bldP spid="383" grpId="0" animBg="1"/>
      <p:bldP spid="383" grpId="1" animBg="1"/>
      <p:bldP spid="399" grpId="0" animBg="1"/>
      <p:bldP spid="399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Lekerekített téglalap 219"/>
          <p:cNvSpPr/>
          <p:nvPr/>
        </p:nvSpPr>
        <p:spPr>
          <a:xfrm>
            <a:off x="8848212" y="6339801"/>
            <a:ext cx="3379200" cy="451746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 w="25400" cap="flat">
            <a:solidFill>
              <a:schemeClr val="tx1">
                <a:lumMod val="50000"/>
                <a:lumOff val="50000"/>
              </a:schemeClr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5020" tIns="65020" rIns="65020" bIns="65020" numCol="1" spcCol="38098" rtlCol="0" anchor="ctr">
            <a:spAutoFit/>
          </a:bodyPr>
          <a:lstStyle/>
          <a:p>
            <a:pPr hangingPunct="0"/>
            <a:endParaRPr lang="en-US">
              <a:solidFill>
                <a:srgbClr val="000000"/>
              </a:solidFill>
              <a:latin typeface="+mj-lt"/>
              <a:ea typeface="+mj-ea"/>
              <a:cs typeface="+mj-cs"/>
              <a:sym typeface="Arial"/>
            </a:endParaRPr>
          </a:p>
        </p:txBody>
      </p:sp>
      <p:sp>
        <p:nvSpPr>
          <p:cNvPr id="34817" name="Shape 420" descr="Kép 235"/>
          <p:cNvSpPr>
            <a:spLocks noChangeArrowheads="1"/>
          </p:cNvSpPr>
          <p:nvPr/>
        </p:nvSpPr>
        <p:spPr bwMode="auto">
          <a:xfrm>
            <a:off x="-1100987" y="6146569"/>
            <a:ext cx="14478000" cy="984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45717" tIns="45719" rIns="45717" bIns="45719" anchor="ctr"/>
          <a:lstStyle>
            <a:lvl1pPr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pPr eaLnBrk="1"/>
            <a:endParaRPr lang="x-none" altLang="x-none"/>
          </a:p>
        </p:txBody>
      </p:sp>
      <p:sp>
        <p:nvSpPr>
          <p:cNvPr id="34860" name="Text Box 364"/>
          <p:cNvSpPr txBox="1">
            <a:spLocks noChangeArrowheads="1"/>
          </p:cNvSpPr>
          <p:nvPr/>
        </p:nvSpPr>
        <p:spPr bwMode="auto">
          <a:xfrm>
            <a:off x="9064926" y="5193959"/>
            <a:ext cx="2969611" cy="1669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6" tIns="45719" rIns="91436" bIns="45719">
            <a:spAutoFit/>
          </a:bodyPr>
          <a:lstStyle>
            <a:lvl1pPr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pPr algn="ctr" eaLnBrk="1">
              <a:lnSpc>
                <a:spcPts val="4124"/>
              </a:lnSpc>
            </a:pPr>
            <a:br>
              <a:rPr lang="hu-HU" altLang="x-none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Times New Roman" charset="0"/>
                <a:cs typeface="Arial" panose="020B0604020202020204" pitchFamily="34" charset="0"/>
              </a:rPr>
            </a:br>
            <a:r>
              <a:rPr lang="hu-HU" altLang="x-none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Times New Roman" charset="0"/>
                <a:cs typeface="Arial" panose="020B0604020202020204" pitchFamily="34" charset="0"/>
              </a:rPr>
              <a:t>ÖSSZESEN:</a:t>
            </a:r>
            <a:br>
              <a:rPr lang="hu-HU" altLang="x-none" b="1" dirty="0">
                <a:solidFill>
                  <a:srgbClr val="E10E79"/>
                </a:solidFill>
                <a:latin typeface="Arial" panose="020B0604020202020204" pitchFamily="34" charset="0"/>
                <a:ea typeface="Times New Roman" charset="0"/>
                <a:cs typeface="Arial" panose="020B0604020202020204" pitchFamily="34" charset="0"/>
              </a:rPr>
            </a:br>
            <a:r>
              <a:rPr lang="hu-HU" altLang="x-none" sz="2400" b="1" dirty="0">
                <a:solidFill>
                  <a:srgbClr val="E10E79"/>
                </a:solidFill>
                <a:latin typeface="Arial" panose="020B0604020202020204" pitchFamily="34" charset="0"/>
                <a:ea typeface="Times New Roman" charset="0"/>
                <a:cs typeface="Arial" panose="020B0604020202020204" pitchFamily="34" charset="0"/>
              </a:rPr>
              <a:t>90 000 Ft</a:t>
            </a:r>
          </a:p>
        </p:txBody>
      </p:sp>
      <p:grpSp>
        <p:nvGrpSpPr>
          <p:cNvPr id="4" name="Csoportba foglalás 3"/>
          <p:cNvGrpSpPr/>
          <p:nvPr/>
        </p:nvGrpSpPr>
        <p:grpSpPr>
          <a:xfrm>
            <a:off x="348068" y="4424131"/>
            <a:ext cx="1944688" cy="898524"/>
            <a:chOff x="348068" y="4424131"/>
            <a:chExt cx="1944688" cy="898524"/>
          </a:xfrm>
        </p:grpSpPr>
        <p:pic>
          <p:nvPicPr>
            <p:cNvPr id="34820" name="Picture 7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8068" y="4424131"/>
              <a:ext cx="1944688" cy="8985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4" name="TextBox 153"/>
            <p:cNvSpPr txBox="1"/>
            <p:nvPr/>
          </p:nvSpPr>
          <p:spPr>
            <a:xfrm>
              <a:off x="631468" y="4478014"/>
              <a:ext cx="1551659" cy="61772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spcFirstLastPara="1" lIns="45717" tIns="45717" rIns="45717" bIns="45717" spcCol="26788">
              <a:spAutoFit/>
            </a:bodyPr>
            <a:lstStyle/>
            <a:p>
              <a:pPr algn="ctr">
                <a:defRPr/>
              </a:pPr>
              <a:r>
                <a:rPr lang="hu-HU" sz="1707" kern="0" dirty="0">
                  <a:solidFill>
                    <a:srgbClr val="494949"/>
                  </a:solidFill>
                  <a:latin typeface="Times New Roman" charset="0"/>
                  <a:ea typeface="Times New Roman" charset="0"/>
                  <a:cs typeface="Times New Roman" charset="0"/>
                  <a:sym typeface="Arial"/>
                </a:rPr>
                <a:t>SAJÁT</a:t>
              </a:r>
            </a:p>
            <a:p>
              <a:pPr algn="ctr">
                <a:defRPr/>
              </a:pPr>
              <a:r>
                <a:rPr lang="hu-HU" sz="1707" kern="0" dirty="0">
                  <a:solidFill>
                    <a:srgbClr val="494949"/>
                  </a:solidFill>
                  <a:latin typeface="Times New Roman" charset="0"/>
                  <a:ea typeface="Times New Roman" charset="0"/>
                  <a:cs typeface="Times New Roman" charset="0"/>
                  <a:sym typeface="Arial"/>
                </a:rPr>
                <a:t>15.000 Ft</a:t>
              </a:r>
            </a:p>
          </p:txBody>
        </p:sp>
      </p:grpSp>
      <p:cxnSp>
        <p:nvCxnSpPr>
          <p:cNvPr id="137" name="Egyenes összekötő 136"/>
          <p:cNvCxnSpPr/>
          <p:nvPr/>
        </p:nvCxnSpPr>
        <p:spPr>
          <a:xfrm>
            <a:off x="341298" y="657798"/>
            <a:ext cx="5529600" cy="0"/>
          </a:xfrm>
          <a:prstGeom prst="line">
            <a:avLst/>
          </a:prstGeom>
          <a:noFill/>
          <a:ln w="57150" cap="flat">
            <a:solidFill>
              <a:srgbClr val="DE006E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38" name="Szövegdoboz 137"/>
          <p:cNvSpPr txBox="1"/>
          <p:nvPr/>
        </p:nvSpPr>
        <p:spPr>
          <a:xfrm>
            <a:off x="295391" y="264991"/>
            <a:ext cx="10774454" cy="53000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6" tIns="45716" rIns="45716" bIns="45716" numCol="1" spcCol="26787" rtlCol="0" anchor="t">
            <a:spAutoFit/>
          </a:bodyPr>
          <a:lstStyle/>
          <a:p>
            <a:pPr defTabSz="914307"/>
            <a:r>
              <a:rPr lang="hu-HU" sz="2844" b="1" dirty="0">
                <a:solidFill>
                  <a:srgbClr val="DE006E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Arial"/>
              </a:rPr>
              <a:t>EGY „PP” UTÁNI KIFIZETÉSEK:</a:t>
            </a:r>
            <a:endParaRPr lang="en-US" sz="2844" b="1" dirty="0">
              <a:solidFill>
                <a:srgbClr val="DE006E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  <a:sym typeface="Arial"/>
            </a:endParaRPr>
          </a:p>
        </p:txBody>
      </p:sp>
      <p:sp>
        <p:nvSpPr>
          <p:cNvPr id="186" name="TextBox 1">
            <a:extLst>
              <a:ext uri="{FF2B5EF4-FFF2-40B4-BE49-F238E27FC236}">
                <a16:creationId xmlns:a16="http://schemas.microsoft.com/office/drawing/2014/main" id="{E383C8DE-18C4-4A93-9619-0741304AF088}"/>
              </a:ext>
            </a:extLst>
          </p:cNvPr>
          <p:cNvSpPr txBox="1"/>
          <p:nvPr/>
        </p:nvSpPr>
        <p:spPr bwMode="auto">
          <a:xfrm>
            <a:off x="9168730" y="776228"/>
            <a:ext cx="3320299" cy="46441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wrap="square" lIns="45716" tIns="45716" rIns="45716" bIns="45716" spcCol="26787">
            <a:spAutoFit/>
          </a:bodyPr>
          <a:lstStyle/>
          <a:p>
            <a:pPr defTabSz="914354">
              <a:defRPr/>
            </a:pPr>
            <a:r>
              <a:rPr lang="hu-HU" sz="2418" b="1" kern="0" dirty="0">
                <a:solidFill>
                  <a:srgbClr val="E10E79"/>
                </a:solidFill>
                <a:latin typeface="Arial" panose="020B0604020202020204" pitchFamily="34" charset="0"/>
                <a:ea typeface="Times New Roman" charset="0"/>
                <a:cs typeface="Arial" panose="020B0604020202020204" pitchFamily="34" charset="0"/>
                <a:sym typeface="Arial"/>
              </a:rPr>
              <a:t>EGYÜTTÁLLÁSOK:</a:t>
            </a:r>
          </a:p>
        </p:txBody>
      </p:sp>
      <p:sp>
        <p:nvSpPr>
          <p:cNvPr id="222" name="TextBox 1">
            <a:extLst>
              <a:ext uri="{FF2B5EF4-FFF2-40B4-BE49-F238E27FC236}">
                <a16:creationId xmlns:a16="http://schemas.microsoft.com/office/drawing/2014/main" id="{E383C8DE-18C4-4A93-9619-0741304AF088}"/>
              </a:ext>
            </a:extLst>
          </p:cNvPr>
          <p:cNvSpPr txBox="1"/>
          <p:nvPr/>
        </p:nvSpPr>
        <p:spPr bwMode="auto">
          <a:xfrm>
            <a:off x="9842476" y="1396951"/>
            <a:ext cx="3320297" cy="3693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wrap="square" lIns="45716" tIns="45716" rIns="45716" bIns="45716" spcCol="26787">
            <a:spAutoFit/>
          </a:bodyPr>
          <a:lstStyle/>
          <a:p>
            <a:pPr defTabSz="914354">
              <a:defRPr/>
            </a:pPr>
            <a:r>
              <a:rPr lang="hu-HU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Times New Roman" charset="0"/>
                <a:cs typeface="Arial" panose="020B0604020202020204" pitchFamily="34" charset="0"/>
                <a:sym typeface="Arial"/>
              </a:rPr>
              <a:t>1/</a:t>
            </a:r>
            <a:r>
              <a:rPr lang="hu-HU" b="1" kern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Times New Roman" charset="0"/>
                <a:cs typeface="Arial" panose="020B0604020202020204" pitchFamily="34" charset="0"/>
                <a:sym typeface="Arial"/>
              </a:rPr>
              <a:t>1</a:t>
            </a:r>
            <a:r>
              <a:rPr lang="hu-HU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Times New Roman" charset="0"/>
                <a:cs typeface="Arial" panose="020B0604020202020204" pitchFamily="34" charset="0"/>
                <a:sym typeface="Arial"/>
              </a:rPr>
              <a:t>  = 3000 Ft</a:t>
            </a:r>
          </a:p>
        </p:txBody>
      </p:sp>
      <p:cxnSp>
        <p:nvCxnSpPr>
          <p:cNvPr id="223" name="Egyenes összekötő 222"/>
          <p:cNvCxnSpPr/>
          <p:nvPr/>
        </p:nvCxnSpPr>
        <p:spPr>
          <a:xfrm>
            <a:off x="9168730" y="1285462"/>
            <a:ext cx="3225600" cy="0"/>
          </a:xfrm>
          <a:prstGeom prst="line">
            <a:avLst/>
          </a:prstGeom>
          <a:noFill/>
          <a:ln w="28575" cap="flat">
            <a:solidFill>
              <a:srgbClr val="DE006E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30" name="TextBox 1">
            <a:extLst>
              <a:ext uri="{FF2B5EF4-FFF2-40B4-BE49-F238E27FC236}">
                <a16:creationId xmlns:a16="http://schemas.microsoft.com/office/drawing/2014/main" id="{E383C8DE-18C4-4A93-9619-0741304AF088}"/>
              </a:ext>
            </a:extLst>
          </p:cNvPr>
          <p:cNvSpPr txBox="1"/>
          <p:nvPr/>
        </p:nvSpPr>
        <p:spPr bwMode="auto">
          <a:xfrm>
            <a:off x="9842476" y="1887040"/>
            <a:ext cx="3320297" cy="3693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wrap="square" lIns="45716" tIns="45716" rIns="45716" bIns="45716" spcCol="26787">
            <a:spAutoFit/>
          </a:bodyPr>
          <a:lstStyle/>
          <a:p>
            <a:pPr defTabSz="914354">
              <a:defRPr/>
            </a:pPr>
            <a:r>
              <a:rPr lang="hu-HU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Times New Roman" charset="0"/>
                <a:cs typeface="Arial" panose="020B0604020202020204" pitchFamily="34" charset="0"/>
                <a:sym typeface="Arial"/>
              </a:rPr>
              <a:t>3/</a:t>
            </a:r>
            <a:r>
              <a:rPr lang="hu-HU" b="1" kern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Times New Roman" charset="0"/>
                <a:cs typeface="Arial" panose="020B0604020202020204" pitchFamily="34" charset="0"/>
                <a:sym typeface="Arial"/>
              </a:rPr>
              <a:t>3</a:t>
            </a:r>
            <a:r>
              <a:rPr lang="hu-HU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Times New Roman" charset="0"/>
                <a:cs typeface="Arial" panose="020B0604020202020204" pitchFamily="34" charset="0"/>
                <a:sym typeface="Arial"/>
              </a:rPr>
              <a:t>  = 6000 Ft</a:t>
            </a:r>
          </a:p>
        </p:txBody>
      </p:sp>
      <p:sp>
        <p:nvSpPr>
          <p:cNvPr id="235" name="TextBox 1">
            <a:extLst>
              <a:ext uri="{FF2B5EF4-FFF2-40B4-BE49-F238E27FC236}">
                <a16:creationId xmlns:a16="http://schemas.microsoft.com/office/drawing/2014/main" id="{E383C8DE-18C4-4A93-9619-0741304AF088}"/>
              </a:ext>
            </a:extLst>
          </p:cNvPr>
          <p:cNvSpPr txBox="1"/>
          <p:nvPr/>
        </p:nvSpPr>
        <p:spPr bwMode="auto">
          <a:xfrm>
            <a:off x="9842476" y="2381384"/>
            <a:ext cx="3320297" cy="3693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wrap="square" lIns="45716" tIns="45716" rIns="45716" bIns="45716" spcCol="26787">
            <a:spAutoFit/>
          </a:bodyPr>
          <a:lstStyle/>
          <a:p>
            <a:pPr defTabSz="914354">
              <a:defRPr/>
            </a:pPr>
            <a:r>
              <a:rPr lang="hu-HU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Times New Roman" charset="0"/>
                <a:cs typeface="Arial" panose="020B0604020202020204" pitchFamily="34" charset="0"/>
                <a:sym typeface="Arial"/>
              </a:rPr>
              <a:t>7/</a:t>
            </a:r>
            <a:r>
              <a:rPr lang="hu-HU" b="1" kern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Times New Roman" charset="0"/>
                <a:cs typeface="Arial" panose="020B0604020202020204" pitchFamily="34" charset="0"/>
                <a:sym typeface="Arial"/>
              </a:rPr>
              <a:t>7</a:t>
            </a:r>
            <a:r>
              <a:rPr lang="hu-HU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Times New Roman" charset="0"/>
                <a:cs typeface="Arial" panose="020B0604020202020204" pitchFamily="34" charset="0"/>
                <a:sym typeface="Arial"/>
              </a:rPr>
              <a:t>  = 9000 Ft</a:t>
            </a:r>
          </a:p>
        </p:txBody>
      </p:sp>
      <p:sp>
        <p:nvSpPr>
          <p:cNvPr id="241" name="TextBox 1">
            <a:extLst>
              <a:ext uri="{FF2B5EF4-FFF2-40B4-BE49-F238E27FC236}">
                <a16:creationId xmlns:a16="http://schemas.microsoft.com/office/drawing/2014/main" id="{E383C8DE-18C4-4A93-9619-0741304AF088}"/>
              </a:ext>
            </a:extLst>
          </p:cNvPr>
          <p:cNvSpPr txBox="1"/>
          <p:nvPr/>
        </p:nvSpPr>
        <p:spPr bwMode="auto">
          <a:xfrm>
            <a:off x="9611701" y="2915520"/>
            <a:ext cx="3320297" cy="3693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wrap="square" lIns="45716" tIns="45716" rIns="45716" bIns="45716" spcCol="26787">
            <a:spAutoFit/>
          </a:bodyPr>
          <a:lstStyle/>
          <a:p>
            <a:pPr defTabSz="914354">
              <a:defRPr/>
            </a:pPr>
            <a:r>
              <a:rPr lang="hu-HU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Times New Roman" charset="0"/>
                <a:cs typeface="Arial" panose="020B0604020202020204" pitchFamily="34" charset="0"/>
                <a:sym typeface="Arial"/>
              </a:rPr>
              <a:t>15/15  = 12 000 Ft</a:t>
            </a:r>
          </a:p>
        </p:txBody>
      </p:sp>
      <p:cxnSp>
        <p:nvCxnSpPr>
          <p:cNvPr id="242" name="Egyenes összekötő 241"/>
          <p:cNvCxnSpPr/>
          <p:nvPr/>
        </p:nvCxnSpPr>
        <p:spPr>
          <a:xfrm>
            <a:off x="8937567" y="4221061"/>
            <a:ext cx="3225600" cy="0"/>
          </a:xfrm>
          <a:prstGeom prst="line">
            <a:avLst/>
          </a:prstGeom>
          <a:noFill/>
          <a:ln w="28575" cap="flat">
            <a:solidFill>
              <a:schemeClr val="tx1">
                <a:lumMod val="65000"/>
                <a:lumOff val="35000"/>
              </a:schemeClr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19" name="Lefelé nyíl 218"/>
          <p:cNvSpPr/>
          <p:nvPr/>
        </p:nvSpPr>
        <p:spPr>
          <a:xfrm>
            <a:off x="9120243" y="4627441"/>
            <a:ext cx="2867200" cy="811089"/>
          </a:xfrm>
          <a:prstGeom prst="downArrow">
            <a:avLst>
              <a:gd name="adj1" fmla="val 50000"/>
              <a:gd name="adj2" fmla="val 100000"/>
            </a:avLst>
          </a:prstGeom>
          <a:solidFill>
            <a:srgbClr val="E10E79"/>
          </a:solidFill>
          <a:ln w="25400" cap="flat">
            <a:solidFill>
              <a:schemeClr val="tx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5020" tIns="65020" rIns="65020" bIns="65020" numCol="1" spcCol="38098" rtlCol="0" anchor="ctr">
            <a:spAutoFit/>
          </a:bodyPr>
          <a:lstStyle/>
          <a:p>
            <a:pPr hangingPunct="0"/>
            <a:endParaRPr lang="en-US">
              <a:solidFill>
                <a:srgbClr val="000000"/>
              </a:solidFill>
              <a:latin typeface="+mj-lt"/>
              <a:ea typeface="+mj-ea"/>
              <a:cs typeface="+mj-cs"/>
              <a:sym typeface="Arial"/>
            </a:endParaRPr>
          </a:p>
        </p:txBody>
      </p:sp>
      <p:grpSp>
        <p:nvGrpSpPr>
          <p:cNvPr id="231" name="Csoportba foglalás 230"/>
          <p:cNvGrpSpPr/>
          <p:nvPr/>
        </p:nvGrpSpPr>
        <p:grpSpPr>
          <a:xfrm>
            <a:off x="5083420" y="5518115"/>
            <a:ext cx="1144116" cy="2859732"/>
            <a:chOff x="3885531" y="3187899"/>
            <a:chExt cx="1144116" cy="2859732"/>
          </a:xfrm>
        </p:grpSpPr>
        <p:pic>
          <p:nvPicPr>
            <p:cNvPr id="251" name="Picture 8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85531" y="5519664"/>
              <a:ext cx="1144116" cy="5279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2" name="Rectangle 82"/>
            <p:cNvSpPr>
              <a:spLocks noChangeArrowheads="1"/>
            </p:cNvSpPr>
            <p:nvPr/>
          </p:nvSpPr>
          <p:spPr bwMode="auto">
            <a:xfrm>
              <a:off x="4127151" y="5548941"/>
              <a:ext cx="737698" cy="3952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1pPr>
              <a:lvl2pPr marL="742950" indent="-285750"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2pPr>
              <a:lvl3pPr marL="1143000" indent="-228600"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3pPr>
              <a:lvl4pPr marL="1600200" indent="-228600"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4pPr>
              <a:lvl5pPr marL="2057400" indent="-228600"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9pPr>
            </a:lstStyle>
            <a:p>
              <a:pPr algn="ctr" eaLnBrk="1"/>
              <a:r>
                <a:rPr lang="hu-HU" altLang="x-none" sz="984" dirty="0">
                  <a:solidFill>
                    <a:srgbClr val="494949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Saját 15.000 Ft</a:t>
              </a:r>
            </a:p>
          </p:txBody>
        </p:sp>
        <p:pic>
          <p:nvPicPr>
            <p:cNvPr id="253" name="Picture 7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85531" y="4742780"/>
              <a:ext cx="1144116" cy="5268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4" name="Rectangle 79"/>
            <p:cNvSpPr>
              <a:spLocks noChangeArrowheads="1"/>
            </p:cNvSpPr>
            <p:nvPr/>
          </p:nvSpPr>
          <p:spPr bwMode="auto">
            <a:xfrm>
              <a:off x="4127748" y="4774035"/>
              <a:ext cx="736699" cy="3952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1pPr>
              <a:lvl2pPr marL="742950" indent="-285750"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2pPr>
              <a:lvl3pPr marL="1143000" indent="-228600"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3pPr>
              <a:lvl4pPr marL="1600200" indent="-228600"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4pPr>
              <a:lvl5pPr marL="2057400" indent="-228600"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9pPr>
            </a:lstStyle>
            <a:p>
              <a:pPr algn="ctr" eaLnBrk="1"/>
              <a:r>
                <a:rPr lang="hu-HU" altLang="x-none" sz="984">
                  <a:solidFill>
                    <a:srgbClr val="494949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Saját 15.000 Ft</a:t>
              </a:r>
            </a:p>
          </p:txBody>
        </p:sp>
        <p:pic>
          <p:nvPicPr>
            <p:cNvPr id="255" name="Picture 7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85531" y="3964781"/>
              <a:ext cx="1144116" cy="5279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6" name="Rectangle 76"/>
            <p:cNvSpPr>
              <a:spLocks noChangeArrowheads="1"/>
            </p:cNvSpPr>
            <p:nvPr/>
          </p:nvSpPr>
          <p:spPr bwMode="auto">
            <a:xfrm>
              <a:off x="4127748" y="4003850"/>
              <a:ext cx="736699" cy="3952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1pPr>
              <a:lvl2pPr marL="742950" indent="-285750"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2pPr>
              <a:lvl3pPr marL="1143000" indent="-228600"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3pPr>
              <a:lvl4pPr marL="1600200" indent="-228600"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4pPr>
              <a:lvl5pPr marL="2057400" indent="-228600"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9pPr>
            </a:lstStyle>
            <a:p>
              <a:pPr algn="ctr" eaLnBrk="1"/>
              <a:r>
                <a:rPr lang="hu-HU" altLang="x-none" sz="984">
                  <a:solidFill>
                    <a:srgbClr val="494949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Saját 15.000 Ft</a:t>
              </a:r>
            </a:p>
          </p:txBody>
        </p:sp>
        <p:pic>
          <p:nvPicPr>
            <p:cNvPr id="257" name="Picture 7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85531" y="3187899"/>
              <a:ext cx="1144116" cy="5279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8" name="Rectangle 73"/>
            <p:cNvSpPr>
              <a:spLocks noChangeArrowheads="1"/>
            </p:cNvSpPr>
            <p:nvPr/>
          </p:nvSpPr>
          <p:spPr bwMode="auto">
            <a:xfrm>
              <a:off x="4127748" y="3219153"/>
              <a:ext cx="736699" cy="3952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1pPr>
              <a:lvl2pPr marL="742950" indent="-285750"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2pPr>
              <a:lvl3pPr marL="1143000" indent="-228600"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3pPr>
              <a:lvl4pPr marL="1600200" indent="-228600"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4pPr>
              <a:lvl5pPr marL="2057400" indent="-228600"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9pPr>
            </a:lstStyle>
            <a:p>
              <a:pPr algn="ctr" eaLnBrk="1"/>
              <a:r>
                <a:rPr lang="hu-HU" altLang="x-none" sz="984">
                  <a:solidFill>
                    <a:srgbClr val="494949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Saját 15.000 Ft</a:t>
              </a:r>
            </a:p>
          </p:txBody>
        </p:sp>
      </p:grpSp>
      <p:grpSp>
        <p:nvGrpSpPr>
          <p:cNvPr id="7" name="Csoportba foglalás 6"/>
          <p:cNvGrpSpPr/>
          <p:nvPr/>
        </p:nvGrpSpPr>
        <p:grpSpPr>
          <a:xfrm>
            <a:off x="3913894" y="5981757"/>
            <a:ext cx="1143000" cy="1962305"/>
            <a:chOff x="3913894" y="5981757"/>
            <a:chExt cx="1143000" cy="1962305"/>
          </a:xfrm>
        </p:grpSpPr>
        <p:pic>
          <p:nvPicPr>
            <p:cNvPr id="260" name="Picture 6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13894" y="5981757"/>
              <a:ext cx="1143000" cy="5279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1" name="Rectangle 67"/>
            <p:cNvSpPr>
              <a:spLocks noChangeArrowheads="1"/>
            </p:cNvSpPr>
            <p:nvPr/>
          </p:nvSpPr>
          <p:spPr bwMode="auto">
            <a:xfrm>
              <a:off x="4154996" y="6015244"/>
              <a:ext cx="737815" cy="3952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1pPr>
              <a:lvl2pPr marL="742950" indent="-285750"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2pPr>
              <a:lvl3pPr marL="1143000" indent="-228600"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3pPr>
              <a:lvl4pPr marL="1600200" indent="-228600"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4pPr>
              <a:lvl5pPr marL="2057400" indent="-228600"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9pPr>
            </a:lstStyle>
            <a:p>
              <a:pPr algn="ctr" eaLnBrk="1"/>
              <a:r>
                <a:rPr lang="hu-HU" altLang="x-none" sz="984" dirty="0">
                  <a:solidFill>
                    <a:srgbClr val="494949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Saját 15.000 Ft</a:t>
              </a:r>
            </a:p>
          </p:txBody>
        </p:sp>
        <p:pic>
          <p:nvPicPr>
            <p:cNvPr id="262" name="Picture 6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13894" y="7417210"/>
              <a:ext cx="1143000" cy="5268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3" name="Rectangle 70"/>
            <p:cNvSpPr>
              <a:spLocks noChangeArrowheads="1"/>
            </p:cNvSpPr>
            <p:nvPr/>
          </p:nvSpPr>
          <p:spPr bwMode="auto">
            <a:xfrm>
              <a:off x="4154996" y="7460742"/>
              <a:ext cx="737815" cy="3952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1pPr>
              <a:lvl2pPr marL="742950" indent="-285750"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2pPr>
              <a:lvl3pPr marL="1143000" indent="-228600"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3pPr>
              <a:lvl4pPr marL="1600200" indent="-228600"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4pPr>
              <a:lvl5pPr marL="2057400" indent="-228600"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9pPr>
            </a:lstStyle>
            <a:p>
              <a:pPr algn="ctr" eaLnBrk="1"/>
              <a:r>
                <a:rPr lang="hu-HU" altLang="x-none" sz="984" dirty="0">
                  <a:solidFill>
                    <a:srgbClr val="494949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Saját</a:t>
              </a:r>
            </a:p>
            <a:p>
              <a:pPr algn="ctr" eaLnBrk="1"/>
              <a:r>
                <a:rPr lang="hu-HU" altLang="x-none" sz="984" dirty="0">
                  <a:solidFill>
                    <a:srgbClr val="494949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15.000 Ft</a:t>
              </a:r>
            </a:p>
          </p:txBody>
        </p:sp>
      </p:grpSp>
      <p:grpSp>
        <p:nvGrpSpPr>
          <p:cNvPr id="267" name="Group 2"/>
          <p:cNvGrpSpPr>
            <a:grpSpLocks/>
          </p:cNvGrpSpPr>
          <p:nvPr/>
        </p:nvGrpSpPr>
        <p:grpSpPr bwMode="auto">
          <a:xfrm>
            <a:off x="7128580" y="5333856"/>
            <a:ext cx="350490" cy="3185666"/>
            <a:chOff x="7286154" y="787163"/>
            <a:chExt cx="912836" cy="8300178"/>
          </a:xfrm>
        </p:grpSpPr>
        <p:pic>
          <p:nvPicPr>
            <p:cNvPr id="268" name="Picture 75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86154" y="787163"/>
              <a:ext cx="912836" cy="4213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9" name="Picture 75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86154" y="3410392"/>
              <a:ext cx="912836" cy="4213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0" name="Picture 75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86154" y="2885746"/>
              <a:ext cx="912836" cy="4213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1" name="Picture 75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86154" y="2361100"/>
              <a:ext cx="912836" cy="4213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2" name="Picture 75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86154" y="1836455"/>
              <a:ext cx="912836" cy="4213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3" name="Picture 75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86154" y="1311809"/>
              <a:ext cx="912836" cy="4213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4" name="Picture 75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86154" y="4459685"/>
              <a:ext cx="912836" cy="4213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5" name="Picture 75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86154" y="3935038"/>
              <a:ext cx="912836" cy="4213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6" name="Picture 75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86154" y="4993512"/>
              <a:ext cx="912836" cy="4213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7" name="Picture 75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86154" y="7616741"/>
              <a:ext cx="912836" cy="4213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8" name="Picture 75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86154" y="7092095"/>
              <a:ext cx="912836" cy="4213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9" name="Picture 75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86154" y="6567449"/>
              <a:ext cx="912836" cy="4213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0" name="Picture 75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86154" y="6042803"/>
              <a:ext cx="912836" cy="4213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1" name="Picture 75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86154" y="5518158"/>
              <a:ext cx="912836" cy="4213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2" name="Picture 75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86154" y="8666034"/>
              <a:ext cx="912836" cy="4213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3" name="Picture 75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86154" y="8141387"/>
              <a:ext cx="912836" cy="4213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84" name="Csoportba foglalás 283"/>
          <p:cNvGrpSpPr/>
          <p:nvPr/>
        </p:nvGrpSpPr>
        <p:grpSpPr>
          <a:xfrm>
            <a:off x="6320444" y="5425385"/>
            <a:ext cx="740048" cy="3064000"/>
            <a:chOff x="5080993" y="3049488"/>
            <a:chExt cx="740048" cy="3064000"/>
          </a:xfrm>
        </p:grpSpPr>
        <p:grpSp>
          <p:nvGrpSpPr>
            <p:cNvPr id="285" name="Group 11"/>
            <p:cNvGrpSpPr>
              <a:grpSpLocks/>
            </p:cNvGrpSpPr>
            <p:nvPr/>
          </p:nvGrpSpPr>
          <p:grpSpPr bwMode="auto">
            <a:xfrm>
              <a:off x="5080993" y="3049488"/>
              <a:ext cx="740048" cy="341561"/>
              <a:chOff x="7269153" y="5058236"/>
              <a:chExt cx="834215" cy="385022"/>
            </a:xfrm>
          </p:grpSpPr>
          <p:pic>
            <p:nvPicPr>
              <p:cNvPr id="307" name="Picture 75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269153" y="5058236"/>
                <a:ext cx="834215" cy="3850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08" name="TextBox 145">
                <a:extLst/>
              </p:cNvPr>
              <p:cNvSpPr txBox="1"/>
              <p:nvPr/>
            </p:nvSpPr>
            <p:spPr>
              <a:xfrm>
                <a:off x="7342078" y="5078527"/>
                <a:ext cx="742363" cy="26818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spcFirstLastPara="1" lIns="32146" tIns="32146" rIns="32146" bIns="32146" spcCol="38100">
                <a:spAutoFit/>
              </a:bodyPr>
              <a:lstStyle/>
              <a:p>
                <a:pPr algn="ctr">
                  <a:defRPr/>
                </a:pPr>
                <a:r>
                  <a:rPr lang="hu-HU" sz="562" kern="0" dirty="0">
                    <a:solidFill>
                      <a:srgbClr val="494949"/>
                    </a:solidFill>
                    <a:latin typeface="Times New Roman" charset="0"/>
                    <a:ea typeface="Times New Roman" charset="0"/>
                    <a:cs typeface="Times New Roman" charset="0"/>
                    <a:sym typeface="Arial"/>
                  </a:rPr>
                  <a:t>SAJÁT</a:t>
                </a:r>
              </a:p>
              <a:p>
                <a:pPr algn="ctr">
                  <a:defRPr/>
                </a:pPr>
                <a:r>
                  <a:rPr lang="hu-HU" sz="562" kern="0" dirty="0">
                    <a:solidFill>
                      <a:srgbClr val="494949"/>
                    </a:solidFill>
                    <a:latin typeface="Times New Roman" charset="0"/>
                    <a:ea typeface="Times New Roman" charset="0"/>
                    <a:cs typeface="Times New Roman" charset="0"/>
                    <a:sym typeface="Arial"/>
                  </a:rPr>
                  <a:t>15.000 Ft</a:t>
                </a:r>
              </a:p>
            </p:txBody>
          </p:sp>
        </p:grpSp>
        <p:grpSp>
          <p:nvGrpSpPr>
            <p:cNvPr id="286" name="Group 10"/>
            <p:cNvGrpSpPr>
              <a:grpSpLocks/>
            </p:cNvGrpSpPr>
            <p:nvPr/>
          </p:nvGrpSpPr>
          <p:grpSpPr bwMode="auto">
            <a:xfrm>
              <a:off x="5080993" y="3437930"/>
              <a:ext cx="740048" cy="341561"/>
              <a:chOff x="7269153" y="5477665"/>
              <a:chExt cx="834215" cy="385022"/>
            </a:xfrm>
          </p:grpSpPr>
          <p:pic>
            <p:nvPicPr>
              <p:cNvPr id="305" name="Picture 75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269153" y="5477665"/>
                <a:ext cx="834215" cy="3850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06" name="TextBox 146">
                <a:extLst/>
              </p:cNvPr>
              <p:cNvSpPr txBox="1"/>
              <p:nvPr/>
            </p:nvSpPr>
            <p:spPr>
              <a:xfrm>
                <a:off x="7342078" y="5506319"/>
                <a:ext cx="742363" cy="26818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spcFirstLastPara="1" lIns="32146" tIns="32146" rIns="32146" bIns="32146" spcCol="38100">
                <a:spAutoFit/>
              </a:bodyPr>
              <a:lstStyle/>
              <a:p>
                <a:pPr algn="ctr">
                  <a:defRPr/>
                </a:pPr>
                <a:r>
                  <a:rPr lang="hu-HU" sz="562" kern="0" dirty="0">
                    <a:solidFill>
                      <a:srgbClr val="494949"/>
                    </a:solidFill>
                    <a:latin typeface="Times New Roman" charset="0"/>
                    <a:ea typeface="Times New Roman" charset="0"/>
                    <a:cs typeface="Times New Roman" charset="0"/>
                    <a:sym typeface="Arial"/>
                  </a:rPr>
                  <a:t>SAJÁT</a:t>
                </a:r>
              </a:p>
              <a:p>
                <a:pPr algn="ctr">
                  <a:defRPr/>
                </a:pPr>
                <a:r>
                  <a:rPr lang="hu-HU" sz="562" kern="0" dirty="0">
                    <a:solidFill>
                      <a:srgbClr val="494949"/>
                    </a:solidFill>
                    <a:latin typeface="Times New Roman" charset="0"/>
                    <a:ea typeface="Times New Roman" charset="0"/>
                    <a:cs typeface="Times New Roman" charset="0"/>
                    <a:sym typeface="Arial"/>
                  </a:rPr>
                  <a:t>15.000 Ft</a:t>
                </a:r>
              </a:p>
            </p:txBody>
          </p:sp>
        </p:grpSp>
        <p:grpSp>
          <p:nvGrpSpPr>
            <p:cNvPr id="287" name="Group 9"/>
            <p:cNvGrpSpPr>
              <a:grpSpLocks/>
            </p:cNvGrpSpPr>
            <p:nvPr/>
          </p:nvGrpSpPr>
          <p:grpSpPr bwMode="auto">
            <a:xfrm>
              <a:off x="5080993" y="3827488"/>
              <a:ext cx="740048" cy="341561"/>
              <a:chOff x="7269153" y="5897094"/>
              <a:chExt cx="834215" cy="385022"/>
            </a:xfrm>
          </p:grpSpPr>
          <p:pic>
            <p:nvPicPr>
              <p:cNvPr id="303" name="Picture 75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269153" y="5897094"/>
                <a:ext cx="834215" cy="3850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04" name="TextBox 147">
                <a:extLst/>
              </p:cNvPr>
              <p:cNvSpPr txBox="1"/>
              <p:nvPr/>
            </p:nvSpPr>
            <p:spPr>
              <a:xfrm>
                <a:off x="7342078" y="5928269"/>
                <a:ext cx="742363" cy="26818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spcFirstLastPara="1" lIns="32146" tIns="32146" rIns="32146" bIns="32146" spcCol="38100">
                <a:spAutoFit/>
              </a:bodyPr>
              <a:lstStyle/>
              <a:p>
                <a:pPr algn="ctr">
                  <a:defRPr/>
                </a:pPr>
                <a:r>
                  <a:rPr lang="hu-HU" sz="562" kern="0" dirty="0">
                    <a:solidFill>
                      <a:srgbClr val="494949"/>
                    </a:solidFill>
                    <a:latin typeface="Times New Roman" charset="0"/>
                    <a:ea typeface="Times New Roman" charset="0"/>
                    <a:cs typeface="Times New Roman" charset="0"/>
                    <a:sym typeface="Arial"/>
                  </a:rPr>
                  <a:t>SAJÁT</a:t>
                </a:r>
              </a:p>
              <a:p>
                <a:pPr algn="ctr">
                  <a:defRPr/>
                </a:pPr>
                <a:r>
                  <a:rPr lang="hu-HU" sz="562" kern="0" dirty="0">
                    <a:solidFill>
                      <a:srgbClr val="494949"/>
                    </a:solidFill>
                    <a:latin typeface="Times New Roman" charset="0"/>
                    <a:ea typeface="Times New Roman" charset="0"/>
                    <a:cs typeface="Times New Roman" charset="0"/>
                    <a:sym typeface="Arial"/>
                  </a:rPr>
                  <a:t>15.000 Ft</a:t>
                </a:r>
              </a:p>
            </p:txBody>
          </p:sp>
        </p:grpSp>
        <p:grpSp>
          <p:nvGrpSpPr>
            <p:cNvPr id="288" name="Group 8"/>
            <p:cNvGrpSpPr>
              <a:grpSpLocks/>
            </p:cNvGrpSpPr>
            <p:nvPr/>
          </p:nvGrpSpPr>
          <p:grpSpPr bwMode="auto">
            <a:xfrm>
              <a:off x="5080993" y="4215929"/>
              <a:ext cx="740048" cy="341561"/>
              <a:chOff x="7269153" y="6316523"/>
              <a:chExt cx="834215" cy="385022"/>
            </a:xfrm>
          </p:grpSpPr>
          <p:pic>
            <p:nvPicPr>
              <p:cNvPr id="301" name="Picture 75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269153" y="6316523"/>
                <a:ext cx="834215" cy="3850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02" name="TextBox 148">
                <a:extLst/>
              </p:cNvPr>
              <p:cNvSpPr txBox="1"/>
              <p:nvPr/>
            </p:nvSpPr>
            <p:spPr>
              <a:xfrm>
                <a:off x="7342078" y="6338537"/>
                <a:ext cx="742363" cy="26818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spcFirstLastPara="1" lIns="32146" tIns="32146" rIns="32146" bIns="32146" spcCol="38100">
                <a:spAutoFit/>
              </a:bodyPr>
              <a:lstStyle/>
              <a:p>
                <a:pPr algn="ctr">
                  <a:defRPr/>
                </a:pPr>
                <a:r>
                  <a:rPr lang="hu-HU" sz="562" kern="0" dirty="0">
                    <a:solidFill>
                      <a:srgbClr val="494949"/>
                    </a:solidFill>
                    <a:latin typeface="Times New Roman" charset="0"/>
                    <a:ea typeface="Times New Roman" charset="0"/>
                    <a:cs typeface="Times New Roman" charset="0"/>
                    <a:sym typeface="Arial"/>
                  </a:rPr>
                  <a:t>SAJÁT</a:t>
                </a:r>
              </a:p>
              <a:p>
                <a:pPr algn="ctr">
                  <a:defRPr/>
                </a:pPr>
                <a:r>
                  <a:rPr lang="hu-HU" sz="562" kern="0" dirty="0">
                    <a:solidFill>
                      <a:srgbClr val="494949"/>
                    </a:solidFill>
                    <a:latin typeface="Times New Roman" charset="0"/>
                    <a:ea typeface="Times New Roman" charset="0"/>
                    <a:cs typeface="Times New Roman" charset="0"/>
                    <a:sym typeface="Arial"/>
                  </a:rPr>
                  <a:t>15.000 Ft</a:t>
                </a:r>
              </a:p>
            </p:txBody>
          </p:sp>
        </p:grpSp>
        <p:grpSp>
          <p:nvGrpSpPr>
            <p:cNvPr id="289" name="Group 7"/>
            <p:cNvGrpSpPr>
              <a:grpSpLocks/>
            </p:cNvGrpSpPr>
            <p:nvPr/>
          </p:nvGrpSpPr>
          <p:grpSpPr bwMode="auto">
            <a:xfrm>
              <a:off x="5080993" y="4604371"/>
              <a:ext cx="740048" cy="342676"/>
              <a:chOff x="7269153" y="6735952"/>
              <a:chExt cx="834215" cy="385022"/>
            </a:xfrm>
          </p:grpSpPr>
          <p:pic>
            <p:nvPicPr>
              <p:cNvPr id="299" name="Picture 75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269153" y="6735952"/>
                <a:ext cx="834215" cy="3850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00" name="TextBox 149">
                <a:extLst/>
              </p:cNvPr>
              <p:cNvSpPr txBox="1"/>
              <p:nvPr/>
            </p:nvSpPr>
            <p:spPr>
              <a:xfrm>
                <a:off x="7342078" y="6760487"/>
                <a:ext cx="742363" cy="26731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spcFirstLastPara="1" lIns="32146" tIns="32146" rIns="32146" bIns="32146" spcCol="38100">
                <a:spAutoFit/>
              </a:bodyPr>
              <a:lstStyle/>
              <a:p>
                <a:pPr algn="ctr">
                  <a:defRPr/>
                </a:pPr>
                <a:r>
                  <a:rPr lang="hu-HU" sz="562" kern="0" dirty="0">
                    <a:solidFill>
                      <a:srgbClr val="494949"/>
                    </a:solidFill>
                    <a:latin typeface="Times New Roman" charset="0"/>
                    <a:ea typeface="Times New Roman" charset="0"/>
                    <a:cs typeface="Times New Roman" charset="0"/>
                    <a:sym typeface="Arial"/>
                  </a:rPr>
                  <a:t>SAJÁT</a:t>
                </a:r>
              </a:p>
              <a:p>
                <a:pPr algn="ctr">
                  <a:defRPr/>
                </a:pPr>
                <a:r>
                  <a:rPr lang="hu-HU" sz="562" kern="0" dirty="0">
                    <a:solidFill>
                      <a:srgbClr val="494949"/>
                    </a:solidFill>
                    <a:latin typeface="Times New Roman" charset="0"/>
                    <a:ea typeface="Times New Roman" charset="0"/>
                    <a:cs typeface="Times New Roman" charset="0"/>
                    <a:sym typeface="Arial"/>
                  </a:rPr>
                  <a:t>15.000 Ft</a:t>
                </a:r>
              </a:p>
            </p:txBody>
          </p:sp>
        </p:grpSp>
        <p:grpSp>
          <p:nvGrpSpPr>
            <p:cNvPr id="290" name="Group 6"/>
            <p:cNvGrpSpPr>
              <a:grpSpLocks/>
            </p:cNvGrpSpPr>
            <p:nvPr/>
          </p:nvGrpSpPr>
          <p:grpSpPr bwMode="auto">
            <a:xfrm>
              <a:off x="5080993" y="4993928"/>
              <a:ext cx="740048" cy="341561"/>
              <a:chOff x="7269153" y="7155381"/>
              <a:chExt cx="834215" cy="385022"/>
            </a:xfrm>
          </p:grpSpPr>
          <p:pic>
            <p:nvPicPr>
              <p:cNvPr id="297" name="Picture 75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269153" y="7155381"/>
                <a:ext cx="834215" cy="3850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98" name="TextBox 150">
                <a:extLst/>
              </p:cNvPr>
              <p:cNvSpPr txBox="1"/>
              <p:nvPr/>
            </p:nvSpPr>
            <p:spPr>
              <a:xfrm>
                <a:off x="7342078" y="7188278"/>
                <a:ext cx="742363" cy="26818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spcFirstLastPara="1" lIns="32146" tIns="32146" rIns="32146" bIns="32146" spcCol="38100">
                <a:spAutoFit/>
              </a:bodyPr>
              <a:lstStyle/>
              <a:p>
                <a:pPr algn="ctr">
                  <a:defRPr/>
                </a:pPr>
                <a:r>
                  <a:rPr lang="hu-HU" sz="562" kern="0" dirty="0">
                    <a:solidFill>
                      <a:srgbClr val="494949"/>
                    </a:solidFill>
                    <a:latin typeface="Times New Roman" charset="0"/>
                    <a:ea typeface="Times New Roman" charset="0"/>
                    <a:cs typeface="Times New Roman" charset="0"/>
                    <a:sym typeface="Arial"/>
                  </a:rPr>
                  <a:t>SAJÁT</a:t>
                </a:r>
              </a:p>
              <a:p>
                <a:pPr algn="ctr">
                  <a:defRPr/>
                </a:pPr>
                <a:r>
                  <a:rPr lang="hu-HU" sz="562" kern="0" dirty="0">
                    <a:solidFill>
                      <a:srgbClr val="494949"/>
                    </a:solidFill>
                    <a:latin typeface="Times New Roman" charset="0"/>
                    <a:ea typeface="Times New Roman" charset="0"/>
                    <a:cs typeface="Times New Roman" charset="0"/>
                    <a:sym typeface="Arial"/>
                  </a:rPr>
                  <a:t>15.000 Ft</a:t>
                </a:r>
              </a:p>
            </p:txBody>
          </p:sp>
        </p:grpSp>
        <p:grpSp>
          <p:nvGrpSpPr>
            <p:cNvPr id="291" name="Group 5"/>
            <p:cNvGrpSpPr>
              <a:grpSpLocks/>
            </p:cNvGrpSpPr>
            <p:nvPr/>
          </p:nvGrpSpPr>
          <p:grpSpPr bwMode="auto">
            <a:xfrm>
              <a:off x="5080993" y="5382370"/>
              <a:ext cx="740048" cy="342677"/>
              <a:chOff x="7269153" y="7574810"/>
              <a:chExt cx="834215" cy="385022"/>
            </a:xfrm>
          </p:grpSpPr>
          <p:pic>
            <p:nvPicPr>
              <p:cNvPr id="295" name="Picture 75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269153" y="7574810"/>
                <a:ext cx="834215" cy="3850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96" name="TextBox 151">
                <a:extLst/>
              </p:cNvPr>
              <p:cNvSpPr txBox="1"/>
              <p:nvPr/>
            </p:nvSpPr>
            <p:spPr>
              <a:xfrm>
                <a:off x="7342078" y="7604387"/>
                <a:ext cx="742363" cy="26731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spcFirstLastPara="1" lIns="32146" tIns="32146" rIns="32146" bIns="32146" spcCol="38100">
                <a:spAutoFit/>
              </a:bodyPr>
              <a:lstStyle/>
              <a:p>
                <a:pPr algn="ctr">
                  <a:defRPr/>
                </a:pPr>
                <a:r>
                  <a:rPr lang="hu-HU" sz="562" kern="0" dirty="0">
                    <a:solidFill>
                      <a:srgbClr val="494949"/>
                    </a:solidFill>
                    <a:latin typeface="Times New Roman" charset="0"/>
                    <a:ea typeface="Times New Roman" charset="0"/>
                    <a:cs typeface="Times New Roman" charset="0"/>
                    <a:sym typeface="Arial"/>
                  </a:rPr>
                  <a:t>SAJÁT</a:t>
                </a:r>
              </a:p>
              <a:p>
                <a:pPr algn="ctr">
                  <a:defRPr/>
                </a:pPr>
                <a:r>
                  <a:rPr lang="hu-HU" sz="562" kern="0" dirty="0">
                    <a:solidFill>
                      <a:srgbClr val="494949"/>
                    </a:solidFill>
                    <a:latin typeface="Times New Roman" charset="0"/>
                    <a:ea typeface="Times New Roman" charset="0"/>
                    <a:cs typeface="Times New Roman" charset="0"/>
                    <a:sym typeface="Arial"/>
                  </a:rPr>
                  <a:t>15.000 Ft</a:t>
                </a:r>
              </a:p>
            </p:txBody>
          </p:sp>
        </p:grpSp>
        <p:grpSp>
          <p:nvGrpSpPr>
            <p:cNvPr id="292" name="Group 4"/>
            <p:cNvGrpSpPr>
              <a:grpSpLocks/>
            </p:cNvGrpSpPr>
            <p:nvPr/>
          </p:nvGrpSpPr>
          <p:grpSpPr bwMode="auto">
            <a:xfrm>
              <a:off x="5080993" y="5771927"/>
              <a:ext cx="740048" cy="341561"/>
              <a:chOff x="7269153" y="7994240"/>
              <a:chExt cx="834215" cy="385022"/>
            </a:xfrm>
          </p:grpSpPr>
          <p:pic>
            <p:nvPicPr>
              <p:cNvPr id="293" name="Picture 75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269153" y="7994240"/>
                <a:ext cx="834215" cy="3850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94" name="TextBox 152">
                <a:extLst/>
              </p:cNvPr>
              <p:cNvSpPr txBox="1"/>
              <p:nvPr/>
            </p:nvSpPr>
            <p:spPr>
              <a:xfrm>
                <a:off x="7342078" y="8014657"/>
                <a:ext cx="742363" cy="26818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spcFirstLastPara="1" lIns="32146" tIns="32146" rIns="32146" bIns="32146" spcCol="38100">
                <a:spAutoFit/>
              </a:bodyPr>
              <a:lstStyle/>
              <a:p>
                <a:pPr algn="ctr">
                  <a:defRPr/>
                </a:pPr>
                <a:r>
                  <a:rPr lang="hu-HU" sz="562" kern="0" dirty="0">
                    <a:solidFill>
                      <a:srgbClr val="494949"/>
                    </a:solidFill>
                    <a:latin typeface="Times New Roman" charset="0"/>
                    <a:ea typeface="Times New Roman" charset="0"/>
                    <a:cs typeface="Times New Roman" charset="0"/>
                    <a:sym typeface="Arial"/>
                  </a:rPr>
                  <a:t>SAJÁT</a:t>
                </a:r>
              </a:p>
              <a:p>
                <a:pPr algn="ctr">
                  <a:defRPr/>
                </a:pPr>
                <a:r>
                  <a:rPr lang="hu-HU" sz="562" kern="0" dirty="0">
                    <a:solidFill>
                      <a:srgbClr val="494949"/>
                    </a:solidFill>
                    <a:latin typeface="Times New Roman" charset="0"/>
                    <a:ea typeface="Times New Roman" charset="0"/>
                    <a:cs typeface="Times New Roman" charset="0"/>
                    <a:sym typeface="Arial"/>
                  </a:rPr>
                  <a:t>15.000 Ft</a:t>
                </a:r>
              </a:p>
            </p:txBody>
          </p:sp>
        </p:grpSp>
      </p:grpSp>
      <p:grpSp>
        <p:nvGrpSpPr>
          <p:cNvPr id="309" name="Csoportba foglalás 308"/>
          <p:cNvGrpSpPr/>
          <p:nvPr/>
        </p:nvGrpSpPr>
        <p:grpSpPr>
          <a:xfrm>
            <a:off x="5083420" y="1464783"/>
            <a:ext cx="1144116" cy="2859732"/>
            <a:chOff x="3885531" y="3187899"/>
            <a:chExt cx="1144116" cy="2859732"/>
          </a:xfrm>
        </p:grpSpPr>
        <p:pic>
          <p:nvPicPr>
            <p:cNvPr id="310" name="Picture 8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85531" y="5519664"/>
              <a:ext cx="1144116" cy="5279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1" name="Rectangle 82"/>
            <p:cNvSpPr>
              <a:spLocks noChangeArrowheads="1"/>
            </p:cNvSpPr>
            <p:nvPr/>
          </p:nvSpPr>
          <p:spPr bwMode="auto">
            <a:xfrm>
              <a:off x="4127151" y="5548941"/>
              <a:ext cx="737698" cy="3952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1pPr>
              <a:lvl2pPr marL="742950" indent="-285750"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2pPr>
              <a:lvl3pPr marL="1143000" indent="-228600"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3pPr>
              <a:lvl4pPr marL="1600200" indent="-228600"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4pPr>
              <a:lvl5pPr marL="2057400" indent="-228600"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9pPr>
            </a:lstStyle>
            <a:p>
              <a:pPr algn="ctr" eaLnBrk="1"/>
              <a:r>
                <a:rPr lang="hu-HU" altLang="x-none" sz="984" dirty="0">
                  <a:solidFill>
                    <a:srgbClr val="494949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Saját 15.000 Ft</a:t>
              </a:r>
            </a:p>
          </p:txBody>
        </p:sp>
        <p:pic>
          <p:nvPicPr>
            <p:cNvPr id="312" name="Picture 7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85531" y="4742780"/>
              <a:ext cx="1144116" cy="5268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3" name="Rectangle 79"/>
            <p:cNvSpPr>
              <a:spLocks noChangeArrowheads="1"/>
            </p:cNvSpPr>
            <p:nvPr/>
          </p:nvSpPr>
          <p:spPr bwMode="auto">
            <a:xfrm>
              <a:off x="4127748" y="4774035"/>
              <a:ext cx="736699" cy="3952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1pPr>
              <a:lvl2pPr marL="742950" indent="-285750"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2pPr>
              <a:lvl3pPr marL="1143000" indent="-228600"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3pPr>
              <a:lvl4pPr marL="1600200" indent="-228600"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4pPr>
              <a:lvl5pPr marL="2057400" indent="-228600"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9pPr>
            </a:lstStyle>
            <a:p>
              <a:pPr algn="ctr" eaLnBrk="1"/>
              <a:r>
                <a:rPr lang="hu-HU" altLang="x-none" sz="984" dirty="0">
                  <a:solidFill>
                    <a:srgbClr val="494949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Saját 15.000 Ft</a:t>
              </a:r>
            </a:p>
          </p:txBody>
        </p:sp>
        <p:pic>
          <p:nvPicPr>
            <p:cNvPr id="314" name="Picture 7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85531" y="3964781"/>
              <a:ext cx="1144116" cy="5279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5" name="Rectangle 76"/>
            <p:cNvSpPr>
              <a:spLocks noChangeArrowheads="1"/>
            </p:cNvSpPr>
            <p:nvPr/>
          </p:nvSpPr>
          <p:spPr bwMode="auto">
            <a:xfrm>
              <a:off x="4127748" y="4003850"/>
              <a:ext cx="736699" cy="3952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1pPr>
              <a:lvl2pPr marL="742950" indent="-285750"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2pPr>
              <a:lvl3pPr marL="1143000" indent="-228600"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3pPr>
              <a:lvl4pPr marL="1600200" indent="-228600"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4pPr>
              <a:lvl5pPr marL="2057400" indent="-228600"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9pPr>
            </a:lstStyle>
            <a:p>
              <a:pPr algn="ctr" eaLnBrk="1"/>
              <a:r>
                <a:rPr lang="hu-HU" altLang="x-none" sz="984">
                  <a:solidFill>
                    <a:srgbClr val="494949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Saját 15.000 Ft</a:t>
              </a:r>
            </a:p>
          </p:txBody>
        </p:sp>
        <p:pic>
          <p:nvPicPr>
            <p:cNvPr id="316" name="Picture 7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85531" y="3187899"/>
              <a:ext cx="1144116" cy="5279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7" name="Rectangle 73"/>
            <p:cNvSpPr>
              <a:spLocks noChangeArrowheads="1"/>
            </p:cNvSpPr>
            <p:nvPr/>
          </p:nvSpPr>
          <p:spPr bwMode="auto">
            <a:xfrm>
              <a:off x="4127748" y="3219153"/>
              <a:ext cx="736699" cy="3952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1pPr>
              <a:lvl2pPr marL="742950" indent="-285750"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2pPr>
              <a:lvl3pPr marL="1143000" indent="-228600"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3pPr>
              <a:lvl4pPr marL="1600200" indent="-228600"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4pPr>
              <a:lvl5pPr marL="2057400" indent="-228600"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9pPr>
            </a:lstStyle>
            <a:p>
              <a:pPr algn="ctr" eaLnBrk="1"/>
              <a:r>
                <a:rPr lang="hu-HU" altLang="x-none" sz="984">
                  <a:solidFill>
                    <a:srgbClr val="494949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Saját 15.000 Ft</a:t>
              </a:r>
            </a:p>
          </p:txBody>
        </p:sp>
      </p:grpSp>
      <p:grpSp>
        <p:nvGrpSpPr>
          <p:cNvPr id="6" name="Csoportba foglalás 5"/>
          <p:cNvGrpSpPr/>
          <p:nvPr/>
        </p:nvGrpSpPr>
        <p:grpSpPr>
          <a:xfrm>
            <a:off x="3869768" y="1926733"/>
            <a:ext cx="1143000" cy="2048621"/>
            <a:chOff x="3869768" y="1926733"/>
            <a:chExt cx="1143000" cy="2048621"/>
          </a:xfrm>
        </p:grpSpPr>
        <p:pic>
          <p:nvPicPr>
            <p:cNvPr id="319" name="Picture 6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69768" y="1926733"/>
              <a:ext cx="1143000" cy="5279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20" name="Rectangle 67"/>
            <p:cNvSpPr>
              <a:spLocks noChangeArrowheads="1"/>
            </p:cNvSpPr>
            <p:nvPr/>
          </p:nvSpPr>
          <p:spPr bwMode="auto">
            <a:xfrm>
              <a:off x="4110870" y="1960220"/>
              <a:ext cx="737815" cy="3952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1pPr>
              <a:lvl2pPr marL="742950" indent="-285750"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2pPr>
              <a:lvl3pPr marL="1143000" indent="-228600"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3pPr>
              <a:lvl4pPr marL="1600200" indent="-228600"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4pPr>
              <a:lvl5pPr marL="2057400" indent="-228600"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9pPr>
            </a:lstStyle>
            <a:p>
              <a:pPr algn="ctr" eaLnBrk="1"/>
              <a:r>
                <a:rPr lang="hu-HU" altLang="x-none" sz="984" dirty="0">
                  <a:solidFill>
                    <a:srgbClr val="494949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Saját 15.000 Ft</a:t>
              </a:r>
            </a:p>
          </p:txBody>
        </p:sp>
        <p:pic>
          <p:nvPicPr>
            <p:cNvPr id="321" name="Picture 6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69768" y="3448502"/>
              <a:ext cx="1143000" cy="5268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22" name="Rectangle 70"/>
            <p:cNvSpPr>
              <a:spLocks noChangeArrowheads="1"/>
            </p:cNvSpPr>
            <p:nvPr/>
          </p:nvSpPr>
          <p:spPr bwMode="auto">
            <a:xfrm>
              <a:off x="4110870" y="3492034"/>
              <a:ext cx="737815" cy="3952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1pPr>
              <a:lvl2pPr marL="742950" indent="-285750"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2pPr>
              <a:lvl3pPr marL="1143000" indent="-228600"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3pPr>
              <a:lvl4pPr marL="1600200" indent="-228600"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4pPr>
              <a:lvl5pPr marL="2057400" indent="-228600"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9pPr>
            </a:lstStyle>
            <a:p>
              <a:pPr algn="ctr" eaLnBrk="1"/>
              <a:r>
                <a:rPr lang="hu-HU" altLang="x-none" sz="984" dirty="0">
                  <a:solidFill>
                    <a:srgbClr val="494949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Saját</a:t>
              </a:r>
            </a:p>
            <a:p>
              <a:pPr algn="ctr" eaLnBrk="1"/>
              <a:r>
                <a:rPr lang="hu-HU" altLang="x-none" sz="984" dirty="0">
                  <a:solidFill>
                    <a:srgbClr val="494949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15.000 Ft</a:t>
              </a:r>
            </a:p>
          </p:txBody>
        </p:sp>
      </p:grpSp>
      <p:grpSp>
        <p:nvGrpSpPr>
          <p:cNvPr id="326" name="Group 2"/>
          <p:cNvGrpSpPr>
            <a:grpSpLocks/>
          </p:cNvGrpSpPr>
          <p:nvPr/>
        </p:nvGrpSpPr>
        <p:grpSpPr bwMode="auto">
          <a:xfrm>
            <a:off x="7128580" y="1212805"/>
            <a:ext cx="350490" cy="3185666"/>
            <a:chOff x="7286154" y="787163"/>
            <a:chExt cx="912836" cy="8300178"/>
          </a:xfrm>
        </p:grpSpPr>
        <p:pic>
          <p:nvPicPr>
            <p:cNvPr id="327" name="Picture 75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86154" y="787163"/>
              <a:ext cx="912836" cy="4213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8" name="Picture 75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86154" y="3410392"/>
              <a:ext cx="912836" cy="4213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9" name="Picture 75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86154" y="2885746"/>
              <a:ext cx="912836" cy="4213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0" name="Picture 75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86154" y="2361100"/>
              <a:ext cx="912836" cy="4213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1" name="Picture 75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86154" y="1836455"/>
              <a:ext cx="912836" cy="4213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2" name="Picture 75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86154" y="1311809"/>
              <a:ext cx="912836" cy="4213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3" name="Picture 75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86154" y="4459685"/>
              <a:ext cx="912836" cy="4213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4" name="Picture 75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86154" y="3935038"/>
              <a:ext cx="912836" cy="4213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5" name="Picture 75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86154" y="4993512"/>
              <a:ext cx="912836" cy="4213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6" name="Picture 75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86154" y="7616741"/>
              <a:ext cx="912836" cy="4213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7" name="Picture 75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86154" y="7092095"/>
              <a:ext cx="912836" cy="4213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8" name="Picture 75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86154" y="6567449"/>
              <a:ext cx="912836" cy="4213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9" name="Picture 75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86154" y="6042803"/>
              <a:ext cx="912836" cy="4213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40" name="Picture 75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86154" y="5518158"/>
              <a:ext cx="912836" cy="4213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41" name="Picture 75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86154" y="8666034"/>
              <a:ext cx="912836" cy="4213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42" name="Picture 75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86154" y="8141387"/>
              <a:ext cx="912836" cy="4213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43" name="Csoportba foglalás 342"/>
          <p:cNvGrpSpPr/>
          <p:nvPr/>
        </p:nvGrpSpPr>
        <p:grpSpPr>
          <a:xfrm>
            <a:off x="6320444" y="1304334"/>
            <a:ext cx="740048" cy="3064000"/>
            <a:chOff x="5080993" y="3049488"/>
            <a:chExt cx="740048" cy="3064000"/>
          </a:xfrm>
        </p:grpSpPr>
        <p:grpSp>
          <p:nvGrpSpPr>
            <p:cNvPr id="344" name="Group 11"/>
            <p:cNvGrpSpPr>
              <a:grpSpLocks/>
            </p:cNvGrpSpPr>
            <p:nvPr/>
          </p:nvGrpSpPr>
          <p:grpSpPr bwMode="auto">
            <a:xfrm>
              <a:off x="5080993" y="3049488"/>
              <a:ext cx="740048" cy="341561"/>
              <a:chOff x="7269153" y="5058236"/>
              <a:chExt cx="834215" cy="385022"/>
            </a:xfrm>
          </p:grpSpPr>
          <p:pic>
            <p:nvPicPr>
              <p:cNvPr id="366" name="Picture 75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269153" y="5058236"/>
                <a:ext cx="834215" cy="3850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67" name="TextBox 145">
                <a:extLst/>
              </p:cNvPr>
              <p:cNvSpPr txBox="1"/>
              <p:nvPr/>
            </p:nvSpPr>
            <p:spPr>
              <a:xfrm>
                <a:off x="7342078" y="5078527"/>
                <a:ext cx="742363" cy="26818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spcFirstLastPara="1" lIns="32146" tIns="32146" rIns="32146" bIns="32146" spcCol="38100">
                <a:spAutoFit/>
              </a:bodyPr>
              <a:lstStyle/>
              <a:p>
                <a:pPr algn="ctr">
                  <a:defRPr/>
                </a:pPr>
                <a:r>
                  <a:rPr lang="hu-HU" sz="562" kern="0" dirty="0">
                    <a:solidFill>
                      <a:srgbClr val="494949"/>
                    </a:solidFill>
                    <a:latin typeface="Times New Roman" charset="0"/>
                    <a:ea typeface="Times New Roman" charset="0"/>
                    <a:cs typeface="Times New Roman" charset="0"/>
                    <a:sym typeface="Arial"/>
                  </a:rPr>
                  <a:t>SAJÁT</a:t>
                </a:r>
              </a:p>
              <a:p>
                <a:pPr algn="ctr">
                  <a:defRPr/>
                </a:pPr>
                <a:r>
                  <a:rPr lang="hu-HU" sz="562" kern="0" dirty="0">
                    <a:solidFill>
                      <a:srgbClr val="494949"/>
                    </a:solidFill>
                    <a:latin typeface="Times New Roman" charset="0"/>
                    <a:ea typeface="Times New Roman" charset="0"/>
                    <a:cs typeface="Times New Roman" charset="0"/>
                    <a:sym typeface="Arial"/>
                  </a:rPr>
                  <a:t>15.000 Ft</a:t>
                </a:r>
              </a:p>
            </p:txBody>
          </p:sp>
        </p:grpSp>
        <p:grpSp>
          <p:nvGrpSpPr>
            <p:cNvPr id="345" name="Group 10"/>
            <p:cNvGrpSpPr>
              <a:grpSpLocks/>
            </p:cNvGrpSpPr>
            <p:nvPr/>
          </p:nvGrpSpPr>
          <p:grpSpPr bwMode="auto">
            <a:xfrm>
              <a:off x="5080993" y="3437930"/>
              <a:ext cx="740048" cy="341561"/>
              <a:chOff x="7269153" y="5477665"/>
              <a:chExt cx="834215" cy="385022"/>
            </a:xfrm>
          </p:grpSpPr>
          <p:pic>
            <p:nvPicPr>
              <p:cNvPr id="364" name="Picture 75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269153" y="5477665"/>
                <a:ext cx="834215" cy="3850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65" name="TextBox 146">
                <a:extLst/>
              </p:cNvPr>
              <p:cNvSpPr txBox="1"/>
              <p:nvPr/>
            </p:nvSpPr>
            <p:spPr>
              <a:xfrm>
                <a:off x="7342078" y="5506319"/>
                <a:ext cx="742363" cy="26818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spcFirstLastPara="1" lIns="32146" tIns="32146" rIns="32146" bIns="32146" spcCol="38100">
                <a:spAutoFit/>
              </a:bodyPr>
              <a:lstStyle/>
              <a:p>
                <a:pPr algn="ctr">
                  <a:defRPr/>
                </a:pPr>
                <a:r>
                  <a:rPr lang="hu-HU" sz="562" kern="0" dirty="0">
                    <a:solidFill>
                      <a:srgbClr val="494949"/>
                    </a:solidFill>
                    <a:latin typeface="Times New Roman" charset="0"/>
                    <a:ea typeface="Times New Roman" charset="0"/>
                    <a:cs typeface="Times New Roman" charset="0"/>
                    <a:sym typeface="Arial"/>
                  </a:rPr>
                  <a:t>SAJÁT</a:t>
                </a:r>
              </a:p>
              <a:p>
                <a:pPr algn="ctr">
                  <a:defRPr/>
                </a:pPr>
                <a:r>
                  <a:rPr lang="hu-HU" sz="562" kern="0" dirty="0">
                    <a:solidFill>
                      <a:srgbClr val="494949"/>
                    </a:solidFill>
                    <a:latin typeface="Times New Roman" charset="0"/>
                    <a:ea typeface="Times New Roman" charset="0"/>
                    <a:cs typeface="Times New Roman" charset="0"/>
                    <a:sym typeface="Arial"/>
                  </a:rPr>
                  <a:t>15.000 Ft</a:t>
                </a:r>
              </a:p>
            </p:txBody>
          </p:sp>
        </p:grpSp>
        <p:grpSp>
          <p:nvGrpSpPr>
            <p:cNvPr id="346" name="Group 9"/>
            <p:cNvGrpSpPr>
              <a:grpSpLocks/>
            </p:cNvGrpSpPr>
            <p:nvPr/>
          </p:nvGrpSpPr>
          <p:grpSpPr bwMode="auto">
            <a:xfrm>
              <a:off x="5080993" y="3827488"/>
              <a:ext cx="740048" cy="341561"/>
              <a:chOff x="7269153" y="5897094"/>
              <a:chExt cx="834215" cy="385022"/>
            </a:xfrm>
          </p:grpSpPr>
          <p:pic>
            <p:nvPicPr>
              <p:cNvPr id="362" name="Picture 75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269153" y="5897094"/>
                <a:ext cx="834215" cy="3850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63" name="TextBox 147">
                <a:extLst/>
              </p:cNvPr>
              <p:cNvSpPr txBox="1"/>
              <p:nvPr/>
            </p:nvSpPr>
            <p:spPr>
              <a:xfrm>
                <a:off x="7342078" y="5928269"/>
                <a:ext cx="742363" cy="26818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spcFirstLastPara="1" lIns="32146" tIns="32146" rIns="32146" bIns="32146" spcCol="38100">
                <a:spAutoFit/>
              </a:bodyPr>
              <a:lstStyle/>
              <a:p>
                <a:pPr algn="ctr">
                  <a:defRPr/>
                </a:pPr>
                <a:r>
                  <a:rPr lang="hu-HU" sz="562" kern="0" dirty="0">
                    <a:solidFill>
                      <a:srgbClr val="494949"/>
                    </a:solidFill>
                    <a:latin typeface="Times New Roman" charset="0"/>
                    <a:ea typeface="Times New Roman" charset="0"/>
                    <a:cs typeface="Times New Roman" charset="0"/>
                    <a:sym typeface="Arial"/>
                  </a:rPr>
                  <a:t>SAJÁT</a:t>
                </a:r>
              </a:p>
              <a:p>
                <a:pPr algn="ctr">
                  <a:defRPr/>
                </a:pPr>
                <a:r>
                  <a:rPr lang="hu-HU" sz="562" kern="0" dirty="0">
                    <a:solidFill>
                      <a:srgbClr val="494949"/>
                    </a:solidFill>
                    <a:latin typeface="Times New Roman" charset="0"/>
                    <a:ea typeface="Times New Roman" charset="0"/>
                    <a:cs typeface="Times New Roman" charset="0"/>
                    <a:sym typeface="Arial"/>
                  </a:rPr>
                  <a:t>15.000 Ft</a:t>
                </a:r>
              </a:p>
            </p:txBody>
          </p:sp>
        </p:grpSp>
        <p:grpSp>
          <p:nvGrpSpPr>
            <p:cNvPr id="347" name="Group 8"/>
            <p:cNvGrpSpPr>
              <a:grpSpLocks/>
            </p:cNvGrpSpPr>
            <p:nvPr/>
          </p:nvGrpSpPr>
          <p:grpSpPr bwMode="auto">
            <a:xfrm>
              <a:off x="5080993" y="4215929"/>
              <a:ext cx="740048" cy="341561"/>
              <a:chOff x="7269153" y="6316523"/>
              <a:chExt cx="834215" cy="385022"/>
            </a:xfrm>
          </p:grpSpPr>
          <p:pic>
            <p:nvPicPr>
              <p:cNvPr id="360" name="Picture 75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269153" y="6316523"/>
                <a:ext cx="834215" cy="3850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61" name="TextBox 148">
                <a:extLst/>
              </p:cNvPr>
              <p:cNvSpPr txBox="1"/>
              <p:nvPr/>
            </p:nvSpPr>
            <p:spPr>
              <a:xfrm>
                <a:off x="7342078" y="6338537"/>
                <a:ext cx="742363" cy="26818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spcFirstLastPara="1" lIns="32146" tIns="32146" rIns="32146" bIns="32146" spcCol="38100">
                <a:spAutoFit/>
              </a:bodyPr>
              <a:lstStyle/>
              <a:p>
                <a:pPr algn="ctr">
                  <a:defRPr/>
                </a:pPr>
                <a:r>
                  <a:rPr lang="hu-HU" sz="562" kern="0" dirty="0">
                    <a:solidFill>
                      <a:srgbClr val="494949"/>
                    </a:solidFill>
                    <a:latin typeface="Times New Roman" charset="0"/>
                    <a:ea typeface="Times New Roman" charset="0"/>
                    <a:cs typeface="Times New Roman" charset="0"/>
                    <a:sym typeface="Arial"/>
                  </a:rPr>
                  <a:t>SAJÁT</a:t>
                </a:r>
              </a:p>
              <a:p>
                <a:pPr algn="ctr">
                  <a:defRPr/>
                </a:pPr>
                <a:r>
                  <a:rPr lang="hu-HU" sz="562" kern="0" dirty="0">
                    <a:solidFill>
                      <a:srgbClr val="494949"/>
                    </a:solidFill>
                    <a:latin typeface="Times New Roman" charset="0"/>
                    <a:ea typeface="Times New Roman" charset="0"/>
                    <a:cs typeface="Times New Roman" charset="0"/>
                    <a:sym typeface="Arial"/>
                  </a:rPr>
                  <a:t>15.000 Ft</a:t>
                </a:r>
              </a:p>
            </p:txBody>
          </p:sp>
        </p:grpSp>
        <p:grpSp>
          <p:nvGrpSpPr>
            <p:cNvPr id="348" name="Group 7"/>
            <p:cNvGrpSpPr>
              <a:grpSpLocks/>
            </p:cNvGrpSpPr>
            <p:nvPr/>
          </p:nvGrpSpPr>
          <p:grpSpPr bwMode="auto">
            <a:xfrm>
              <a:off x="5080993" y="4604371"/>
              <a:ext cx="740048" cy="342676"/>
              <a:chOff x="7269153" y="6735952"/>
              <a:chExt cx="834215" cy="385022"/>
            </a:xfrm>
          </p:grpSpPr>
          <p:pic>
            <p:nvPicPr>
              <p:cNvPr id="358" name="Picture 75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269153" y="6735952"/>
                <a:ext cx="834215" cy="3850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59" name="TextBox 149">
                <a:extLst/>
              </p:cNvPr>
              <p:cNvSpPr txBox="1"/>
              <p:nvPr/>
            </p:nvSpPr>
            <p:spPr>
              <a:xfrm>
                <a:off x="7342078" y="6760487"/>
                <a:ext cx="742363" cy="26731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spcFirstLastPara="1" lIns="32146" tIns="32146" rIns="32146" bIns="32146" spcCol="38100">
                <a:spAutoFit/>
              </a:bodyPr>
              <a:lstStyle/>
              <a:p>
                <a:pPr algn="ctr">
                  <a:defRPr/>
                </a:pPr>
                <a:r>
                  <a:rPr lang="hu-HU" sz="562" kern="0" dirty="0">
                    <a:solidFill>
                      <a:srgbClr val="494949"/>
                    </a:solidFill>
                    <a:latin typeface="Times New Roman" charset="0"/>
                    <a:ea typeface="Times New Roman" charset="0"/>
                    <a:cs typeface="Times New Roman" charset="0"/>
                    <a:sym typeface="Arial"/>
                  </a:rPr>
                  <a:t>SAJÁT</a:t>
                </a:r>
              </a:p>
              <a:p>
                <a:pPr algn="ctr">
                  <a:defRPr/>
                </a:pPr>
                <a:r>
                  <a:rPr lang="hu-HU" sz="562" kern="0" dirty="0">
                    <a:solidFill>
                      <a:srgbClr val="494949"/>
                    </a:solidFill>
                    <a:latin typeface="Times New Roman" charset="0"/>
                    <a:ea typeface="Times New Roman" charset="0"/>
                    <a:cs typeface="Times New Roman" charset="0"/>
                    <a:sym typeface="Arial"/>
                  </a:rPr>
                  <a:t>15.000 Ft</a:t>
                </a:r>
              </a:p>
            </p:txBody>
          </p:sp>
        </p:grpSp>
        <p:grpSp>
          <p:nvGrpSpPr>
            <p:cNvPr id="349" name="Group 6"/>
            <p:cNvGrpSpPr>
              <a:grpSpLocks/>
            </p:cNvGrpSpPr>
            <p:nvPr/>
          </p:nvGrpSpPr>
          <p:grpSpPr bwMode="auto">
            <a:xfrm>
              <a:off x="5080993" y="4993928"/>
              <a:ext cx="740048" cy="341561"/>
              <a:chOff x="7269153" y="7155381"/>
              <a:chExt cx="834215" cy="385022"/>
            </a:xfrm>
          </p:grpSpPr>
          <p:pic>
            <p:nvPicPr>
              <p:cNvPr id="356" name="Picture 75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269153" y="7155381"/>
                <a:ext cx="834215" cy="3850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57" name="TextBox 150">
                <a:extLst/>
              </p:cNvPr>
              <p:cNvSpPr txBox="1"/>
              <p:nvPr/>
            </p:nvSpPr>
            <p:spPr>
              <a:xfrm>
                <a:off x="7342078" y="7188278"/>
                <a:ext cx="742363" cy="26818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spcFirstLastPara="1" lIns="32146" tIns="32146" rIns="32146" bIns="32146" spcCol="38100">
                <a:spAutoFit/>
              </a:bodyPr>
              <a:lstStyle/>
              <a:p>
                <a:pPr algn="ctr">
                  <a:defRPr/>
                </a:pPr>
                <a:r>
                  <a:rPr lang="hu-HU" sz="562" kern="0" dirty="0">
                    <a:solidFill>
                      <a:srgbClr val="494949"/>
                    </a:solidFill>
                    <a:latin typeface="Times New Roman" charset="0"/>
                    <a:ea typeface="Times New Roman" charset="0"/>
                    <a:cs typeface="Times New Roman" charset="0"/>
                    <a:sym typeface="Arial"/>
                  </a:rPr>
                  <a:t>SAJÁT</a:t>
                </a:r>
              </a:p>
              <a:p>
                <a:pPr algn="ctr">
                  <a:defRPr/>
                </a:pPr>
                <a:r>
                  <a:rPr lang="hu-HU" sz="562" kern="0" dirty="0">
                    <a:solidFill>
                      <a:srgbClr val="494949"/>
                    </a:solidFill>
                    <a:latin typeface="Times New Roman" charset="0"/>
                    <a:ea typeface="Times New Roman" charset="0"/>
                    <a:cs typeface="Times New Roman" charset="0"/>
                    <a:sym typeface="Arial"/>
                  </a:rPr>
                  <a:t>15.000 Ft</a:t>
                </a:r>
              </a:p>
            </p:txBody>
          </p:sp>
        </p:grpSp>
        <p:grpSp>
          <p:nvGrpSpPr>
            <p:cNvPr id="350" name="Group 5"/>
            <p:cNvGrpSpPr>
              <a:grpSpLocks/>
            </p:cNvGrpSpPr>
            <p:nvPr/>
          </p:nvGrpSpPr>
          <p:grpSpPr bwMode="auto">
            <a:xfrm>
              <a:off x="5080993" y="5382370"/>
              <a:ext cx="740048" cy="342677"/>
              <a:chOff x="7269153" y="7574810"/>
              <a:chExt cx="834215" cy="385022"/>
            </a:xfrm>
          </p:grpSpPr>
          <p:pic>
            <p:nvPicPr>
              <p:cNvPr id="354" name="Picture 75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269153" y="7574810"/>
                <a:ext cx="834215" cy="3850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55" name="TextBox 151">
                <a:extLst/>
              </p:cNvPr>
              <p:cNvSpPr txBox="1"/>
              <p:nvPr/>
            </p:nvSpPr>
            <p:spPr>
              <a:xfrm>
                <a:off x="7342078" y="7604387"/>
                <a:ext cx="742363" cy="26731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spcFirstLastPara="1" lIns="32146" tIns="32146" rIns="32146" bIns="32146" spcCol="38100">
                <a:spAutoFit/>
              </a:bodyPr>
              <a:lstStyle/>
              <a:p>
                <a:pPr algn="ctr">
                  <a:defRPr/>
                </a:pPr>
                <a:r>
                  <a:rPr lang="hu-HU" sz="562" kern="0" dirty="0">
                    <a:solidFill>
                      <a:srgbClr val="494949"/>
                    </a:solidFill>
                    <a:latin typeface="Times New Roman" charset="0"/>
                    <a:ea typeface="Times New Roman" charset="0"/>
                    <a:cs typeface="Times New Roman" charset="0"/>
                    <a:sym typeface="Arial"/>
                  </a:rPr>
                  <a:t>SAJÁT</a:t>
                </a:r>
              </a:p>
              <a:p>
                <a:pPr algn="ctr">
                  <a:defRPr/>
                </a:pPr>
                <a:r>
                  <a:rPr lang="hu-HU" sz="562" kern="0" dirty="0">
                    <a:solidFill>
                      <a:srgbClr val="494949"/>
                    </a:solidFill>
                    <a:latin typeface="Times New Roman" charset="0"/>
                    <a:ea typeface="Times New Roman" charset="0"/>
                    <a:cs typeface="Times New Roman" charset="0"/>
                    <a:sym typeface="Arial"/>
                  </a:rPr>
                  <a:t>15.000 Ft</a:t>
                </a:r>
              </a:p>
            </p:txBody>
          </p:sp>
        </p:grpSp>
        <p:grpSp>
          <p:nvGrpSpPr>
            <p:cNvPr id="351" name="Group 4"/>
            <p:cNvGrpSpPr>
              <a:grpSpLocks/>
            </p:cNvGrpSpPr>
            <p:nvPr/>
          </p:nvGrpSpPr>
          <p:grpSpPr bwMode="auto">
            <a:xfrm>
              <a:off x="5080993" y="5771927"/>
              <a:ext cx="740048" cy="341561"/>
              <a:chOff x="7269153" y="7994240"/>
              <a:chExt cx="834215" cy="385022"/>
            </a:xfrm>
          </p:grpSpPr>
          <p:pic>
            <p:nvPicPr>
              <p:cNvPr id="352" name="Picture 75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269153" y="7994240"/>
                <a:ext cx="834215" cy="3850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53" name="TextBox 152">
                <a:extLst/>
              </p:cNvPr>
              <p:cNvSpPr txBox="1"/>
              <p:nvPr/>
            </p:nvSpPr>
            <p:spPr>
              <a:xfrm>
                <a:off x="7342078" y="8014657"/>
                <a:ext cx="742363" cy="26818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spcFirstLastPara="1" lIns="32146" tIns="32146" rIns="32146" bIns="32146" spcCol="38100">
                <a:spAutoFit/>
              </a:bodyPr>
              <a:lstStyle/>
              <a:p>
                <a:pPr algn="ctr">
                  <a:defRPr/>
                </a:pPr>
                <a:r>
                  <a:rPr lang="hu-HU" sz="562" kern="0" dirty="0">
                    <a:solidFill>
                      <a:srgbClr val="494949"/>
                    </a:solidFill>
                    <a:latin typeface="Times New Roman" charset="0"/>
                    <a:ea typeface="Times New Roman" charset="0"/>
                    <a:cs typeface="Times New Roman" charset="0"/>
                    <a:sym typeface="Arial"/>
                  </a:rPr>
                  <a:t>SAJÁT</a:t>
                </a:r>
              </a:p>
              <a:p>
                <a:pPr algn="ctr">
                  <a:defRPr/>
                </a:pPr>
                <a:r>
                  <a:rPr lang="hu-HU" sz="562" kern="0" dirty="0">
                    <a:solidFill>
                      <a:srgbClr val="494949"/>
                    </a:solidFill>
                    <a:latin typeface="Times New Roman" charset="0"/>
                    <a:ea typeface="Times New Roman" charset="0"/>
                    <a:cs typeface="Times New Roman" charset="0"/>
                    <a:sym typeface="Arial"/>
                  </a:rPr>
                  <a:t>15.000 Ft</a:t>
                </a:r>
              </a:p>
            </p:txBody>
          </p:sp>
        </p:grpSp>
      </p:grpSp>
      <p:cxnSp>
        <p:nvCxnSpPr>
          <p:cNvPr id="368" name="Egyenes összekötő 367"/>
          <p:cNvCxnSpPr/>
          <p:nvPr/>
        </p:nvCxnSpPr>
        <p:spPr>
          <a:xfrm flipV="1">
            <a:off x="2183127" y="4786877"/>
            <a:ext cx="5642436" cy="5232"/>
          </a:xfrm>
          <a:prstGeom prst="line">
            <a:avLst/>
          </a:prstGeom>
          <a:noFill/>
          <a:ln w="25400" cap="flat">
            <a:solidFill>
              <a:schemeClr val="tx1">
                <a:lumMod val="65000"/>
                <a:lumOff val="35000"/>
              </a:schemeClr>
            </a:solidFill>
            <a:prstDash val="dash"/>
            <a:round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grpSp>
        <p:nvGrpSpPr>
          <p:cNvPr id="369" name="Csoportba foglalás 368"/>
          <p:cNvGrpSpPr/>
          <p:nvPr/>
        </p:nvGrpSpPr>
        <p:grpSpPr>
          <a:xfrm>
            <a:off x="2102963" y="6469145"/>
            <a:ext cx="1944688" cy="898524"/>
            <a:chOff x="348068" y="4424131"/>
            <a:chExt cx="1944688" cy="898524"/>
          </a:xfrm>
        </p:grpSpPr>
        <p:pic>
          <p:nvPicPr>
            <p:cNvPr id="370" name="Picture 7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8068" y="4424131"/>
              <a:ext cx="1944688" cy="8985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71" name="TextBox 153"/>
            <p:cNvSpPr txBox="1"/>
            <p:nvPr/>
          </p:nvSpPr>
          <p:spPr>
            <a:xfrm>
              <a:off x="631468" y="4478014"/>
              <a:ext cx="1551659" cy="61772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spcFirstLastPara="1" lIns="45717" tIns="45717" rIns="45717" bIns="45717" spcCol="26788">
              <a:spAutoFit/>
            </a:bodyPr>
            <a:lstStyle/>
            <a:p>
              <a:pPr algn="ctr">
                <a:defRPr/>
              </a:pPr>
              <a:r>
                <a:rPr lang="hu-HU" sz="1707" kern="0" dirty="0">
                  <a:solidFill>
                    <a:srgbClr val="494949"/>
                  </a:solidFill>
                  <a:latin typeface="Times New Roman" charset="0"/>
                  <a:ea typeface="Times New Roman" charset="0"/>
                  <a:cs typeface="Times New Roman" charset="0"/>
                  <a:sym typeface="Arial"/>
                </a:rPr>
                <a:t>SAJÁT</a:t>
              </a:r>
            </a:p>
            <a:p>
              <a:pPr algn="ctr">
                <a:defRPr/>
              </a:pPr>
              <a:r>
                <a:rPr lang="hu-HU" sz="1707" kern="0" dirty="0">
                  <a:solidFill>
                    <a:srgbClr val="494949"/>
                  </a:solidFill>
                  <a:latin typeface="Times New Roman" charset="0"/>
                  <a:ea typeface="Times New Roman" charset="0"/>
                  <a:cs typeface="Times New Roman" charset="0"/>
                  <a:sym typeface="Arial"/>
                </a:rPr>
                <a:t>15.000 Ft</a:t>
              </a:r>
            </a:p>
          </p:txBody>
        </p:sp>
      </p:grpSp>
      <p:grpSp>
        <p:nvGrpSpPr>
          <p:cNvPr id="372" name="Csoportba foglalás 371"/>
          <p:cNvGrpSpPr/>
          <p:nvPr/>
        </p:nvGrpSpPr>
        <p:grpSpPr>
          <a:xfrm>
            <a:off x="2016375" y="2538337"/>
            <a:ext cx="1944688" cy="898524"/>
            <a:chOff x="348068" y="4424131"/>
            <a:chExt cx="1944688" cy="898524"/>
          </a:xfrm>
        </p:grpSpPr>
        <p:pic>
          <p:nvPicPr>
            <p:cNvPr id="373" name="Picture 7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8068" y="4424131"/>
              <a:ext cx="1944688" cy="8985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74" name="TextBox 153"/>
            <p:cNvSpPr txBox="1"/>
            <p:nvPr/>
          </p:nvSpPr>
          <p:spPr>
            <a:xfrm>
              <a:off x="631468" y="4478014"/>
              <a:ext cx="1551659" cy="61772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spcFirstLastPara="1" lIns="45717" tIns="45717" rIns="45717" bIns="45717" spcCol="26788">
              <a:spAutoFit/>
            </a:bodyPr>
            <a:lstStyle/>
            <a:p>
              <a:pPr algn="ctr">
                <a:defRPr/>
              </a:pPr>
              <a:r>
                <a:rPr lang="hu-HU" sz="1707" kern="0" dirty="0">
                  <a:solidFill>
                    <a:srgbClr val="494949"/>
                  </a:solidFill>
                  <a:latin typeface="Times New Roman" charset="0"/>
                  <a:ea typeface="Times New Roman" charset="0"/>
                  <a:cs typeface="Times New Roman" charset="0"/>
                  <a:sym typeface="Arial"/>
                </a:rPr>
                <a:t>SAJÁT</a:t>
              </a:r>
            </a:p>
            <a:p>
              <a:pPr algn="ctr">
                <a:defRPr/>
              </a:pPr>
              <a:r>
                <a:rPr lang="hu-HU" sz="1707" kern="0" dirty="0">
                  <a:solidFill>
                    <a:srgbClr val="494949"/>
                  </a:solidFill>
                  <a:latin typeface="Times New Roman" charset="0"/>
                  <a:ea typeface="Times New Roman" charset="0"/>
                  <a:cs typeface="Times New Roman" charset="0"/>
                  <a:sym typeface="Arial"/>
                </a:rPr>
                <a:t>15.000 Ft</a:t>
              </a:r>
            </a:p>
          </p:txBody>
        </p:sp>
      </p:grpSp>
      <p:sp>
        <p:nvSpPr>
          <p:cNvPr id="400" name="Ellipszis 399"/>
          <p:cNvSpPr/>
          <p:nvPr/>
        </p:nvSpPr>
        <p:spPr>
          <a:xfrm>
            <a:off x="1717726" y="4891456"/>
            <a:ext cx="7130486" cy="4104148"/>
          </a:xfrm>
          <a:prstGeom prst="ellipse">
            <a:avLst/>
          </a:prstGeom>
          <a:noFill/>
          <a:ln w="28575" cap="flat">
            <a:solidFill>
              <a:schemeClr val="tx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5023" tIns="65023" rIns="65023" bIns="65023" numCol="1" spcCol="38100" rtlCol="0" anchor="ctr">
            <a:spAutoFit/>
          </a:bodyPr>
          <a:lstStyle/>
          <a:p>
            <a:pPr defTabSz="1300460" fontAlgn="auto">
              <a:spcBef>
                <a:spcPts val="0"/>
              </a:spcBef>
              <a:spcAft>
                <a:spcPts val="0"/>
              </a:spcAft>
            </a:pPr>
            <a:endParaRPr lang="en-US" sz="2560">
              <a:latin typeface="+mj-lt"/>
              <a:ea typeface="+mj-ea"/>
              <a:cs typeface="+mj-cs"/>
              <a:sym typeface="Arial"/>
            </a:endParaRPr>
          </a:p>
        </p:txBody>
      </p:sp>
      <p:sp>
        <p:nvSpPr>
          <p:cNvPr id="401" name="Ellipszis 400"/>
          <p:cNvSpPr/>
          <p:nvPr/>
        </p:nvSpPr>
        <p:spPr>
          <a:xfrm>
            <a:off x="1717726" y="683854"/>
            <a:ext cx="7130486" cy="4104148"/>
          </a:xfrm>
          <a:prstGeom prst="ellipse">
            <a:avLst/>
          </a:prstGeom>
          <a:noFill/>
          <a:ln w="28575" cap="flat">
            <a:solidFill>
              <a:schemeClr val="tx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5023" tIns="65023" rIns="65023" bIns="65023" numCol="1" spcCol="38100" rtlCol="0" anchor="ctr">
            <a:spAutoFit/>
          </a:bodyPr>
          <a:lstStyle/>
          <a:p>
            <a:pPr defTabSz="1300460" fontAlgn="auto">
              <a:spcBef>
                <a:spcPts val="0"/>
              </a:spcBef>
              <a:spcAft>
                <a:spcPts val="0"/>
              </a:spcAft>
            </a:pPr>
            <a:endParaRPr lang="en-US" sz="2560">
              <a:latin typeface="+mj-lt"/>
              <a:ea typeface="+mj-ea"/>
              <a:cs typeface="+mj-cs"/>
              <a:sym typeface="Arial"/>
            </a:endParaRPr>
          </a:p>
        </p:txBody>
      </p:sp>
      <p:sp>
        <p:nvSpPr>
          <p:cNvPr id="151" name="TextBox 1">
            <a:extLst>
              <a:ext uri="{FF2B5EF4-FFF2-40B4-BE49-F238E27FC236}">
                <a16:creationId xmlns:a16="http://schemas.microsoft.com/office/drawing/2014/main" id="{E383C8DE-18C4-4A93-9619-0741304AF088}"/>
              </a:ext>
            </a:extLst>
          </p:cNvPr>
          <p:cNvSpPr txBox="1"/>
          <p:nvPr/>
        </p:nvSpPr>
        <p:spPr bwMode="auto">
          <a:xfrm>
            <a:off x="9611701" y="3451835"/>
            <a:ext cx="3320297" cy="3693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wrap="square" lIns="45716" tIns="45716" rIns="45716" bIns="45716" spcCol="26787">
            <a:spAutoFit/>
          </a:bodyPr>
          <a:lstStyle/>
          <a:p>
            <a:pPr defTabSz="914354">
              <a:defRPr/>
            </a:pPr>
            <a:r>
              <a:rPr lang="hu-HU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Times New Roman" charset="0"/>
                <a:cs typeface="Arial" panose="020B0604020202020204" pitchFamily="34" charset="0"/>
                <a:sym typeface="Arial"/>
              </a:rPr>
              <a:t>31/31  = 60 000 Ft</a:t>
            </a:r>
          </a:p>
        </p:txBody>
      </p:sp>
    </p:spTree>
    <p:extLst>
      <p:ext uri="{BB962C8B-B14F-4D97-AF65-F5344CB8AC3E}">
        <p14:creationId xmlns:p14="http://schemas.microsoft.com/office/powerpoint/2010/main" val="261080851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0" grpId="0" animBg="1"/>
      <p:bldP spid="34860" grpId="0"/>
      <p:bldP spid="186" grpId="0"/>
      <p:bldP spid="222" grpId="0"/>
      <p:bldP spid="230" grpId="0"/>
      <p:bldP spid="235" grpId="0"/>
      <p:bldP spid="241" grpId="0"/>
      <p:bldP spid="219" grpId="0" animBg="1"/>
      <p:bldP spid="400" grpId="0" animBg="1"/>
      <p:bldP spid="401" grpId="0" animBg="1"/>
      <p:bldP spid="15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4" name="Egyenes összekötő 53"/>
          <p:cNvCxnSpPr>
            <a:cxnSpLocks/>
          </p:cNvCxnSpPr>
          <p:nvPr/>
        </p:nvCxnSpPr>
        <p:spPr>
          <a:xfrm>
            <a:off x="262268" y="966143"/>
            <a:ext cx="2686689" cy="0"/>
          </a:xfrm>
          <a:prstGeom prst="line">
            <a:avLst/>
          </a:prstGeom>
          <a:noFill/>
          <a:ln w="57150" cap="flat">
            <a:solidFill>
              <a:srgbClr val="DE006E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55" name="Szövegdoboz 54"/>
          <p:cNvSpPr txBox="1"/>
          <p:nvPr/>
        </p:nvSpPr>
        <p:spPr>
          <a:xfrm>
            <a:off x="295391" y="264991"/>
            <a:ext cx="10774454" cy="53000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6" tIns="45716" rIns="45716" bIns="45716" numCol="1" spcCol="26787" rtlCol="0" anchor="t">
            <a:spAutoFit/>
          </a:bodyPr>
          <a:lstStyle/>
          <a:p>
            <a:pPr defTabSz="914307"/>
            <a:r>
              <a:rPr lang="hu-HU" sz="2844" b="1" dirty="0">
                <a:solidFill>
                  <a:srgbClr val="DE006E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Arial"/>
              </a:rPr>
              <a:t>KATEGÓRIÁK:</a:t>
            </a:r>
            <a:endParaRPr lang="en-US" sz="2844" b="1" dirty="0">
              <a:solidFill>
                <a:srgbClr val="DE006E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  <a:sym typeface="Arial"/>
            </a:endParaRPr>
          </a:p>
        </p:txBody>
      </p:sp>
      <p:pic>
        <p:nvPicPr>
          <p:cNvPr id="5" name="Picture 4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5163" y="5085079"/>
            <a:ext cx="1701097" cy="589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9621" y="5053870"/>
            <a:ext cx="1595635" cy="589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1"/>
          <p:cNvSpPr txBox="1"/>
          <p:nvPr/>
        </p:nvSpPr>
        <p:spPr>
          <a:xfrm>
            <a:off x="8277555" y="6797148"/>
            <a:ext cx="2084231" cy="57359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65023" tIns="65023" rIns="65023" bIns="65023" spcCol="38100">
            <a:spAutoFit/>
          </a:bodyPr>
          <a:lstStyle/>
          <a:p>
            <a:pPr algn="ctr">
              <a:defRPr/>
            </a:pPr>
            <a:r>
              <a:rPr lang="hu-HU" sz="3413" kern="0" dirty="0">
                <a:solidFill>
                  <a:srgbClr val="DE006E"/>
                </a:solidFill>
                <a:latin typeface="Times New Roman" charset="0"/>
                <a:ea typeface="Times New Roman" charset="0"/>
                <a:cs typeface="Times New Roman" charset="0"/>
                <a:sym typeface="Arial"/>
              </a:rPr>
              <a:t>840.000 Ft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0936917" y="6787411"/>
            <a:ext cx="2084231" cy="57359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65023" tIns="65023" rIns="65023" bIns="65023" spcCol="38100">
            <a:spAutoFit/>
          </a:bodyPr>
          <a:lstStyle/>
          <a:p>
            <a:pPr algn="ctr">
              <a:defRPr/>
            </a:pPr>
            <a:r>
              <a:rPr lang="hu-HU" sz="3413" kern="0" dirty="0">
                <a:solidFill>
                  <a:srgbClr val="DE006E"/>
                </a:solidFill>
                <a:latin typeface="Times New Roman" charset="0"/>
                <a:ea typeface="Times New Roman" charset="0"/>
                <a:cs typeface="Times New Roman" charset="0"/>
                <a:sym typeface="Arial"/>
              </a:rPr>
              <a:t>840.000 Ft </a:t>
            </a:r>
          </a:p>
        </p:txBody>
      </p:sp>
      <p:sp>
        <p:nvSpPr>
          <p:cNvPr id="15" name="TextBox 16"/>
          <p:cNvSpPr txBox="1"/>
          <p:nvPr/>
        </p:nvSpPr>
        <p:spPr>
          <a:xfrm>
            <a:off x="8479621" y="5175858"/>
            <a:ext cx="1626758" cy="43768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wrap="square" lIns="65023" tIns="65023" rIns="65023" bIns="65023" spcCol="38100">
            <a:spAutoFit/>
          </a:bodyPr>
          <a:lstStyle/>
          <a:p>
            <a:pPr algn="ctr" eaLnBrk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1991" kern="0" dirty="0">
                <a:solidFill>
                  <a:srgbClr val="4B4B4B"/>
                </a:solidFill>
                <a:latin typeface="Times New Roman" charset="0"/>
                <a:ea typeface="Times New Roman" charset="0"/>
                <a:cs typeface="Times New Roman" charset="0"/>
                <a:sym typeface="Arial"/>
              </a:rPr>
              <a:t>AJÁNLÓI</a:t>
            </a:r>
          </a:p>
        </p:txBody>
      </p:sp>
      <p:sp>
        <p:nvSpPr>
          <p:cNvPr id="16" name="TextBox 17"/>
          <p:cNvSpPr txBox="1"/>
          <p:nvPr/>
        </p:nvSpPr>
        <p:spPr>
          <a:xfrm>
            <a:off x="11181540" y="5208915"/>
            <a:ext cx="1709701" cy="38239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wrap="square" lIns="65023" tIns="65023" rIns="65023" bIns="65023" spcCol="38100">
            <a:spAutoFit/>
          </a:bodyPr>
          <a:lstStyle/>
          <a:p>
            <a:pPr algn="ctr" eaLnBrk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1991" kern="0" dirty="0">
                <a:solidFill>
                  <a:srgbClr val="4B4B4B"/>
                </a:solidFill>
                <a:latin typeface="Times New Roman" charset="0"/>
                <a:ea typeface="Times New Roman" charset="0"/>
                <a:cs typeface="Times New Roman" charset="0"/>
                <a:sym typeface="Arial"/>
              </a:rPr>
              <a:t>AUTOMATA</a:t>
            </a:r>
          </a:p>
        </p:txBody>
      </p:sp>
      <p:sp>
        <p:nvSpPr>
          <p:cNvPr id="18" name="TextBox 24"/>
          <p:cNvSpPr txBox="1"/>
          <p:nvPr/>
        </p:nvSpPr>
        <p:spPr>
          <a:xfrm>
            <a:off x="8454570" y="1907627"/>
            <a:ext cx="1646861" cy="82222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wrap="none" lIns="65023" tIns="65023" rIns="65023" bIns="65023" spcCol="38100">
            <a:spAutoFit/>
          </a:bodyPr>
          <a:lstStyle/>
          <a:p>
            <a:pPr algn="ctr" eaLnBrk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844" kern="0" dirty="0">
                <a:solidFill>
                  <a:srgbClr val="CC0066"/>
                </a:solidFill>
                <a:latin typeface="Times New Roman" charset="0"/>
                <a:ea typeface="Times New Roman" charset="0"/>
                <a:cs typeface="Times New Roman" charset="0"/>
                <a:sym typeface="Arial"/>
              </a:rPr>
              <a:t>III.</a:t>
            </a:r>
            <a:endParaRPr lang="hu-HU" sz="3413" kern="0" dirty="0">
              <a:solidFill>
                <a:srgbClr val="CC0066"/>
              </a:solidFill>
              <a:latin typeface="Times New Roman" charset="0"/>
              <a:ea typeface="Times New Roman" charset="0"/>
              <a:cs typeface="Times New Roman" charset="0"/>
              <a:sym typeface="Arial"/>
            </a:endParaRPr>
          </a:p>
          <a:p>
            <a:pPr algn="ctr" eaLnBrk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418" kern="0" dirty="0">
                <a:solidFill>
                  <a:schemeClr val="bg1">
                    <a:lumMod val="50000"/>
                  </a:schemeClr>
                </a:solidFill>
                <a:latin typeface="Times New Roman" charset="0"/>
                <a:ea typeface="Times New Roman" charset="0"/>
                <a:cs typeface="Times New Roman" charset="0"/>
                <a:sym typeface="Arial"/>
              </a:rPr>
              <a:t>KATEGÓRIA</a:t>
            </a:r>
          </a:p>
        </p:txBody>
      </p:sp>
      <p:sp>
        <p:nvSpPr>
          <p:cNvPr id="19" name="TextBox 25"/>
          <p:cNvSpPr txBox="1"/>
          <p:nvPr/>
        </p:nvSpPr>
        <p:spPr>
          <a:xfrm>
            <a:off x="11047436" y="1982557"/>
            <a:ext cx="1646861" cy="82222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wrap="none" lIns="65023" tIns="65023" rIns="65023" bIns="65023" spcCol="38100">
            <a:spAutoFit/>
          </a:bodyPr>
          <a:lstStyle/>
          <a:p>
            <a:pPr algn="ctr" eaLnBrk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844" kern="0" dirty="0">
                <a:solidFill>
                  <a:srgbClr val="CC0066"/>
                </a:solidFill>
                <a:latin typeface="Times New Roman" charset="0"/>
                <a:ea typeface="Times New Roman" charset="0"/>
                <a:cs typeface="Times New Roman" charset="0"/>
                <a:sym typeface="Arial"/>
              </a:rPr>
              <a:t>IV.</a:t>
            </a:r>
          </a:p>
          <a:p>
            <a:pPr algn="ctr" eaLnBrk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418" kern="0" dirty="0">
                <a:solidFill>
                  <a:schemeClr val="bg1">
                    <a:lumMod val="50000"/>
                  </a:schemeClr>
                </a:solidFill>
                <a:latin typeface="Times New Roman" charset="0"/>
                <a:ea typeface="Times New Roman" charset="0"/>
                <a:cs typeface="Times New Roman" charset="0"/>
                <a:sym typeface="Arial"/>
              </a:rPr>
              <a:t>KATEGÓRIA</a:t>
            </a:r>
          </a:p>
        </p:txBody>
      </p:sp>
      <p:pic>
        <p:nvPicPr>
          <p:cNvPr id="20" name="Picture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7820" y="2891902"/>
            <a:ext cx="844747" cy="378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1176" y="2891902"/>
            <a:ext cx="844749" cy="378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3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1065" y="5892225"/>
            <a:ext cx="544010" cy="781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3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24835" y="5892225"/>
            <a:ext cx="544010" cy="781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Csoportba foglalás 2"/>
          <p:cNvGrpSpPr/>
          <p:nvPr/>
        </p:nvGrpSpPr>
        <p:grpSpPr>
          <a:xfrm>
            <a:off x="4710792" y="1984114"/>
            <a:ext cx="3107012" cy="5469559"/>
            <a:chOff x="2968682" y="1804459"/>
            <a:chExt cx="3662145" cy="6260295"/>
          </a:xfrm>
        </p:grpSpPr>
        <p:pic>
          <p:nvPicPr>
            <p:cNvPr id="22" name="Picture 2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8682" y="2853577"/>
              <a:ext cx="995681" cy="4334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" name="Picture 3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13778" y="3222792"/>
              <a:ext cx="2917049" cy="16165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4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09362" y="5318011"/>
              <a:ext cx="1880728" cy="6750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TextBox 6"/>
            <p:cNvSpPr txBox="1"/>
            <p:nvPr/>
          </p:nvSpPr>
          <p:spPr>
            <a:xfrm>
              <a:off x="4460400" y="3365923"/>
              <a:ext cx="1704711" cy="105054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spcFirstLastPara="1" wrap="square" lIns="65023" tIns="65023" rIns="65023" bIns="65023" spcCol="38100">
              <a:spAutoFit/>
            </a:bodyPr>
            <a:lstStyle/>
            <a:p>
              <a:pPr algn="ctr" eaLnBrk="1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u-HU" sz="3129" kern="0" dirty="0">
                  <a:solidFill>
                    <a:srgbClr val="4B4B4B"/>
                  </a:solidFill>
                  <a:latin typeface="Times New Roman" charset="0"/>
                  <a:ea typeface="Times New Roman" charset="0"/>
                  <a:cs typeface="Times New Roman" charset="0"/>
                  <a:sym typeface="Arial"/>
                </a:rPr>
                <a:t>45.000</a:t>
              </a:r>
              <a:br>
                <a:rPr lang="hu-HU" sz="3129" kern="0" dirty="0">
                  <a:solidFill>
                    <a:srgbClr val="4B4B4B"/>
                  </a:solidFill>
                  <a:latin typeface="Times New Roman" charset="0"/>
                  <a:ea typeface="Times New Roman" charset="0"/>
                  <a:cs typeface="Times New Roman" charset="0"/>
                  <a:sym typeface="Arial"/>
                </a:rPr>
              </a:br>
              <a:r>
                <a:rPr lang="hu-HU" sz="2844" kern="0" dirty="0">
                  <a:solidFill>
                    <a:srgbClr val="4B4B4B"/>
                  </a:solidFill>
                  <a:latin typeface="Times New Roman" charset="0"/>
                  <a:ea typeface="Times New Roman" charset="0"/>
                  <a:cs typeface="Times New Roman" charset="0"/>
                  <a:sym typeface="Arial"/>
                </a:rPr>
                <a:t>Ft</a:t>
              </a: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4017415" y="7313316"/>
              <a:ext cx="2477418" cy="75143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spcFirstLastPara="1" wrap="square" lIns="65023" tIns="65023" rIns="65023" bIns="65023" spcCol="38100">
              <a:spAutoFit/>
            </a:bodyPr>
            <a:lstStyle/>
            <a:p>
              <a:pPr algn="ctr">
                <a:defRPr/>
              </a:pPr>
              <a:r>
                <a:rPr lang="hu-HU" sz="3413" kern="0" dirty="0">
                  <a:solidFill>
                    <a:srgbClr val="DE006E"/>
                  </a:solidFill>
                  <a:latin typeface="Times New Roman" charset="0"/>
                  <a:ea typeface="Times New Roman" charset="0"/>
                  <a:cs typeface="Times New Roman" charset="0"/>
                  <a:sym typeface="Arial"/>
                </a:rPr>
                <a:t>270.000 Ft  </a:t>
              </a:r>
            </a:p>
          </p:txBody>
        </p:sp>
        <p:sp>
          <p:nvSpPr>
            <p:cNvPr id="14" name="TextBox 15"/>
            <p:cNvSpPr txBox="1"/>
            <p:nvPr/>
          </p:nvSpPr>
          <p:spPr>
            <a:xfrm>
              <a:off x="4209362" y="5459750"/>
              <a:ext cx="1940461" cy="50095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spcFirstLastPara="1" wrap="square" lIns="65023" tIns="65023" rIns="65023" bIns="65023" spcCol="38100">
              <a:spAutoFit/>
            </a:bodyPr>
            <a:lstStyle/>
            <a:p>
              <a:pPr algn="ctr" eaLnBrk="1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u-HU" sz="1991" kern="0" dirty="0">
                  <a:solidFill>
                    <a:srgbClr val="4B4B4B"/>
                  </a:solidFill>
                  <a:latin typeface="Times New Roman" charset="0"/>
                  <a:ea typeface="Times New Roman" charset="0"/>
                  <a:cs typeface="Times New Roman" charset="0"/>
                  <a:sym typeface="Arial"/>
                </a:rPr>
                <a:t>AJÁNLÓI</a:t>
              </a:r>
            </a:p>
          </p:txBody>
        </p:sp>
        <p:sp>
          <p:nvSpPr>
            <p:cNvPr id="17" name="TextBox 23"/>
            <p:cNvSpPr txBox="1"/>
            <p:nvPr/>
          </p:nvSpPr>
          <p:spPr>
            <a:xfrm>
              <a:off x="4196315" y="1804459"/>
              <a:ext cx="1941107" cy="94108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spcFirstLastPara="1" wrap="none" lIns="65023" tIns="65023" rIns="65023" bIns="65023" spcCol="38100">
              <a:spAutoFit/>
            </a:bodyPr>
            <a:lstStyle/>
            <a:p>
              <a:pPr algn="ctr" eaLnBrk="1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u-HU" sz="2844" kern="0" dirty="0">
                  <a:solidFill>
                    <a:srgbClr val="CC0066"/>
                  </a:solidFill>
                  <a:latin typeface="Times New Roman" charset="0"/>
                  <a:ea typeface="Times New Roman" charset="0"/>
                  <a:cs typeface="Times New Roman" charset="0"/>
                  <a:sym typeface="Arial"/>
                </a:rPr>
                <a:t>II.</a:t>
              </a:r>
            </a:p>
            <a:p>
              <a:pPr algn="ctr" eaLnBrk="1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u-HU" sz="2418" kern="0" dirty="0">
                  <a:solidFill>
                    <a:schemeClr val="bg1">
                      <a:lumMod val="50000"/>
                    </a:schemeClr>
                  </a:solidFill>
                  <a:latin typeface="Times New Roman" charset="0"/>
                  <a:ea typeface="Times New Roman" charset="0"/>
                  <a:cs typeface="Times New Roman" charset="0"/>
                  <a:sym typeface="Arial"/>
                </a:rPr>
                <a:t>KATEGÓRIA</a:t>
              </a:r>
            </a:p>
          </p:txBody>
        </p:sp>
        <p:pic>
          <p:nvPicPr>
            <p:cNvPr id="26" name="Picture 3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34765" y="6277567"/>
              <a:ext cx="641209" cy="8940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" name="Picture 42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50855" y="4548109"/>
              <a:ext cx="42898" cy="7540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0" name="Picture 4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3070" y="4381215"/>
            <a:ext cx="38311" cy="658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4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99996" y="4417969"/>
            <a:ext cx="36394" cy="658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3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0005" y="3223298"/>
            <a:ext cx="2474863" cy="1412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TextBox 6"/>
          <p:cNvSpPr txBox="1"/>
          <p:nvPr/>
        </p:nvSpPr>
        <p:spPr>
          <a:xfrm>
            <a:off x="8642321" y="3341998"/>
            <a:ext cx="1465499" cy="91784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wrap="square" lIns="65023" tIns="65023" rIns="65023" bIns="65023" spcCol="38100">
            <a:spAutoFit/>
          </a:bodyPr>
          <a:lstStyle/>
          <a:p>
            <a:pPr algn="ctr" eaLnBrk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3129" kern="0" dirty="0">
                <a:solidFill>
                  <a:srgbClr val="4B4B4B"/>
                </a:solidFill>
                <a:latin typeface="Times New Roman" charset="0"/>
                <a:ea typeface="Times New Roman" charset="0"/>
                <a:cs typeface="Times New Roman" charset="0"/>
                <a:sym typeface="Arial"/>
              </a:rPr>
              <a:t>120.000</a:t>
            </a:r>
            <a:br>
              <a:rPr lang="hu-HU" sz="3129" kern="0" dirty="0">
                <a:solidFill>
                  <a:srgbClr val="4B4B4B"/>
                </a:solidFill>
                <a:latin typeface="Times New Roman" charset="0"/>
                <a:ea typeface="Times New Roman" charset="0"/>
                <a:cs typeface="Times New Roman" charset="0"/>
                <a:sym typeface="Arial"/>
              </a:rPr>
            </a:br>
            <a:r>
              <a:rPr lang="hu-HU" sz="2844" kern="0" dirty="0">
                <a:solidFill>
                  <a:srgbClr val="4B4B4B"/>
                </a:solidFill>
                <a:latin typeface="Times New Roman" charset="0"/>
                <a:ea typeface="Times New Roman" charset="0"/>
                <a:cs typeface="Times New Roman" charset="0"/>
                <a:sym typeface="Arial"/>
              </a:rPr>
              <a:t>Ft</a:t>
            </a:r>
          </a:p>
        </p:txBody>
      </p:sp>
      <p:pic>
        <p:nvPicPr>
          <p:cNvPr id="38" name="Picture 3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9409" y="3232150"/>
            <a:ext cx="2474863" cy="1412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TextBox 6"/>
          <p:cNvSpPr txBox="1"/>
          <p:nvPr/>
        </p:nvSpPr>
        <p:spPr>
          <a:xfrm>
            <a:off x="11367835" y="3335433"/>
            <a:ext cx="1478425" cy="91784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wrap="square" lIns="65023" tIns="65023" rIns="65023" bIns="65023" spcCol="38100">
            <a:spAutoFit/>
          </a:bodyPr>
          <a:lstStyle/>
          <a:p>
            <a:pPr algn="ctr" eaLnBrk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3129" kern="0" dirty="0">
                <a:solidFill>
                  <a:srgbClr val="4B4B4B"/>
                </a:solidFill>
                <a:latin typeface="Times New Roman" charset="0"/>
                <a:ea typeface="Times New Roman" charset="0"/>
                <a:cs typeface="Times New Roman" charset="0"/>
                <a:sym typeface="Arial"/>
              </a:rPr>
              <a:t>180.000</a:t>
            </a:r>
            <a:br>
              <a:rPr lang="hu-HU" sz="3129" kern="0" dirty="0">
                <a:solidFill>
                  <a:srgbClr val="4B4B4B"/>
                </a:solidFill>
                <a:latin typeface="Times New Roman" charset="0"/>
                <a:ea typeface="Times New Roman" charset="0"/>
                <a:cs typeface="Times New Roman" charset="0"/>
                <a:sym typeface="Arial"/>
              </a:rPr>
            </a:br>
            <a:r>
              <a:rPr lang="hu-HU" sz="2844" kern="0" dirty="0">
                <a:solidFill>
                  <a:srgbClr val="4B4B4B"/>
                </a:solidFill>
                <a:latin typeface="Times New Roman" charset="0"/>
                <a:ea typeface="Times New Roman" charset="0"/>
                <a:cs typeface="Times New Roman" charset="0"/>
                <a:sym typeface="Arial"/>
              </a:rPr>
              <a:t>Ft</a:t>
            </a:r>
          </a:p>
        </p:txBody>
      </p:sp>
      <p:grpSp>
        <p:nvGrpSpPr>
          <p:cNvPr id="39" name="Csoportba foglalás 38">
            <a:extLst>
              <a:ext uri="{FF2B5EF4-FFF2-40B4-BE49-F238E27FC236}">
                <a16:creationId xmlns:a16="http://schemas.microsoft.com/office/drawing/2014/main" id="{01EEFABC-0002-BC4C-B5E8-CB4B20D055B0}"/>
              </a:ext>
            </a:extLst>
          </p:cNvPr>
          <p:cNvGrpSpPr/>
          <p:nvPr/>
        </p:nvGrpSpPr>
        <p:grpSpPr>
          <a:xfrm>
            <a:off x="2677005" y="1974376"/>
            <a:ext cx="2474863" cy="5386633"/>
            <a:chOff x="3713778" y="1804459"/>
            <a:chExt cx="2917049" cy="6165381"/>
          </a:xfrm>
        </p:grpSpPr>
        <p:pic>
          <p:nvPicPr>
            <p:cNvPr id="41" name="Picture 31">
              <a:extLst>
                <a:ext uri="{FF2B5EF4-FFF2-40B4-BE49-F238E27FC236}">
                  <a16:creationId xmlns:a16="http://schemas.microsoft.com/office/drawing/2014/main" id="{B3936F66-481C-F145-8EA9-D5B4B4F60CB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13778" y="3222792"/>
              <a:ext cx="2917049" cy="16165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2" name="Picture 48">
              <a:extLst>
                <a:ext uri="{FF2B5EF4-FFF2-40B4-BE49-F238E27FC236}">
                  <a16:creationId xmlns:a16="http://schemas.microsoft.com/office/drawing/2014/main" id="{65C903B8-E024-5748-8A1E-E8889F575A0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09362" y="5318011"/>
              <a:ext cx="1880728" cy="6750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3" name="TextBox 6">
              <a:extLst>
                <a:ext uri="{FF2B5EF4-FFF2-40B4-BE49-F238E27FC236}">
                  <a16:creationId xmlns:a16="http://schemas.microsoft.com/office/drawing/2014/main" id="{513B1FE0-BA55-434C-A9B3-6527E7096D83}"/>
                </a:ext>
              </a:extLst>
            </p:cNvPr>
            <p:cNvSpPr txBox="1"/>
            <p:nvPr/>
          </p:nvSpPr>
          <p:spPr>
            <a:xfrm>
              <a:off x="4450799" y="3365923"/>
              <a:ext cx="1720765" cy="120241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spcFirstLastPara="1" wrap="square" lIns="65023" tIns="65023" rIns="65023" bIns="65023" spcCol="38100">
              <a:spAutoFit/>
            </a:bodyPr>
            <a:lstStyle/>
            <a:p>
              <a:pPr algn="ctr" eaLnBrk="1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u-HU" sz="3129" kern="0" dirty="0">
                  <a:solidFill>
                    <a:srgbClr val="4B4B4B"/>
                  </a:solidFill>
                  <a:latin typeface="Times New Roman" charset="0"/>
                  <a:ea typeface="Times New Roman" charset="0"/>
                  <a:cs typeface="Times New Roman" charset="0"/>
                  <a:sym typeface="Arial"/>
                </a:rPr>
                <a:t>15.000</a:t>
              </a:r>
              <a:br>
                <a:rPr lang="hu-HU" sz="3129" kern="0" dirty="0">
                  <a:solidFill>
                    <a:srgbClr val="4B4B4B"/>
                  </a:solidFill>
                  <a:latin typeface="Times New Roman" charset="0"/>
                  <a:ea typeface="Times New Roman" charset="0"/>
                  <a:cs typeface="Times New Roman" charset="0"/>
                  <a:sym typeface="Arial"/>
                </a:rPr>
              </a:br>
              <a:r>
                <a:rPr lang="hu-HU" sz="2844" kern="0" dirty="0">
                  <a:solidFill>
                    <a:srgbClr val="4B4B4B"/>
                  </a:solidFill>
                  <a:latin typeface="Times New Roman" charset="0"/>
                  <a:ea typeface="Times New Roman" charset="0"/>
                  <a:cs typeface="Times New Roman" charset="0"/>
                  <a:sym typeface="Arial"/>
                </a:rPr>
                <a:t>Ft</a:t>
              </a:r>
            </a:p>
          </p:txBody>
        </p:sp>
        <p:sp>
          <p:nvSpPr>
            <p:cNvPr id="44" name="TextBox 10">
              <a:extLst>
                <a:ext uri="{FF2B5EF4-FFF2-40B4-BE49-F238E27FC236}">
                  <a16:creationId xmlns:a16="http://schemas.microsoft.com/office/drawing/2014/main" id="{1A6A0D1B-931E-884B-AD60-E549AF36F8B9}"/>
                </a:ext>
              </a:extLst>
            </p:cNvPr>
            <p:cNvSpPr txBox="1"/>
            <p:nvPr/>
          </p:nvSpPr>
          <p:spPr>
            <a:xfrm>
              <a:off x="4138844" y="7313316"/>
              <a:ext cx="2180460" cy="65652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spcFirstLastPara="1" lIns="65023" tIns="65023" rIns="65023" bIns="65023" spcCol="38100">
              <a:spAutoFit/>
            </a:bodyPr>
            <a:lstStyle/>
            <a:p>
              <a:pPr algn="ctr">
                <a:defRPr/>
              </a:pPr>
              <a:r>
                <a:rPr lang="hu-HU" sz="3413" kern="0" dirty="0">
                  <a:solidFill>
                    <a:srgbClr val="DE006E"/>
                  </a:solidFill>
                  <a:latin typeface="Times New Roman" charset="0"/>
                  <a:ea typeface="Times New Roman" charset="0"/>
                  <a:cs typeface="Times New Roman" charset="0"/>
                  <a:sym typeface="Arial"/>
                </a:rPr>
                <a:t>90.000 Ft  </a:t>
              </a:r>
            </a:p>
          </p:txBody>
        </p:sp>
        <p:sp>
          <p:nvSpPr>
            <p:cNvPr id="45" name="TextBox 15">
              <a:extLst>
                <a:ext uri="{FF2B5EF4-FFF2-40B4-BE49-F238E27FC236}">
                  <a16:creationId xmlns:a16="http://schemas.microsoft.com/office/drawing/2014/main" id="{0DDCEFF9-70AF-D64E-AE34-37992D348B1D}"/>
                </a:ext>
              </a:extLst>
            </p:cNvPr>
            <p:cNvSpPr txBox="1"/>
            <p:nvPr/>
          </p:nvSpPr>
          <p:spPr>
            <a:xfrm>
              <a:off x="4209362" y="5459750"/>
              <a:ext cx="1940462" cy="50095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spcFirstLastPara="1" wrap="square" lIns="65023" tIns="65023" rIns="65023" bIns="65023" spcCol="38100">
              <a:spAutoFit/>
            </a:bodyPr>
            <a:lstStyle/>
            <a:p>
              <a:pPr algn="ctr" eaLnBrk="1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u-HU" sz="1991" kern="0" dirty="0">
                  <a:solidFill>
                    <a:srgbClr val="4B4B4B"/>
                  </a:solidFill>
                  <a:latin typeface="Times New Roman" charset="0"/>
                  <a:ea typeface="Times New Roman" charset="0"/>
                  <a:cs typeface="Times New Roman" charset="0"/>
                  <a:sym typeface="Arial"/>
                </a:rPr>
                <a:t>AJÁNLÓI</a:t>
              </a:r>
            </a:p>
          </p:txBody>
        </p:sp>
        <p:sp>
          <p:nvSpPr>
            <p:cNvPr id="46" name="TextBox 23">
              <a:extLst>
                <a:ext uri="{FF2B5EF4-FFF2-40B4-BE49-F238E27FC236}">
                  <a16:creationId xmlns:a16="http://schemas.microsoft.com/office/drawing/2014/main" id="{1CC84511-A19A-1245-9C14-F56A60CC1573}"/>
                </a:ext>
              </a:extLst>
            </p:cNvPr>
            <p:cNvSpPr txBox="1"/>
            <p:nvPr/>
          </p:nvSpPr>
          <p:spPr>
            <a:xfrm>
              <a:off x="4196315" y="1804459"/>
              <a:ext cx="1941107" cy="94108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spcFirstLastPara="1" wrap="none" lIns="65023" tIns="65023" rIns="65023" bIns="65023" spcCol="38100">
              <a:spAutoFit/>
            </a:bodyPr>
            <a:lstStyle/>
            <a:p>
              <a:pPr algn="ctr" eaLnBrk="1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u-HU" sz="2844" kern="0" dirty="0">
                  <a:solidFill>
                    <a:srgbClr val="CC0066"/>
                  </a:solidFill>
                  <a:latin typeface="Times New Roman" charset="0"/>
                  <a:ea typeface="Times New Roman" charset="0"/>
                  <a:cs typeface="Times New Roman" charset="0"/>
                  <a:sym typeface="Arial"/>
                </a:rPr>
                <a:t>I.</a:t>
              </a:r>
            </a:p>
            <a:p>
              <a:pPr algn="ctr" eaLnBrk="1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u-HU" sz="2418" kern="0" dirty="0">
                  <a:solidFill>
                    <a:schemeClr val="bg1">
                      <a:lumMod val="50000"/>
                    </a:schemeClr>
                  </a:solidFill>
                  <a:latin typeface="Times New Roman" charset="0"/>
                  <a:ea typeface="Times New Roman" charset="0"/>
                  <a:cs typeface="Times New Roman" charset="0"/>
                  <a:sym typeface="Arial"/>
                </a:rPr>
                <a:t>KATEGÓRIA</a:t>
              </a:r>
            </a:p>
          </p:txBody>
        </p:sp>
        <p:pic>
          <p:nvPicPr>
            <p:cNvPr id="47" name="Picture 36">
              <a:extLst>
                <a:ext uri="{FF2B5EF4-FFF2-40B4-BE49-F238E27FC236}">
                  <a16:creationId xmlns:a16="http://schemas.microsoft.com/office/drawing/2014/main" id="{EEB3DB4F-8832-D844-A04D-062F3599AD8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34765" y="6277567"/>
              <a:ext cx="641209" cy="8940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8" name="Picture 42">
              <a:extLst>
                <a:ext uri="{FF2B5EF4-FFF2-40B4-BE49-F238E27FC236}">
                  <a16:creationId xmlns:a16="http://schemas.microsoft.com/office/drawing/2014/main" id="{9A2CE9F9-8379-054C-A801-1192248194C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50855" y="4548109"/>
              <a:ext cx="42898" cy="7540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60" name="Csoportba foglalás 59">
            <a:extLst>
              <a:ext uri="{FF2B5EF4-FFF2-40B4-BE49-F238E27FC236}">
                <a16:creationId xmlns:a16="http://schemas.microsoft.com/office/drawing/2014/main" id="{F346F671-7B77-604F-95E4-68D7F6BACD14}"/>
              </a:ext>
            </a:extLst>
          </p:cNvPr>
          <p:cNvGrpSpPr/>
          <p:nvPr/>
        </p:nvGrpSpPr>
        <p:grpSpPr>
          <a:xfrm>
            <a:off x="0" y="1984113"/>
            <a:ext cx="2474863" cy="5469558"/>
            <a:chOff x="3713778" y="1804459"/>
            <a:chExt cx="2917049" cy="6260295"/>
          </a:xfrm>
        </p:grpSpPr>
        <p:pic>
          <p:nvPicPr>
            <p:cNvPr id="61" name="Picture 31">
              <a:extLst>
                <a:ext uri="{FF2B5EF4-FFF2-40B4-BE49-F238E27FC236}">
                  <a16:creationId xmlns:a16="http://schemas.microsoft.com/office/drawing/2014/main" id="{7D0BD42D-B32E-2B4E-96D6-BA8B7D3CF99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13778" y="3222792"/>
              <a:ext cx="2917049" cy="16165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2" name="Picture 48">
              <a:extLst>
                <a:ext uri="{FF2B5EF4-FFF2-40B4-BE49-F238E27FC236}">
                  <a16:creationId xmlns:a16="http://schemas.microsoft.com/office/drawing/2014/main" id="{5AD6C4A9-098E-F54E-B42A-47AD7417905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09362" y="5318011"/>
              <a:ext cx="1880728" cy="6750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3" name="TextBox 6">
              <a:extLst>
                <a:ext uri="{FF2B5EF4-FFF2-40B4-BE49-F238E27FC236}">
                  <a16:creationId xmlns:a16="http://schemas.microsoft.com/office/drawing/2014/main" id="{6BFD1B39-8CAF-914B-A4F7-EA1DABD360E1}"/>
                </a:ext>
              </a:extLst>
            </p:cNvPr>
            <p:cNvSpPr txBox="1"/>
            <p:nvPr/>
          </p:nvSpPr>
          <p:spPr>
            <a:xfrm>
              <a:off x="4450799" y="3365923"/>
              <a:ext cx="1720765" cy="120241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spcFirstLastPara="1" wrap="square" lIns="65023" tIns="65023" rIns="65023" bIns="65023" spcCol="38100">
              <a:spAutoFit/>
            </a:bodyPr>
            <a:lstStyle/>
            <a:p>
              <a:pPr algn="ctr" eaLnBrk="1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u-HU" sz="3129" kern="0" dirty="0">
                  <a:solidFill>
                    <a:srgbClr val="4B4B4B"/>
                  </a:solidFill>
                  <a:latin typeface="Times New Roman" charset="0"/>
                  <a:ea typeface="Times New Roman" charset="0"/>
                  <a:cs typeface="Times New Roman" charset="0"/>
                  <a:sym typeface="Arial"/>
                </a:rPr>
                <a:t>15.000</a:t>
              </a:r>
              <a:br>
                <a:rPr lang="hu-HU" sz="3129" kern="0" dirty="0">
                  <a:solidFill>
                    <a:srgbClr val="4B4B4B"/>
                  </a:solidFill>
                  <a:latin typeface="Times New Roman" charset="0"/>
                  <a:ea typeface="Times New Roman" charset="0"/>
                  <a:cs typeface="Times New Roman" charset="0"/>
                  <a:sym typeface="Arial"/>
                </a:rPr>
              </a:br>
              <a:r>
                <a:rPr lang="hu-HU" sz="2844" kern="0" dirty="0">
                  <a:solidFill>
                    <a:srgbClr val="4B4B4B"/>
                  </a:solidFill>
                  <a:latin typeface="Times New Roman" charset="0"/>
                  <a:ea typeface="Times New Roman" charset="0"/>
                  <a:cs typeface="Times New Roman" charset="0"/>
                  <a:sym typeface="Arial"/>
                </a:rPr>
                <a:t>Ft</a:t>
              </a:r>
            </a:p>
          </p:txBody>
        </p:sp>
        <p:sp>
          <p:nvSpPr>
            <p:cNvPr id="64" name="TextBox 10">
              <a:extLst>
                <a:ext uri="{FF2B5EF4-FFF2-40B4-BE49-F238E27FC236}">
                  <a16:creationId xmlns:a16="http://schemas.microsoft.com/office/drawing/2014/main" id="{5F72D11F-F0EC-CF44-9D1D-0C2ED2F1D615}"/>
                </a:ext>
              </a:extLst>
            </p:cNvPr>
            <p:cNvSpPr txBox="1"/>
            <p:nvPr/>
          </p:nvSpPr>
          <p:spPr>
            <a:xfrm>
              <a:off x="4138844" y="7313316"/>
              <a:ext cx="2180460" cy="75143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spcFirstLastPara="1" lIns="65023" tIns="65023" rIns="65023" bIns="65023" spcCol="38100">
              <a:spAutoFit/>
            </a:bodyPr>
            <a:lstStyle/>
            <a:p>
              <a:pPr algn="ctr">
                <a:defRPr/>
              </a:pPr>
              <a:r>
                <a:rPr lang="hu-HU" sz="3413" kern="0" dirty="0">
                  <a:solidFill>
                    <a:srgbClr val="DE006E"/>
                  </a:solidFill>
                  <a:latin typeface="Times New Roman" charset="0"/>
                  <a:ea typeface="Times New Roman" charset="0"/>
                  <a:cs typeface="Times New Roman" charset="0"/>
                  <a:sym typeface="Arial"/>
                </a:rPr>
                <a:t>60.000 Ft  </a:t>
              </a:r>
            </a:p>
          </p:txBody>
        </p:sp>
        <p:sp>
          <p:nvSpPr>
            <p:cNvPr id="65" name="TextBox 15">
              <a:extLst>
                <a:ext uri="{FF2B5EF4-FFF2-40B4-BE49-F238E27FC236}">
                  <a16:creationId xmlns:a16="http://schemas.microsoft.com/office/drawing/2014/main" id="{CF334922-92E8-8B4E-A279-0A825F60B1D6}"/>
                </a:ext>
              </a:extLst>
            </p:cNvPr>
            <p:cNvSpPr txBox="1"/>
            <p:nvPr/>
          </p:nvSpPr>
          <p:spPr>
            <a:xfrm>
              <a:off x="4209362" y="5459750"/>
              <a:ext cx="1940462" cy="43768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spcFirstLastPara="1" wrap="square" lIns="65023" tIns="65023" rIns="65023" bIns="65023" spcCol="38100">
              <a:spAutoFit/>
            </a:bodyPr>
            <a:lstStyle/>
            <a:p>
              <a:pPr algn="ctr" eaLnBrk="1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u-HU" sz="1991" kern="0" dirty="0">
                  <a:solidFill>
                    <a:srgbClr val="4B4B4B"/>
                  </a:solidFill>
                  <a:latin typeface="Times New Roman" charset="0"/>
                  <a:ea typeface="Times New Roman" charset="0"/>
                  <a:cs typeface="Times New Roman" charset="0"/>
                  <a:sym typeface="Arial"/>
                </a:rPr>
                <a:t>AUTOMATA</a:t>
              </a:r>
            </a:p>
          </p:txBody>
        </p:sp>
        <p:sp>
          <p:nvSpPr>
            <p:cNvPr id="66" name="TextBox 23">
              <a:extLst>
                <a:ext uri="{FF2B5EF4-FFF2-40B4-BE49-F238E27FC236}">
                  <a16:creationId xmlns:a16="http://schemas.microsoft.com/office/drawing/2014/main" id="{0804425C-F0ED-4D49-9AD3-C3677D8CA252}"/>
                </a:ext>
              </a:extLst>
            </p:cNvPr>
            <p:cNvSpPr txBox="1"/>
            <p:nvPr/>
          </p:nvSpPr>
          <p:spPr>
            <a:xfrm>
              <a:off x="4022906" y="1804459"/>
              <a:ext cx="2287926" cy="107714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spcFirstLastPara="1" wrap="none" lIns="65023" tIns="65023" rIns="65023" bIns="65023" spcCol="38100">
              <a:spAutoFit/>
            </a:bodyPr>
            <a:lstStyle/>
            <a:p>
              <a:pPr algn="ctr" eaLnBrk="1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u-HU" sz="2844" kern="0" dirty="0">
                  <a:solidFill>
                    <a:srgbClr val="CC0066"/>
                  </a:solidFill>
                  <a:latin typeface="Times New Roman" charset="0"/>
                  <a:ea typeface="Times New Roman" charset="0"/>
                  <a:cs typeface="Times New Roman" charset="0"/>
                  <a:sym typeface="Arial"/>
                </a:rPr>
                <a:t>0.</a:t>
              </a:r>
            </a:p>
            <a:p>
              <a:pPr algn="ctr" eaLnBrk="1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u-HU" sz="2418" kern="0" dirty="0">
                  <a:solidFill>
                    <a:schemeClr val="bg1">
                      <a:lumMod val="50000"/>
                    </a:schemeClr>
                  </a:solidFill>
                  <a:latin typeface="Times New Roman" charset="0"/>
                  <a:ea typeface="Times New Roman" charset="0"/>
                  <a:cs typeface="Times New Roman" charset="0"/>
                  <a:sym typeface="Arial"/>
                </a:rPr>
                <a:t>KATEGÓRIA</a:t>
              </a:r>
            </a:p>
          </p:txBody>
        </p:sp>
        <p:pic>
          <p:nvPicPr>
            <p:cNvPr id="67" name="Picture 36">
              <a:extLst>
                <a:ext uri="{FF2B5EF4-FFF2-40B4-BE49-F238E27FC236}">
                  <a16:creationId xmlns:a16="http://schemas.microsoft.com/office/drawing/2014/main" id="{14749882-1CF3-304A-9EA2-294B4D07D9B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34765" y="6277567"/>
              <a:ext cx="641209" cy="8940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8" name="Picture 42">
              <a:extLst>
                <a:ext uri="{FF2B5EF4-FFF2-40B4-BE49-F238E27FC236}">
                  <a16:creationId xmlns:a16="http://schemas.microsoft.com/office/drawing/2014/main" id="{7ED7616E-2AD6-6841-9360-8FB43FCA9A1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50855" y="4548109"/>
              <a:ext cx="42898" cy="7540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69" name="Picture 28">
            <a:extLst>
              <a:ext uri="{FF2B5EF4-FFF2-40B4-BE49-F238E27FC236}">
                <a16:creationId xmlns:a16="http://schemas.microsoft.com/office/drawing/2014/main" id="{CE732DB4-1D4E-4244-8577-B93AD697A7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0407" y="2898175"/>
            <a:ext cx="844749" cy="378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5856442"/>
      </p:ext>
    </p:extLst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zövegdoboz 19"/>
          <p:cNvSpPr txBox="1"/>
          <p:nvPr/>
        </p:nvSpPr>
        <p:spPr>
          <a:xfrm>
            <a:off x="494427" y="451191"/>
            <a:ext cx="15323668" cy="56899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5020" tIns="65020" rIns="65020" bIns="65020" numCol="1" spcCol="38098" rtlCol="0" anchor="t">
            <a:spAutoFit/>
          </a:bodyPr>
          <a:lstStyle/>
          <a:p>
            <a:pPr hangingPunct="0"/>
            <a:r>
              <a:rPr lang="hu-HU" sz="2844" b="1" dirty="0">
                <a:solidFill>
                  <a:srgbClr val="DE006E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Arial"/>
              </a:rPr>
              <a:t>RENDSZER KIÉPÍTÉSÉNEK LÉPÉSEI:</a:t>
            </a:r>
            <a:endParaRPr lang="en-US" sz="2844" b="1" dirty="0">
              <a:solidFill>
                <a:srgbClr val="DE006E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  <a:sym typeface="Arial"/>
            </a:endParaRPr>
          </a:p>
        </p:txBody>
      </p:sp>
      <p:cxnSp>
        <p:nvCxnSpPr>
          <p:cNvPr id="22" name="Egyenes összekötő 21"/>
          <p:cNvCxnSpPr/>
          <p:nvPr/>
        </p:nvCxnSpPr>
        <p:spPr>
          <a:xfrm>
            <a:off x="512102" y="1189990"/>
            <a:ext cx="6912000" cy="0"/>
          </a:xfrm>
          <a:prstGeom prst="line">
            <a:avLst/>
          </a:prstGeom>
          <a:noFill/>
          <a:ln w="38100" cap="flat">
            <a:solidFill>
              <a:srgbClr val="DE006E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24" name="image20.png" descr="Kép 17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806156" y="3612241"/>
            <a:ext cx="396056" cy="237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25" name="Shape 326" descr="CustomShape 1"/>
          <p:cNvSpPr/>
          <p:nvPr/>
        </p:nvSpPr>
        <p:spPr>
          <a:xfrm>
            <a:off x="972186" y="2508785"/>
            <a:ext cx="4198866" cy="10211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72188" tIns="72188" rIns="72188" bIns="72188" anchor="ctr">
            <a:spAutoFit/>
          </a:bodyPr>
          <a:lstStyle/>
          <a:p>
            <a:pPr algn="ctr">
              <a:defRPr sz="5400" spc="-1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Roboto Medium"/>
                <a:ea typeface="Roboto Medium"/>
                <a:cs typeface="Roboto Medium"/>
                <a:sym typeface="Roboto Medium"/>
              </a:defRPr>
            </a:pPr>
            <a:r>
              <a:rPr lang="hu-HU" sz="2844" spc="-1" dirty="0"/>
              <a:t>Nagy létszámú vásárló</a:t>
            </a:r>
            <a:br>
              <a:rPr lang="hu-HU" sz="2844" spc="-1" dirty="0"/>
            </a:br>
            <a:r>
              <a:rPr lang="hu-HU" sz="2844" spc="-1" dirty="0"/>
              <a:t>szükséges</a:t>
            </a:r>
            <a:endParaRPr sz="2844" spc="-3" dirty="0"/>
          </a:p>
        </p:txBody>
      </p:sp>
      <p:sp>
        <p:nvSpPr>
          <p:cNvPr id="26" name="Shape 326" descr="CustomShape 1"/>
          <p:cNvSpPr/>
          <p:nvPr/>
        </p:nvSpPr>
        <p:spPr>
          <a:xfrm>
            <a:off x="1074597" y="3975036"/>
            <a:ext cx="4198866" cy="11964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72188" tIns="72188" rIns="72188" bIns="72188" anchor="ctr">
            <a:spAutoFit/>
          </a:bodyPr>
          <a:lstStyle/>
          <a:p>
            <a:pPr algn="ctr">
              <a:defRPr sz="5400" spc="-1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Roboto Medium"/>
                <a:ea typeface="Roboto Medium"/>
                <a:cs typeface="Roboto Medium"/>
                <a:sym typeface="Roboto Medium"/>
              </a:defRPr>
            </a:pPr>
            <a:r>
              <a:rPr lang="hu-HU" sz="2276" spc="-1" dirty="0">
                <a:latin typeface="Arial" panose="020B0604020202020204" pitchFamily="34" charset="0"/>
                <a:cs typeface="Arial" panose="020B0604020202020204" pitchFamily="34" charset="0"/>
              </a:rPr>
              <a:t>„Szívesen csatlakozunk, ha lesz sok partner, ahol vásárolhatunk”</a:t>
            </a:r>
            <a:endParaRPr sz="2276" spc="-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Shape 326" descr="CustomShape 1"/>
          <p:cNvSpPr/>
          <p:nvPr/>
        </p:nvSpPr>
        <p:spPr>
          <a:xfrm>
            <a:off x="7526514" y="2726829"/>
            <a:ext cx="4403689" cy="5834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72188" tIns="72188" rIns="72188" bIns="72188" anchor="ctr">
            <a:spAutoFit/>
          </a:bodyPr>
          <a:lstStyle/>
          <a:p>
            <a:pPr algn="ctr">
              <a:defRPr sz="5400" spc="-1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Roboto Medium"/>
                <a:ea typeface="Roboto Medium"/>
                <a:cs typeface="Roboto Medium"/>
                <a:sym typeface="Roboto Medium"/>
              </a:defRPr>
            </a:pPr>
            <a:r>
              <a:rPr lang="hu-HU" sz="2844" spc="-1" dirty="0"/>
              <a:t>Sok termékpartner szükséges</a:t>
            </a:r>
            <a:endParaRPr sz="2844" spc="-3" dirty="0"/>
          </a:p>
        </p:txBody>
      </p:sp>
      <p:pic>
        <p:nvPicPr>
          <p:cNvPr id="28" name="image20.png" descr="Kép 17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9530333" y="3608576"/>
            <a:ext cx="396056" cy="237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29" name="Shape 326" descr="CustomShape 1"/>
          <p:cNvSpPr/>
          <p:nvPr/>
        </p:nvSpPr>
        <p:spPr>
          <a:xfrm>
            <a:off x="7526515" y="3913111"/>
            <a:ext cx="4403689" cy="11964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72188" tIns="72188" rIns="72188" bIns="72188" anchor="ctr">
            <a:spAutoFit/>
          </a:bodyPr>
          <a:lstStyle/>
          <a:p>
            <a:pPr algn="ctr">
              <a:defRPr sz="5400" spc="-1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Roboto Medium"/>
                <a:ea typeface="Roboto Medium"/>
                <a:cs typeface="Roboto Medium"/>
                <a:sym typeface="Roboto Medium"/>
              </a:defRPr>
            </a:pPr>
            <a:r>
              <a:rPr lang="hu-HU" sz="2276" spc="-3" dirty="0">
                <a:latin typeface="Arial" panose="020B0604020202020204" pitchFamily="34" charset="0"/>
                <a:cs typeface="Arial" panose="020B0604020202020204" pitchFamily="34" charset="0"/>
              </a:rPr>
              <a:t>„Szívesen csatlakozunk, ha már lesz sok vevő, aki nálunk fog költeni”</a:t>
            </a:r>
            <a:endParaRPr sz="2276" spc="-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Ellipszis 9"/>
          <p:cNvSpPr/>
          <p:nvPr/>
        </p:nvSpPr>
        <p:spPr>
          <a:xfrm>
            <a:off x="2627675" y="1802760"/>
            <a:ext cx="802384" cy="574160"/>
          </a:xfrm>
          <a:prstGeom prst="ellipse">
            <a:avLst/>
          </a:prstGeom>
          <a:solidFill>
            <a:srgbClr val="FFFFFF"/>
          </a:solidFill>
          <a:ln w="25400" cap="flat">
            <a:solidFill>
              <a:schemeClr val="tx1">
                <a:lumMod val="65000"/>
                <a:lumOff val="35000"/>
              </a:schemeClr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5020" tIns="65020" rIns="65020" bIns="65020" numCol="1" spcCol="38098" rtlCol="0" anchor="ctr">
            <a:spAutoFit/>
          </a:bodyPr>
          <a:lstStyle/>
          <a:p>
            <a:pPr hangingPunct="0"/>
            <a:endParaRPr lang="en-US">
              <a:solidFill>
                <a:srgbClr val="000000"/>
              </a:solidFill>
              <a:latin typeface="+mj-lt"/>
              <a:ea typeface="+mj-ea"/>
              <a:cs typeface="+mj-cs"/>
              <a:sym typeface="Arial"/>
            </a:endParaRPr>
          </a:p>
        </p:txBody>
      </p:sp>
      <p:sp>
        <p:nvSpPr>
          <p:cNvPr id="11" name="Szövegdoboz 10"/>
          <p:cNvSpPr txBox="1"/>
          <p:nvPr/>
        </p:nvSpPr>
        <p:spPr>
          <a:xfrm>
            <a:off x="2797036" y="1743393"/>
            <a:ext cx="496795" cy="65651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65020" tIns="65020" rIns="65020" bIns="65020" numCol="1" spcCol="38098" rtlCol="0" anchor="t">
            <a:spAutoFit/>
          </a:bodyPr>
          <a:lstStyle/>
          <a:p>
            <a:pPr hangingPunct="0"/>
            <a:r>
              <a:rPr lang="hu-HU" sz="3413" b="1" dirty="0">
                <a:solidFill>
                  <a:srgbClr val="DE006E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Arial"/>
              </a:rPr>
              <a:t>1.</a:t>
            </a:r>
            <a:endParaRPr lang="en-US" sz="3413" b="1" dirty="0">
              <a:solidFill>
                <a:srgbClr val="DE006E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  <a:sym typeface="Arial"/>
            </a:endParaRPr>
          </a:p>
        </p:txBody>
      </p:sp>
      <p:sp>
        <p:nvSpPr>
          <p:cNvPr id="30" name="Ellipszis 29"/>
          <p:cNvSpPr/>
          <p:nvPr/>
        </p:nvSpPr>
        <p:spPr>
          <a:xfrm>
            <a:off x="9284414" y="1802760"/>
            <a:ext cx="802384" cy="574160"/>
          </a:xfrm>
          <a:prstGeom prst="ellipse">
            <a:avLst/>
          </a:prstGeom>
          <a:solidFill>
            <a:srgbClr val="FFFFFF"/>
          </a:solidFill>
          <a:ln w="25400" cap="flat">
            <a:solidFill>
              <a:schemeClr val="tx1">
                <a:lumMod val="65000"/>
                <a:lumOff val="35000"/>
              </a:schemeClr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5020" tIns="65020" rIns="65020" bIns="65020" numCol="1" spcCol="38098" rtlCol="0" anchor="ctr">
            <a:spAutoFit/>
          </a:bodyPr>
          <a:lstStyle/>
          <a:p>
            <a:pPr hangingPunct="0"/>
            <a:endParaRPr lang="en-US">
              <a:solidFill>
                <a:srgbClr val="000000"/>
              </a:solidFill>
              <a:latin typeface="+mj-lt"/>
              <a:ea typeface="+mj-ea"/>
              <a:cs typeface="+mj-cs"/>
              <a:sym typeface="Arial"/>
            </a:endParaRPr>
          </a:p>
        </p:txBody>
      </p:sp>
      <p:sp>
        <p:nvSpPr>
          <p:cNvPr id="31" name="Szövegdoboz 30"/>
          <p:cNvSpPr txBox="1"/>
          <p:nvPr/>
        </p:nvSpPr>
        <p:spPr>
          <a:xfrm>
            <a:off x="9453776" y="1743393"/>
            <a:ext cx="496795" cy="65651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65020" tIns="65020" rIns="65020" bIns="65020" numCol="1" spcCol="38098" rtlCol="0" anchor="t">
            <a:spAutoFit/>
          </a:bodyPr>
          <a:lstStyle/>
          <a:p>
            <a:pPr hangingPunct="0"/>
            <a:r>
              <a:rPr lang="hu-HU" sz="3413" b="1" dirty="0">
                <a:solidFill>
                  <a:srgbClr val="DE006E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Arial"/>
              </a:rPr>
              <a:t>2.</a:t>
            </a:r>
            <a:endParaRPr lang="en-US" sz="3413" b="1" dirty="0">
              <a:solidFill>
                <a:srgbClr val="DE006E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  <a:sym typeface="Arial"/>
            </a:endParaRPr>
          </a:p>
        </p:txBody>
      </p:sp>
      <p:sp>
        <p:nvSpPr>
          <p:cNvPr id="32" name="Balra-jobbra nyíl 31"/>
          <p:cNvSpPr/>
          <p:nvPr/>
        </p:nvSpPr>
        <p:spPr>
          <a:xfrm>
            <a:off x="5555183" y="3565279"/>
            <a:ext cx="1587200" cy="1130944"/>
          </a:xfrm>
          <a:prstGeom prst="leftRightArrow">
            <a:avLst>
              <a:gd name="adj1" fmla="val 35771"/>
              <a:gd name="adj2" fmla="val 50000"/>
            </a:avLst>
          </a:prstGeom>
          <a:solidFill>
            <a:srgbClr val="DE006E"/>
          </a:solidFill>
          <a:ln w="25400" cap="flat">
            <a:solidFill>
              <a:schemeClr val="tx1">
                <a:lumMod val="75000"/>
                <a:lumOff val="25000"/>
              </a:schemeClr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5020" tIns="65020" rIns="65020" bIns="65020" numCol="1" spcCol="38098" rtlCol="0" anchor="ctr">
            <a:spAutoFit/>
          </a:bodyPr>
          <a:lstStyle/>
          <a:p>
            <a:pPr hangingPunct="0"/>
            <a:endParaRPr lang="en-US">
              <a:solidFill>
                <a:srgbClr val="000000"/>
              </a:solidFill>
              <a:latin typeface="+mj-lt"/>
              <a:ea typeface="+mj-ea"/>
              <a:cs typeface="+mj-cs"/>
              <a:sym typeface="Arial"/>
            </a:endParaRPr>
          </a:p>
        </p:txBody>
      </p:sp>
      <p:sp>
        <p:nvSpPr>
          <p:cNvPr id="33" name="Lefelé nyíl 32"/>
          <p:cNvSpPr/>
          <p:nvPr/>
        </p:nvSpPr>
        <p:spPr>
          <a:xfrm>
            <a:off x="4403405" y="5341793"/>
            <a:ext cx="3942400" cy="811089"/>
          </a:xfrm>
          <a:prstGeom prst="downArrow">
            <a:avLst>
              <a:gd name="adj1" fmla="val 50000"/>
              <a:gd name="adj2" fmla="val 100000"/>
            </a:avLst>
          </a:prstGeom>
          <a:solidFill>
            <a:srgbClr val="E10E79"/>
          </a:solidFill>
          <a:ln w="25400" cap="flat">
            <a:solidFill>
              <a:schemeClr val="tx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5020" tIns="65020" rIns="65020" bIns="65020" numCol="1" spcCol="38098" rtlCol="0" anchor="ctr">
            <a:spAutoFit/>
          </a:bodyPr>
          <a:lstStyle/>
          <a:p>
            <a:pPr hangingPunct="0"/>
            <a:endParaRPr lang="en-US">
              <a:solidFill>
                <a:srgbClr val="000000"/>
              </a:solidFill>
              <a:latin typeface="+mj-lt"/>
              <a:ea typeface="+mj-ea"/>
              <a:cs typeface="+mj-cs"/>
              <a:sym typeface="Arial"/>
            </a:endParaRPr>
          </a:p>
        </p:txBody>
      </p:sp>
      <p:sp>
        <p:nvSpPr>
          <p:cNvPr id="34" name="Lekerekített téglalap 33"/>
          <p:cNvSpPr/>
          <p:nvPr/>
        </p:nvSpPr>
        <p:spPr>
          <a:xfrm>
            <a:off x="4387551" y="7082631"/>
            <a:ext cx="4044800" cy="451746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 w="25400" cap="flat">
            <a:solidFill>
              <a:schemeClr val="tx1">
                <a:lumMod val="50000"/>
                <a:lumOff val="50000"/>
              </a:schemeClr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5020" tIns="65020" rIns="65020" bIns="65020" numCol="1" spcCol="38098" rtlCol="0" anchor="ctr">
            <a:spAutoFit/>
          </a:bodyPr>
          <a:lstStyle/>
          <a:p>
            <a:pPr hangingPunct="0"/>
            <a:endParaRPr lang="en-US">
              <a:solidFill>
                <a:srgbClr val="000000"/>
              </a:solidFill>
              <a:latin typeface="+mj-lt"/>
              <a:ea typeface="+mj-ea"/>
              <a:cs typeface="+mj-cs"/>
              <a:sym typeface="Arial"/>
            </a:endParaRPr>
          </a:p>
        </p:txBody>
      </p:sp>
      <p:sp>
        <p:nvSpPr>
          <p:cNvPr id="36" name="Szövegdoboz 35"/>
          <p:cNvSpPr txBox="1"/>
          <p:nvPr/>
        </p:nvSpPr>
        <p:spPr>
          <a:xfrm>
            <a:off x="4942492" y="6899781"/>
            <a:ext cx="2988975" cy="78783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5020" tIns="65020" rIns="65020" bIns="65020" numCol="1" spcCol="38098" rtlCol="0" anchor="t">
            <a:spAutoFit/>
          </a:bodyPr>
          <a:lstStyle/>
          <a:p>
            <a:pPr algn="ctr" hangingPunct="0">
              <a:lnSpc>
                <a:spcPct val="150000"/>
              </a:lnSpc>
            </a:pPr>
            <a:r>
              <a:rPr lang="hu-HU" sz="2844" b="1" dirty="0">
                <a:solidFill>
                  <a:srgbClr val="DE006E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Arial"/>
              </a:rPr>
              <a:t>FOGLALÓ</a:t>
            </a:r>
            <a:endParaRPr lang="en-US" sz="2844" b="1" dirty="0">
              <a:solidFill>
                <a:srgbClr val="DE006E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  <a:sym typeface="Arial"/>
            </a:endParaRPr>
          </a:p>
        </p:txBody>
      </p:sp>
      <p:sp>
        <p:nvSpPr>
          <p:cNvPr id="37" name="Shape 326" descr="CustomShape 1"/>
          <p:cNvSpPr/>
          <p:nvPr/>
        </p:nvSpPr>
        <p:spPr>
          <a:xfrm>
            <a:off x="5478286" y="2361157"/>
            <a:ext cx="1740993" cy="14589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72188" tIns="72188" rIns="72188" bIns="72188" anchor="ctr">
            <a:spAutoFit/>
          </a:bodyPr>
          <a:lstStyle/>
          <a:p>
            <a:pPr algn="ctr">
              <a:defRPr sz="5400" spc="-1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Roboto Medium"/>
                <a:ea typeface="Roboto Medium"/>
                <a:cs typeface="Roboto Medium"/>
                <a:sym typeface="Roboto Medium"/>
              </a:defRPr>
            </a:pPr>
            <a:r>
              <a:rPr lang="hu-HU" sz="8533" b="1" spc="-1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sz="8533" b="1" spc="-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525653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9" grpId="0" animBg="1"/>
      <p:bldP spid="30" grpId="0" animBg="1"/>
      <p:bldP spid="31" grpId="0"/>
      <p:bldP spid="32" grpId="0" animBg="1"/>
      <p:bldP spid="33" grpId="0" animBg="1"/>
      <p:bldP spid="34" grpId="0" animBg="1"/>
      <p:bldP spid="36" grpId="0"/>
      <p:bldP spid="3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Csoportba foglalás 1"/>
          <p:cNvGrpSpPr/>
          <p:nvPr/>
        </p:nvGrpSpPr>
        <p:grpSpPr>
          <a:xfrm>
            <a:off x="1028879" y="7300546"/>
            <a:ext cx="11221178" cy="540185"/>
            <a:chOff x="1074600" y="6077585"/>
            <a:chExt cx="11221178" cy="540185"/>
          </a:xfrm>
        </p:grpSpPr>
        <p:sp>
          <p:nvSpPr>
            <p:cNvPr id="10" name="Shape 326" descr="CustomShape 1"/>
            <p:cNvSpPr/>
            <p:nvPr/>
          </p:nvSpPr>
          <p:spPr>
            <a:xfrm>
              <a:off x="1620285" y="6077585"/>
              <a:ext cx="10675493" cy="540185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50755" tIns="50755" rIns="50755" bIns="50755" anchor="ctr">
              <a:spAutoFit/>
            </a:bodyPr>
            <a:lstStyle/>
            <a:p>
              <a:pPr>
                <a:defRPr sz="5400" spc="-1">
                  <a:solidFill>
                    <a:srgbClr val="333333"/>
                  </a:solidFill>
                  <a:uFill>
                    <a:solidFill>
                      <a:srgbClr val="FFFFFF"/>
                    </a:solidFill>
                  </a:uFill>
                  <a:latin typeface="Roboto Medium"/>
                  <a:ea typeface="Roboto Medium"/>
                  <a:cs typeface="Roboto Medium"/>
                  <a:sym typeface="Roboto Medium"/>
                </a:defRPr>
              </a:pPr>
              <a:r>
                <a:rPr lang="hu-HU" sz="2844" spc="-1" dirty="0"/>
                <a:t>A foglalónak köszönhetően </a:t>
              </a:r>
              <a:r>
                <a:rPr lang="hu-HU" sz="2844" spc="-1" dirty="0">
                  <a:solidFill>
                    <a:srgbClr val="E10E79"/>
                  </a:solidFill>
                </a:rPr>
                <a:t>azonnali jutalékra tehet szert!</a:t>
              </a:r>
              <a:endParaRPr sz="2844" spc="-3" dirty="0">
                <a:solidFill>
                  <a:srgbClr val="E10E79"/>
                </a:solidFill>
              </a:endParaRPr>
            </a:p>
          </p:txBody>
        </p:sp>
        <p:sp>
          <p:nvSpPr>
            <p:cNvPr id="18" name="Shape 339" descr="CustomShape 6"/>
            <p:cNvSpPr/>
            <p:nvPr/>
          </p:nvSpPr>
          <p:spPr>
            <a:xfrm>
              <a:off x="1074600" y="6270052"/>
              <a:ext cx="142920" cy="154351"/>
            </a:xfrm>
            <a:prstGeom prst="ellipse">
              <a:avLst/>
            </a:prstGeom>
            <a:solidFill>
              <a:srgbClr val="DE006E"/>
            </a:solidFill>
            <a:ln>
              <a:solidFill>
                <a:srgbClr val="DE006E"/>
              </a:solidFill>
            </a:ln>
          </p:spPr>
          <p:txBody>
            <a:bodyPr lIns="45716" tIns="45716" rIns="45716" bIns="45716"/>
            <a:lstStyle/>
            <a:p>
              <a:endParaRPr/>
            </a:p>
          </p:txBody>
        </p:sp>
      </p:grpSp>
      <p:sp>
        <p:nvSpPr>
          <p:cNvPr id="8" name="Szövegdoboz 7"/>
          <p:cNvSpPr txBox="1"/>
          <p:nvPr/>
        </p:nvSpPr>
        <p:spPr>
          <a:xfrm>
            <a:off x="494427" y="451191"/>
            <a:ext cx="15323668" cy="56899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5020" tIns="65020" rIns="65020" bIns="65020" numCol="1" spcCol="38098" rtlCol="0" anchor="t">
            <a:spAutoFit/>
          </a:bodyPr>
          <a:lstStyle/>
          <a:p>
            <a:pPr hangingPunct="0"/>
            <a:r>
              <a:rPr lang="hu-HU" sz="2844" b="1" dirty="0">
                <a:solidFill>
                  <a:srgbClr val="DE006E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Arial"/>
              </a:rPr>
              <a:t>A FOGLALÓ ELŐNYEI:</a:t>
            </a:r>
            <a:endParaRPr lang="en-US" sz="2844" b="1" dirty="0">
              <a:solidFill>
                <a:srgbClr val="DE006E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  <a:sym typeface="Arial"/>
            </a:endParaRPr>
          </a:p>
        </p:txBody>
      </p:sp>
      <p:cxnSp>
        <p:nvCxnSpPr>
          <p:cNvPr id="9" name="Egyenes összekötő 8"/>
          <p:cNvCxnSpPr/>
          <p:nvPr/>
        </p:nvCxnSpPr>
        <p:spPr>
          <a:xfrm>
            <a:off x="512102" y="1189990"/>
            <a:ext cx="4096000" cy="0"/>
          </a:xfrm>
          <a:prstGeom prst="line">
            <a:avLst/>
          </a:prstGeom>
          <a:noFill/>
          <a:ln w="38100" cap="flat">
            <a:solidFill>
              <a:srgbClr val="DE006E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grpSp>
        <p:nvGrpSpPr>
          <p:cNvPr id="13" name="Csoportba foglalás 12"/>
          <p:cNvGrpSpPr/>
          <p:nvPr/>
        </p:nvGrpSpPr>
        <p:grpSpPr>
          <a:xfrm>
            <a:off x="1028878" y="2367367"/>
            <a:ext cx="11221179" cy="1648181"/>
            <a:chOff x="1074599" y="2221110"/>
            <a:chExt cx="11221179" cy="1648181"/>
          </a:xfrm>
        </p:grpSpPr>
        <p:sp>
          <p:nvSpPr>
            <p:cNvPr id="14" name="Shape 326" descr="CustomShape 1"/>
            <p:cNvSpPr/>
            <p:nvPr/>
          </p:nvSpPr>
          <p:spPr>
            <a:xfrm>
              <a:off x="1620285" y="2221110"/>
              <a:ext cx="10675493" cy="164818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50755" tIns="50755" rIns="50755" bIns="50755" anchor="ctr">
              <a:spAutoFit/>
            </a:bodyPr>
            <a:lstStyle/>
            <a:p>
              <a:pPr>
                <a:defRPr sz="5400" spc="-1">
                  <a:solidFill>
                    <a:srgbClr val="333333"/>
                  </a:solidFill>
                  <a:uFill>
                    <a:solidFill>
                      <a:srgbClr val="FFFFFF"/>
                    </a:solidFill>
                  </a:uFill>
                  <a:latin typeface="Roboto Medium"/>
                  <a:ea typeface="Roboto Medium"/>
                  <a:cs typeface="Roboto Medium"/>
                  <a:sym typeface="Roboto Medium"/>
                </a:defRPr>
              </a:pPr>
              <a:r>
                <a:rPr lang="hu-HU" sz="2400" b="1" spc="-2" dirty="0">
                  <a:solidFill>
                    <a:srgbClr val="DE006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Foglaló</a:t>
              </a:r>
              <a:r>
                <a:rPr lang="hu-HU" sz="2400" spc="-2" dirty="0">
                  <a:latin typeface="Arial" panose="020B0604020202020204" pitchFamily="34" charset="0"/>
                  <a:cs typeface="Arial" panose="020B0604020202020204" pitchFamily="34" charset="0"/>
                </a:rPr>
                <a:t>: „Vásárláskor a kötelezettségvállalás jeleként átadott pénzösszeg.</a:t>
              </a:r>
              <a:br>
                <a:rPr lang="hu-HU" sz="2400" spc="-2" dirty="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hu-HU" sz="2400" spc="-2" dirty="0">
                  <a:latin typeface="Arial" panose="020B0604020202020204" pitchFamily="34" charset="0"/>
                  <a:cs typeface="Arial" panose="020B0604020202020204" pitchFamily="34" charset="0"/>
                </a:rPr>
                <a:t> A foglaló összege a vételárba beleszámít” Azaz a jövőbenni vásárlás egy kisebb része.</a:t>
              </a:r>
            </a:p>
            <a:p>
              <a:pPr>
                <a:defRPr sz="5400" spc="-1">
                  <a:solidFill>
                    <a:srgbClr val="333333"/>
                  </a:solidFill>
                  <a:uFill>
                    <a:solidFill>
                      <a:srgbClr val="FFFFFF"/>
                    </a:solidFill>
                  </a:uFill>
                  <a:latin typeface="Roboto Medium"/>
                  <a:ea typeface="Roboto Medium"/>
                  <a:cs typeface="Roboto Medium"/>
                  <a:sym typeface="Roboto Medium"/>
                </a:defRPr>
              </a:pPr>
              <a:endParaRPr lang="hu-HU" sz="2844" spc="-1" dirty="0"/>
            </a:p>
          </p:txBody>
        </p:sp>
        <p:sp>
          <p:nvSpPr>
            <p:cNvPr id="16" name="Shape 338" descr="CustomShape 5"/>
            <p:cNvSpPr/>
            <p:nvPr/>
          </p:nvSpPr>
          <p:spPr>
            <a:xfrm>
              <a:off x="1074599" y="2351379"/>
              <a:ext cx="142921" cy="142921"/>
            </a:xfrm>
            <a:prstGeom prst="ellipse">
              <a:avLst/>
            </a:prstGeom>
            <a:solidFill>
              <a:srgbClr val="DE006E"/>
            </a:solidFill>
            <a:ln>
              <a:solidFill>
                <a:srgbClr val="DE006E"/>
              </a:solidFill>
            </a:ln>
          </p:spPr>
          <p:txBody>
            <a:bodyPr lIns="45716" tIns="45716" rIns="45716" bIns="45716"/>
            <a:lstStyle/>
            <a:p>
              <a:endParaRPr/>
            </a:p>
          </p:txBody>
        </p:sp>
      </p:grpSp>
      <p:grpSp>
        <p:nvGrpSpPr>
          <p:cNvPr id="19" name="Csoportba foglalás 18"/>
          <p:cNvGrpSpPr/>
          <p:nvPr/>
        </p:nvGrpSpPr>
        <p:grpSpPr>
          <a:xfrm>
            <a:off x="1028879" y="3967588"/>
            <a:ext cx="11221178" cy="977869"/>
            <a:chOff x="1074599" y="2194806"/>
            <a:chExt cx="11221178" cy="977869"/>
          </a:xfrm>
        </p:grpSpPr>
        <p:sp>
          <p:nvSpPr>
            <p:cNvPr id="20" name="Shape 326" descr="CustomShape 1"/>
            <p:cNvSpPr/>
            <p:nvPr/>
          </p:nvSpPr>
          <p:spPr>
            <a:xfrm>
              <a:off x="1620284" y="2194806"/>
              <a:ext cx="10675493" cy="977869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50755" tIns="50755" rIns="50755" bIns="50755" anchor="ctr">
              <a:spAutoFit/>
            </a:bodyPr>
            <a:lstStyle/>
            <a:p>
              <a:pPr>
                <a:defRPr sz="5400" spc="-1">
                  <a:solidFill>
                    <a:srgbClr val="333333"/>
                  </a:solidFill>
                  <a:uFill>
                    <a:solidFill>
                      <a:srgbClr val="FFFFFF"/>
                    </a:solidFill>
                  </a:uFill>
                  <a:latin typeface="Roboto Medium"/>
                  <a:ea typeface="Roboto Medium"/>
                  <a:cs typeface="Roboto Medium"/>
                  <a:sym typeface="Roboto Medium"/>
                </a:defRPr>
              </a:pPr>
              <a:r>
                <a:rPr lang="hu-HU" sz="2844" spc="-1" dirty="0">
                  <a:solidFill>
                    <a:srgbClr val="E10E79"/>
                  </a:solidFill>
                </a:rPr>
                <a:t>Kockázatmentes: </a:t>
              </a:r>
              <a:r>
                <a:rPr lang="hu-HU" sz="2844" spc="-1" dirty="0"/>
                <a:t>hiszen ajánlóként 100 %-</a:t>
              </a:r>
              <a:r>
                <a:rPr lang="hu-HU" sz="2844" spc="-1" dirty="0" err="1"/>
                <a:t>ban</a:t>
              </a:r>
              <a:r>
                <a:rPr lang="hu-HU" sz="2844" spc="-1" dirty="0"/>
                <a:t> visszakaphatja a csoportja 4 generációjában történt vásárlásokból.</a:t>
              </a:r>
            </a:p>
          </p:txBody>
        </p:sp>
        <p:sp>
          <p:nvSpPr>
            <p:cNvPr id="21" name="Shape 338" descr="CustomShape 5"/>
            <p:cNvSpPr/>
            <p:nvPr/>
          </p:nvSpPr>
          <p:spPr>
            <a:xfrm>
              <a:off x="1074599" y="2351379"/>
              <a:ext cx="142921" cy="142921"/>
            </a:xfrm>
            <a:prstGeom prst="ellipse">
              <a:avLst/>
            </a:prstGeom>
            <a:solidFill>
              <a:srgbClr val="DE006E"/>
            </a:solidFill>
            <a:ln>
              <a:solidFill>
                <a:srgbClr val="DE006E"/>
              </a:solidFill>
            </a:ln>
          </p:spPr>
          <p:txBody>
            <a:bodyPr lIns="45716" tIns="45716" rIns="45716" bIns="45716"/>
            <a:lstStyle/>
            <a:p>
              <a:endParaRPr/>
            </a:p>
          </p:txBody>
        </p:sp>
      </p:grpSp>
      <p:grpSp>
        <p:nvGrpSpPr>
          <p:cNvPr id="4" name="Csoportba foglalás 3"/>
          <p:cNvGrpSpPr/>
          <p:nvPr/>
        </p:nvGrpSpPr>
        <p:grpSpPr>
          <a:xfrm>
            <a:off x="1028879" y="5560206"/>
            <a:ext cx="11221179" cy="1038013"/>
            <a:chOff x="1028879" y="5560206"/>
            <a:chExt cx="11221179" cy="1038013"/>
          </a:xfrm>
        </p:grpSpPr>
        <p:sp>
          <p:nvSpPr>
            <p:cNvPr id="11" name="Shape 326" descr="CustomShape 1"/>
            <p:cNvSpPr/>
            <p:nvPr/>
          </p:nvSpPr>
          <p:spPr>
            <a:xfrm>
              <a:off x="1574565" y="5560206"/>
              <a:ext cx="10675493" cy="540185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50755" tIns="50755" rIns="50755" bIns="50755" anchor="ctr">
              <a:spAutoFit/>
            </a:bodyPr>
            <a:lstStyle/>
            <a:p>
              <a:pPr>
                <a:defRPr sz="5400" spc="-1">
                  <a:solidFill>
                    <a:srgbClr val="333333"/>
                  </a:solidFill>
                  <a:uFill>
                    <a:solidFill>
                      <a:srgbClr val="FFFFFF"/>
                    </a:solidFill>
                  </a:uFill>
                  <a:latin typeface="Roboto Medium"/>
                  <a:ea typeface="Roboto Medium"/>
                  <a:cs typeface="Roboto Medium"/>
                  <a:sym typeface="Roboto Medium"/>
                </a:defRPr>
              </a:pPr>
              <a:endParaRPr lang="hu-HU" sz="2844" spc="-1" dirty="0"/>
            </a:p>
          </p:txBody>
        </p:sp>
        <p:sp>
          <p:nvSpPr>
            <p:cNvPr id="15" name="Shape 326" descr="CustomShape 1"/>
            <p:cNvSpPr/>
            <p:nvPr/>
          </p:nvSpPr>
          <p:spPr>
            <a:xfrm>
              <a:off x="1574564" y="5620350"/>
              <a:ext cx="10675493" cy="977869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50755" tIns="50755" rIns="50755" bIns="50755" anchor="ctr">
              <a:spAutoFit/>
            </a:bodyPr>
            <a:lstStyle/>
            <a:p>
              <a:pPr>
                <a:defRPr sz="5400" spc="-1">
                  <a:solidFill>
                    <a:srgbClr val="333333"/>
                  </a:solidFill>
                  <a:uFill>
                    <a:solidFill>
                      <a:srgbClr val="FFFFFF"/>
                    </a:solidFill>
                  </a:uFill>
                  <a:latin typeface="Roboto Medium"/>
                  <a:ea typeface="Roboto Medium"/>
                  <a:cs typeface="Roboto Medium"/>
                  <a:sym typeface="Roboto Medium"/>
                </a:defRPr>
              </a:pPr>
              <a:r>
                <a:rPr lang="hu-HU" sz="2844" spc="-1" dirty="0">
                  <a:solidFill>
                    <a:srgbClr val="E10E79"/>
                  </a:solidFill>
                </a:rPr>
                <a:t>Kockázatmentes: </a:t>
              </a:r>
              <a:r>
                <a:rPr lang="hu-HU" sz="2844" spc="-1" dirty="0"/>
                <a:t>hiszen vásárlóként 100 %-ban elkölthető a </a:t>
              </a:r>
              <a:br>
                <a:rPr lang="hu-HU" sz="2844" spc="-1" dirty="0"/>
              </a:br>
              <a:r>
                <a:rPr lang="hu-HU" sz="2844" spc="-1" dirty="0"/>
                <a:t>termékpartnereinknél (kiegészítve azt a teljes összegre).</a:t>
              </a:r>
            </a:p>
          </p:txBody>
        </p:sp>
        <p:sp>
          <p:nvSpPr>
            <p:cNvPr id="24" name="Shape 339" descr="CustomShape 6"/>
            <p:cNvSpPr/>
            <p:nvPr/>
          </p:nvSpPr>
          <p:spPr>
            <a:xfrm>
              <a:off x="1028879" y="5789312"/>
              <a:ext cx="142920" cy="154351"/>
            </a:xfrm>
            <a:prstGeom prst="ellipse">
              <a:avLst/>
            </a:prstGeom>
            <a:solidFill>
              <a:srgbClr val="DE006E"/>
            </a:solidFill>
            <a:ln>
              <a:solidFill>
                <a:srgbClr val="DE006E"/>
              </a:solidFill>
            </a:ln>
          </p:spPr>
          <p:txBody>
            <a:bodyPr lIns="45716" tIns="45716" rIns="45716" bIns="45716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817646227"/>
      </p:ext>
    </p:extLst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86" name="Picture 19">
            <a:extLst>
              <a:ext uri="{FF2B5EF4-FFF2-40B4-BE49-F238E27FC236}">
                <a16:creationId xmlns:a16="http://schemas.microsoft.com/office/drawing/2014/main" id="{5FADA1A0-DA31-4768-B9C0-79CEDCDB89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0844" y="1534841"/>
            <a:ext cx="2871788" cy="159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2B6A4AE-5F5D-4437-B720-96130D575C27}"/>
              </a:ext>
            </a:extLst>
          </p:cNvPr>
          <p:cNvSpPr txBox="1"/>
          <p:nvPr/>
        </p:nvSpPr>
        <p:spPr>
          <a:xfrm>
            <a:off x="1786480" y="2824716"/>
            <a:ext cx="1777485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45719" tIns="45719" rIns="45719" bIns="45719" spcCol="38100">
            <a:spAutoFit/>
          </a:bodyPr>
          <a:lstStyle/>
          <a:p>
            <a:pPr eaLnBrk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400" kern="0" dirty="0">
                <a:solidFill>
                  <a:srgbClr val="484848"/>
                </a:solidFill>
                <a:latin typeface="Times New Roman" charset="0"/>
                <a:ea typeface="Times New Roman" charset="0"/>
                <a:cs typeface="Times New Roman" charset="0"/>
                <a:sym typeface="Arial"/>
              </a:rPr>
              <a:t>VÁSÁRLÁS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6547E14-F5CF-4942-BC63-29B85823B1EF}"/>
              </a:ext>
            </a:extLst>
          </p:cNvPr>
          <p:cNvSpPr txBox="1"/>
          <p:nvPr/>
        </p:nvSpPr>
        <p:spPr>
          <a:xfrm>
            <a:off x="4125433" y="2809476"/>
            <a:ext cx="3932713" cy="120032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wrap="square" lIns="45719" tIns="45719" rIns="45719" bIns="45719" spcCol="38100">
            <a:spAutoFit/>
          </a:bodyPr>
          <a:lstStyle/>
          <a:p>
            <a:pPr algn="ctr" eaLnBrk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400" kern="0">
                <a:solidFill>
                  <a:srgbClr val="484848"/>
                </a:solidFill>
                <a:latin typeface="Times New Roman" charset="0"/>
                <a:ea typeface="Times New Roman" charset="0"/>
                <a:cs typeface="Times New Roman" charset="0"/>
                <a:sym typeface="Arial"/>
              </a:rPr>
              <a:t>4 generáció vásárlásából kapott kedvezmények 20%-a a visszatérítési számlán gyűlik.</a:t>
            </a:r>
            <a:endParaRPr lang="hu-HU" sz="2400" kern="0" dirty="0">
              <a:solidFill>
                <a:srgbClr val="484848"/>
              </a:solidFill>
              <a:latin typeface="Times New Roman" charset="0"/>
              <a:ea typeface="Times New Roman" charset="0"/>
              <a:cs typeface="Times New Roman" charset="0"/>
              <a:sym typeface="Arial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656D941-3167-4DAA-BEE5-E5F6DF94361B}"/>
              </a:ext>
            </a:extLst>
          </p:cNvPr>
          <p:cNvSpPr txBox="1"/>
          <p:nvPr/>
        </p:nvSpPr>
        <p:spPr>
          <a:xfrm>
            <a:off x="9365516" y="1888275"/>
            <a:ext cx="1462473" cy="5847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45719" tIns="45719" rIns="45719" bIns="45719" spcCol="38100">
            <a:spAutoFit/>
          </a:bodyPr>
          <a:lstStyle/>
          <a:p>
            <a:pPr algn="ctr" eaLnBrk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3200" kern="0" dirty="0">
                <a:solidFill>
                  <a:srgbClr val="484848"/>
                </a:solidFill>
                <a:latin typeface="Times New Roman" charset="0"/>
                <a:ea typeface="Times New Roman" charset="0"/>
                <a:cs typeface="Times New Roman" charset="0"/>
                <a:sym typeface="Arial"/>
              </a:rPr>
              <a:t>15.000</a:t>
            </a:r>
          </a:p>
        </p:txBody>
      </p:sp>
      <p:pic>
        <p:nvPicPr>
          <p:cNvPr id="28684" name="Picture 13">
            <a:extLst>
              <a:ext uri="{FF2B5EF4-FFF2-40B4-BE49-F238E27FC236}">
                <a16:creationId xmlns:a16="http://schemas.microsoft.com/office/drawing/2014/main" id="{7DBDEF16-A18B-4ABE-BA85-95D446645C2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6082" y="1445942"/>
            <a:ext cx="865187" cy="1182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5" name="Picture 17">
            <a:extLst>
              <a:ext uri="{FF2B5EF4-FFF2-40B4-BE49-F238E27FC236}">
                <a16:creationId xmlns:a16="http://schemas.microsoft.com/office/drawing/2014/main" id="{2DC06FB2-4B39-4B62-8A08-9B4F34E88C6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2832" y="1445942"/>
            <a:ext cx="1255712" cy="1195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8" name="Picture 25">
            <a:extLst>
              <a:ext uri="{FF2B5EF4-FFF2-40B4-BE49-F238E27FC236}">
                <a16:creationId xmlns:a16="http://schemas.microsoft.com/office/drawing/2014/main" id="{9048F252-7D4C-4288-823F-7E9455B8ECA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5957" y="2112692"/>
            <a:ext cx="628650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9" name="Picture 27">
            <a:extLst>
              <a:ext uri="{FF2B5EF4-FFF2-40B4-BE49-F238E27FC236}">
                <a16:creationId xmlns:a16="http://schemas.microsoft.com/office/drawing/2014/main" id="{E13878DD-C150-4118-9DDB-45D00691DB5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0257" y="2104754"/>
            <a:ext cx="628650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TextBox 7">
            <a:extLst>
              <a:ext uri="{FF2B5EF4-FFF2-40B4-BE49-F238E27FC236}">
                <a16:creationId xmlns:a16="http://schemas.microsoft.com/office/drawing/2014/main" id="{33730513-CBAC-49ED-937C-58E7CE4D1388}"/>
              </a:ext>
            </a:extLst>
          </p:cNvPr>
          <p:cNvSpPr txBox="1"/>
          <p:nvPr/>
        </p:nvSpPr>
        <p:spPr>
          <a:xfrm>
            <a:off x="8292805" y="2932155"/>
            <a:ext cx="3682525" cy="83099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wrap="square" lIns="45719" tIns="45719" rIns="45719" bIns="45719" spcCol="38100">
            <a:spAutoFit/>
          </a:bodyPr>
          <a:lstStyle/>
          <a:p>
            <a:pPr algn="ctr" eaLnBrk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400" kern="0" dirty="0">
                <a:solidFill>
                  <a:srgbClr val="484848"/>
                </a:solidFill>
                <a:latin typeface="Times New Roman" charset="0"/>
                <a:ea typeface="Times New Roman" charset="0"/>
                <a:cs typeface="Times New Roman" charset="0"/>
                <a:sym typeface="Arial"/>
              </a:rPr>
              <a:t>15 000 Ft-onként ún. Profitáló Pozíció keletkezik</a:t>
            </a:r>
          </a:p>
        </p:txBody>
      </p:sp>
      <p:cxnSp>
        <p:nvCxnSpPr>
          <p:cNvPr id="29" name="Egyenes összekötő 28"/>
          <p:cNvCxnSpPr/>
          <p:nvPr/>
        </p:nvCxnSpPr>
        <p:spPr>
          <a:xfrm>
            <a:off x="350946" y="950377"/>
            <a:ext cx="6964254" cy="0"/>
          </a:xfrm>
          <a:prstGeom prst="line">
            <a:avLst/>
          </a:prstGeom>
          <a:noFill/>
          <a:ln w="57150" cap="flat">
            <a:solidFill>
              <a:srgbClr val="DE006E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30" name="Szövegdoboz 29"/>
          <p:cNvSpPr txBox="1"/>
          <p:nvPr/>
        </p:nvSpPr>
        <p:spPr>
          <a:xfrm>
            <a:off x="295392" y="264991"/>
            <a:ext cx="10774454" cy="52321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hu-HU" sz="2800" b="1" dirty="0">
                <a:solidFill>
                  <a:srgbClr val="DE006E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Arial"/>
              </a:rPr>
              <a:t>AZONNALI PÉNZKERESETI LEHETŐSÉG:</a:t>
            </a:r>
            <a:endParaRPr kumimoji="0" lang="en-US" sz="2800" b="1" i="0" u="none" strike="noStrike" cap="none" spc="0" normalizeH="0" baseline="0" dirty="0">
              <a:ln>
                <a:noFill/>
              </a:ln>
              <a:solidFill>
                <a:srgbClr val="DE006E"/>
              </a:solidFill>
              <a:effectLst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  <a:sym typeface="Arial"/>
            </a:endParaRPr>
          </a:p>
        </p:txBody>
      </p:sp>
      <p:sp>
        <p:nvSpPr>
          <p:cNvPr id="36" name="Nyíl: jobbra mutató 6">
            <a:extLst>
              <a:ext uri="{FF2B5EF4-FFF2-40B4-BE49-F238E27FC236}">
                <a16:creationId xmlns:a16="http://schemas.microsoft.com/office/drawing/2014/main" id="{80B5DD0F-7BD7-4FDE-BFD0-6024E53BBF01}"/>
              </a:ext>
            </a:extLst>
          </p:cNvPr>
          <p:cNvSpPr/>
          <p:nvPr/>
        </p:nvSpPr>
        <p:spPr>
          <a:xfrm>
            <a:off x="1689576" y="3989342"/>
            <a:ext cx="10138610" cy="327259"/>
          </a:xfrm>
          <a:prstGeom prst="rightArrow">
            <a:avLst/>
          </a:prstGeom>
          <a:solidFill>
            <a:srgbClr val="DE006E"/>
          </a:solidFill>
          <a:ln w="25400" cap="flat">
            <a:solidFill>
              <a:schemeClr val="tx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hu-HU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Arial"/>
            </a:endParaRPr>
          </a:p>
        </p:txBody>
      </p:sp>
      <p:sp>
        <p:nvSpPr>
          <p:cNvPr id="37" name="TextBox 1">
            <a:extLst>
              <a:ext uri="{FF2B5EF4-FFF2-40B4-BE49-F238E27FC236}">
                <a16:creationId xmlns:a16="http://schemas.microsoft.com/office/drawing/2014/main" id="{48937CBC-0A6D-4B63-8C2B-B1775A714353}"/>
              </a:ext>
            </a:extLst>
          </p:cNvPr>
          <p:cNvSpPr txBox="1"/>
          <p:nvPr/>
        </p:nvSpPr>
        <p:spPr>
          <a:xfrm>
            <a:off x="1380308" y="4336832"/>
            <a:ext cx="1125855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wrap="square" lIns="45719" tIns="45719" rIns="45719" bIns="45719" spcCol="38100">
            <a:spAutoFit/>
          </a:bodyPr>
          <a:lstStyle/>
          <a:p>
            <a:pPr algn="ctr" eaLnBrk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400" kern="0" dirty="0">
                <a:solidFill>
                  <a:srgbClr val="484848"/>
                </a:solidFill>
                <a:latin typeface="Times New Roman" charset="0"/>
                <a:ea typeface="Times New Roman" charset="0"/>
                <a:cs typeface="Times New Roman" charset="0"/>
                <a:sym typeface="Arial"/>
              </a:rPr>
              <a:t>Idő</a:t>
            </a:r>
          </a:p>
        </p:txBody>
      </p:sp>
    </p:spTree>
    <p:extLst>
      <p:ext uri="{BB962C8B-B14F-4D97-AF65-F5344CB8AC3E}">
        <p14:creationId xmlns:p14="http://schemas.microsoft.com/office/powerpoint/2010/main" val="2899004534"/>
      </p:ext>
    </p:extLst>
  </p:cSld>
  <p:clrMapOvr>
    <a:masterClrMapping/>
  </p:clrMapOvr>
  <p:transition spd="slow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86" name="Picture 19">
            <a:extLst>
              <a:ext uri="{FF2B5EF4-FFF2-40B4-BE49-F238E27FC236}">
                <a16:creationId xmlns:a16="http://schemas.microsoft.com/office/drawing/2014/main" id="{5FADA1A0-DA31-4768-B9C0-79CEDCDB89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0844" y="1534841"/>
            <a:ext cx="2871788" cy="159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2B6A4AE-5F5D-4437-B720-96130D575C27}"/>
              </a:ext>
            </a:extLst>
          </p:cNvPr>
          <p:cNvSpPr txBox="1"/>
          <p:nvPr/>
        </p:nvSpPr>
        <p:spPr>
          <a:xfrm>
            <a:off x="1786480" y="2824716"/>
            <a:ext cx="1777485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45719" tIns="45719" rIns="45719" bIns="45719" spcCol="38100">
            <a:spAutoFit/>
          </a:bodyPr>
          <a:lstStyle/>
          <a:p>
            <a:pPr eaLnBrk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400" kern="0" dirty="0">
                <a:solidFill>
                  <a:srgbClr val="484848"/>
                </a:solidFill>
                <a:latin typeface="Times New Roman" charset="0"/>
                <a:ea typeface="Times New Roman" charset="0"/>
                <a:cs typeface="Times New Roman" charset="0"/>
                <a:sym typeface="Arial"/>
              </a:rPr>
              <a:t>VÁSÁRLÁS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6547E14-F5CF-4942-BC63-29B85823B1EF}"/>
              </a:ext>
            </a:extLst>
          </p:cNvPr>
          <p:cNvSpPr txBox="1"/>
          <p:nvPr/>
        </p:nvSpPr>
        <p:spPr>
          <a:xfrm>
            <a:off x="4125433" y="2809476"/>
            <a:ext cx="3932713" cy="120032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wrap="square" lIns="45719" tIns="45719" rIns="45719" bIns="45719" spcCol="38100">
            <a:spAutoFit/>
          </a:bodyPr>
          <a:lstStyle/>
          <a:p>
            <a:pPr algn="ctr" eaLnBrk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400" kern="0">
                <a:solidFill>
                  <a:srgbClr val="484848"/>
                </a:solidFill>
                <a:latin typeface="Times New Roman" charset="0"/>
                <a:ea typeface="Times New Roman" charset="0"/>
                <a:cs typeface="Times New Roman" charset="0"/>
                <a:sym typeface="Arial"/>
              </a:rPr>
              <a:t>4 generáció vásárlásából kapott kedvezmények 20%-a a visszatérítési számlán gyűlik.</a:t>
            </a:r>
            <a:endParaRPr lang="hu-HU" sz="2400" kern="0" dirty="0">
              <a:solidFill>
                <a:srgbClr val="484848"/>
              </a:solidFill>
              <a:latin typeface="Times New Roman" charset="0"/>
              <a:ea typeface="Times New Roman" charset="0"/>
              <a:cs typeface="Times New Roman" charset="0"/>
              <a:sym typeface="Arial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656D941-3167-4DAA-BEE5-E5F6DF94361B}"/>
              </a:ext>
            </a:extLst>
          </p:cNvPr>
          <p:cNvSpPr txBox="1"/>
          <p:nvPr/>
        </p:nvSpPr>
        <p:spPr>
          <a:xfrm>
            <a:off x="9365516" y="1888275"/>
            <a:ext cx="1462473" cy="5847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45719" tIns="45719" rIns="45719" bIns="45719" spcCol="38100">
            <a:spAutoFit/>
          </a:bodyPr>
          <a:lstStyle/>
          <a:p>
            <a:pPr algn="ctr" eaLnBrk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3200" kern="0" dirty="0">
                <a:solidFill>
                  <a:srgbClr val="484848"/>
                </a:solidFill>
                <a:latin typeface="Times New Roman" charset="0"/>
                <a:ea typeface="Times New Roman" charset="0"/>
                <a:cs typeface="Times New Roman" charset="0"/>
                <a:sym typeface="Arial"/>
              </a:rPr>
              <a:t>15.000</a:t>
            </a:r>
          </a:p>
        </p:txBody>
      </p:sp>
      <p:pic>
        <p:nvPicPr>
          <p:cNvPr id="28684" name="Picture 13">
            <a:extLst>
              <a:ext uri="{FF2B5EF4-FFF2-40B4-BE49-F238E27FC236}">
                <a16:creationId xmlns:a16="http://schemas.microsoft.com/office/drawing/2014/main" id="{7DBDEF16-A18B-4ABE-BA85-95D446645C2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6082" y="1445942"/>
            <a:ext cx="865187" cy="1182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5" name="Picture 17">
            <a:extLst>
              <a:ext uri="{FF2B5EF4-FFF2-40B4-BE49-F238E27FC236}">
                <a16:creationId xmlns:a16="http://schemas.microsoft.com/office/drawing/2014/main" id="{2DC06FB2-4B39-4B62-8A08-9B4F34E88C6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2832" y="1445942"/>
            <a:ext cx="1255712" cy="1195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8" name="Picture 25">
            <a:extLst>
              <a:ext uri="{FF2B5EF4-FFF2-40B4-BE49-F238E27FC236}">
                <a16:creationId xmlns:a16="http://schemas.microsoft.com/office/drawing/2014/main" id="{9048F252-7D4C-4288-823F-7E9455B8ECA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5957" y="2112692"/>
            <a:ext cx="628650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9" name="Picture 27">
            <a:extLst>
              <a:ext uri="{FF2B5EF4-FFF2-40B4-BE49-F238E27FC236}">
                <a16:creationId xmlns:a16="http://schemas.microsoft.com/office/drawing/2014/main" id="{E13878DD-C150-4118-9DDB-45D00691DB5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0257" y="2104754"/>
            <a:ext cx="628650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TextBox 7">
            <a:extLst>
              <a:ext uri="{FF2B5EF4-FFF2-40B4-BE49-F238E27FC236}">
                <a16:creationId xmlns:a16="http://schemas.microsoft.com/office/drawing/2014/main" id="{33730513-CBAC-49ED-937C-58E7CE4D1388}"/>
              </a:ext>
            </a:extLst>
          </p:cNvPr>
          <p:cNvSpPr txBox="1"/>
          <p:nvPr/>
        </p:nvSpPr>
        <p:spPr>
          <a:xfrm>
            <a:off x="8292805" y="2932155"/>
            <a:ext cx="3682525" cy="83099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wrap="square" lIns="45719" tIns="45719" rIns="45719" bIns="45719" spcCol="38100">
            <a:spAutoFit/>
          </a:bodyPr>
          <a:lstStyle/>
          <a:p>
            <a:pPr algn="ctr" eaLnBrk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400" kern="0" dirty="0">
                <a:solidFill>
                  <a:srgbClr val="484848"/>
                </a:solidFill>
                <a:latin typeface="Times New Roman" charset="0"/>
                <a:ea typeface="Times New Roman" charset="0"/>
                <a:cs typeface="Times New Roman" charset="0"/>
                <a:sym typeface="Arial"/>
              </a:rPr>
              <a:t>15 000 Ft-onként ún. Profitáló Pozíció keletkezik</a:t>
            </a:r>
          </a:p>
        </p:txBody>
      </p:sp>
      <p:cxnSp>
        <p:nvCxnSpPr>
          <p:cNvPr id="29" name="Egyenes összekötő 28"/>
          <p:cNvCxnSpPr/>
          <p:nvPr/>
        </p:nvCxnSpPr>
        <p:spPr>
          <a:xfrm>
            <a:off x="350946" y="950377"/>
            <a:ext cx="6964254" cy="0"/>
          </a:xfrm>
          <a:prstGeom prst="line">
            <a:avLst/>
          </a:prstGeom>
          <a:noFill/>
          <a:ln w="57150" cap="flat">
            <a:solidFill>
              <a:srgbClr val="DE006E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30" name="Szövegdoboz 29"/>
          <p:cNvSpPr txBox="1"/>
          <p:nvPr/>
        </p:nvSpPr>
        <p:spPr>
          <a:xfrm>
            <a:off x="295392" y="264991"/>
            <a:ext cx="10774454" cy="52321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hu-HU" sz="2800" b="1" dirty="0">
                <a:solidFill>
                  <a:srgbClr val="DE006E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Arial"/>
              </a:rPr>
              <a:t>AZONNALI PÉNZKERESETI LEHETŐSÉG:</a:t>
            </a:r>
            <a:endParaRPr kumimoji="0" lang="en-US" sz="2800" b="1" i="0" u="none" strike="noStrike" cap="none" spc="0" normalizeH="0" baseline="0" dirty="0">
              <a:ln>
                <a:noFill/>
              </a:ln>
              <a:solidFill>
                <a:srgbClr val="DE006E"/>
              </a:solidFill>
              <a:effectLst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  <a:sym typeface="Arial"/>
            </a:endParaRPr>
          </a:p>
        </p:txBody>
      </p:sp>
      <p:pic>
        <p:nvPicPr>
          <p:cNvPr id="23" name="Picture 30">
            <a:extLst>
              <a:ext uri="{FF2B5EF4-FFF2-40B4-BE49-F238E27FC236}">
                <a16:creationId xmlns:a16="http://schemas.microsoft.com/office/drawing/2014/main" id="{D27ED339-3346-4AB7-82A0-92B7CD0E2FC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6688" y="5555243"/>
            <a:ext cx="627062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31">
            <a:extLst>
              <a:ext uri="{FF2B5EF4-FFF2-40B4-BE49-F238E27FC236}">
                <a16:creationId xmlns:a16="http://schemas.microsoft.com/office/drawing/2014/main" id="{B886F724-D1A0-47DF-AD2F-9DC333DF765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9275" y="5555243"/>
            <a:ext cx="628650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" name="Csoportba foglalás 6">
            <a:extLst>
              <a:ext uri="{FF2B5EF4-FFF2-40B4-BE49-F238E27FC236}">
                <a16:creationId xmlns:a16="http://schemas.microsoft.com/office/drawing/2014/main" id="{F3AF3C43-0146-4090-906C-D0F8A98E865C}"/>
              </a:ext>
            </a:extLst>
          </p:cNvPr>
          <p:cNvGrpSpPr>
            <a:grpSpLocks/>
          </p:cNvGrpSpPr>
          <p:nvPr/>
        </p:nvGrpSpPr>
        <p:grpSpPr bwMode="auto">
          <a:xfrm>
            <a:off x="1503363" y="5045658"/>
            <a:ext cx="5706954" cy="1948272"/>
            <a:chOff x="1503363" y="5881688"/>
            <a:chExt cx="5706954" cy="1948309"/>
          </a:xfrm>
        </p:grpSpPr>
        <p:sp>
          <p:nvSpPr>
            <p:cNvPr id="27" name="TextBox 9">
              <a:extLst>
                <a:ext uri="{FF2B5EF4-FFF2-40B4-BE49-F238E27FC236}">
                  <a16:creationId xmlns:a16="http://schemas.microsoft.com/office/drawing/2014/main" id="{DD055117-D253-4E0B-BA0D-C5549D366C77}"/>
                </a:ext>
              </a:extLst>
            </p:cNvPr>
            <p:cNvSpPr txBox="1"/>
            <p:nvPr/>
          </p:nvSpPr>
          <p:spPr>
            <a:xfrm>
              <a:off x="2258248" y="6237514"/>
              <a:ext cx="1462473" cy="58477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spcFirstLastPara="1" lIns="45719" tIns="45719" rIns="45719" bIns="45719" spcCol="38100">
              <a:spAutoFit/>
            </a:bodyPr>
            <a:lstStyle/>
            <a:p>
              <a:pPr algn="ctr" eaLnBrk="1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u-HU" sz="3200" kern="0" dirty="0">
                  <a:solidFill>
                    <a:srgbClr val="484848"/>
                  </a:solidFill>
                  <a:latin typeface="Times New Roman" charset="0"/>
                  <a:ea typeface="Times New Roman" charset="0"/>
                  <a:cs typeface="Times New Roman" charset="0"/>
                  <a:sym typeface="Arial"/>
                </a:rPr>
                <a:t>15.000</a:t>
              </a:r>
            </a:p>
          </p:txBody>
        </p:sp>
        <p:pic>
          <p:nvPicPr>
            <p:cNvPr id="28" name="Picture 21">
              <a:extLst>
                <a:ext uri="{FF2B5EF4-FFF2-40B4-BE49-F238E27FC236}">
                  <a16:creationId xmlns:a16="http://schemas.microsoft.com/office/drawing/2014/main" id="{1389F18F-3D06-45C9-B790-F08E34AB010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03363" y="5881688"/>
              <a:ext cx="2870200" cy="1590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4" name="TextBox 1">
              <a:extLst>
                <a:ext uri="{FF2B5EF4-FFF2-40B4-BE49-F238E27FC236}">
                  <a16:creationId xmlns:a16="http://schemas.microsoft.com/office/drawing/2014/main" id="{E383C8DE-18C4-4A93-9619-0741304AF088}"/>
                </a:ext>
              </a:extLst>
            </p:cNvPr>
            <p:cNvSpPr txBox="1"/>
            <p:nvPr/>
          </p:nvSpPr>
          <p:spPr>
            <a:xfrm>
              <a:off x="2154224" y="7368334"/>
              <a:ext cx="1777485" cy="46166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spcFirstLastPara="1" lIns="45719" tIns="45719" rIns="45719" bIns="45719" spcCol="38100">
              <a:spAutoFit/>
            </a:bodyPr>
            <a:lstStyle/>
            <a:p>
              <a:pPr eaLnBrk="1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u-HU" sz="2400" b="1" kern="0" dirty="0">
                  <a:solidFill>
                    <a:srgbClr val="484848"/>
                  </a:solidFill>
                  <a:latin typeface="Times New Roman" charset="0"/>
                  <a:ea typeface="Times New Roman" charset="0"/>
                  <a:cs typeface="Times New Roman" charset="0"/>
                  <a:sym typeface="Arial"/>
                </a:rPr>
                <a:t>FOGLALÓ</a:t>
              </a:r>
            </a:p>
          </p:txBody>
        </p:sp>
        <p:sp>
          <p:nvSpPr>
            <p:cNvPr id="40" name="TextBox 1">
              <a:extLst>
                <a:ext uri="{FF2B5EF4-FFF2-40B4-BE49-F238E27FC236}">
                  <a16:creationId xmlns:a16="http://schemas.microsoft.com/office/drawing/2014/main" id="{E383C8DE-18C4-4A93-9619-0741304AF088}"/>
                </a:ext>
              </a:extLst>
            </p:cNvPr>
            <p:cNvSpPr txBox="1"/>
            <p:nvPr/>
          </p:nvSpPr>
          <p:spPr>
            <a:xfrm>
              <a:off x="5432832" y="7368334"/>
              <a:ext cx="1777485" cy="46166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spcFirstLastPara="1" lIns="45719" tIns="45719" rIns="45719" bIns="45719" spcCol="38100">
              <a:spAutoFit/>
            </a:bodyPr>
            <a:lstStyle/>
            <a:p>
              <a:pPr eaLnBrk="1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u-HU" sz="2400" kern="0" dirty="0">
                  <a:solidFill>
                    <a:srgbClr val="484848"/>
                  </a:solidFill>
                  <a:latin typeface="Times New Roman" charset="0"/>
                  <a:ea typeface="Times New Roman" charset="0"/>
                  <a:cs typeface="Times New Roman" charset="0"/>
                  <a:sym typeface="Arial"/>
                </a:rPr>
                <a:t>VÁSÁRLÁS</a:t>
              </a:r>
            </a:p>
          </p:txBody>
        </p:sp>
      </p:grpSp>
      <p:sp>
        <p:nvSpPr>
          <p:cNvPr id="36" name="Nyíl: jobbra mutató 6">
            <a:extLst>
              <a:ext uri="{FF2B5EF4-FFF2-40B4-BE49-F238E27FC236}">
                <a16:creationId xmlns:a16="http://schemas.microsoft.com/office/drawing/2014/main" id="{80B5DD0F-7BD7-4FDE-BFD0-6024E53BBF01}"/>
              </a:ext>
            </a:extLst>
          </p:cNvPr>
          <p:cNvSpPr/>
          <p:nvPr/>
        </p:nvSpPr>
        <p:spPr>
          <a:xfrm>
            <a:off x="1689576" y="3989342"/>
            <a:ext cx="10138610" cy="327259"/>
          </a:xfrm>
          <a:prstGeom prst="rightArrow">
            <a:avLst/>
          </a:prstGeom>
          <a:solidFill>
            <a:srgbClr val="DE006E"/>
          </a:solidFill>
          <a:ln w="25400" cap="flat">
            <a:solidFill>
              <a:schemeClr val="tx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hu-HU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Arial"/>
            </a:endParaRPr>
          </a:p>
        </p:txBody>
      </p:sp>
      <p:sp>
        <p:nvSpPr>
          <p:cNvPr id="37" name="TextBox 1">
            <a:extLst>
              <a:ext uri="{FF2B5EF4-FFF2-40B4-BE49-F238E27FC236}">
                <a16:creationId xmlns:a16="http://schemas.microsoft.com/office/drawing/2014/main" id="{48937CBC-0A6D-4B63-8C2B-B1775A714353}"/>
              </a:ext>
            </a:extLst>
          </p:cNvPr>
          <p:cNvSpPr txBox="1"/>
          <p:nvPr/>
        </p:nvSpPr>
        <p:spPr>
          <a:xfrm>
            <a:off x="1380308" y="4336832"/>
            <a:ext cx="1125855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wrap="square" lIns="45719" tIns="45719" rIns="45719" bIns="45719" spcCol="38100">
            <a:spAutoFit/>
          </a:bodyPr>
          <a:lstStyle/>
          <a:p>
            <a:pPr algn="ctr" eaLnBrk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400" kern="0" dirty="0">
                <a:solidFill>
                  <a:srgbClr val="484848"/>
                </a:solidFill>
                <a:latin typeface="Times New Roman" charset="0"/>
                <a:ea typeface="Times New Roman" charset="0"/>
                <a:cs typeface="Times New Roman" charset="0"/>
                <a:sym typeface="Arial"/>
              </a:rPr>
              <a:t>Idő</a:t>
            </a:r>
          </a:p>
        </p:txBody>
      </p:sp>
      <p:pic>
        <p:nvPicPr>
          <p:cNvPr id="39" name="Picture 13">
            <a:extLst>
              <a:ext uri="{FF2B5EF4-FFF2-40B4-BE49-F238E27FC236}">
                <a16:creationId xmlns:a16="http://schemas.microsoft.com/office/drawing/2014/main" id="{7DBDEF16-A18B-4ABE-BA85-95D446645C2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3694" y="5045656"/>
            <a:ext cx="865187" cy="1182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" name="TextBox 7">
            <a:extLst>
              <a:ext uri="{FF2B5EF4-FFF2-40B4-BE49-F238E27FC236}">
                <a16:creationId xmlns:a16="http://schemas.microsoft.com/office/drawing/2014/main" id="{06547E14-F5CF-4942-BC63-29B85823B1EF}"/>
              </a:ext>
            </a:extLst>
          </p:cNvPr>
          <p:cNvSpPr txBox="1"/>
          <p:nvPr/>
        </p:nvSpPr>
        <p:spPr>
          <a:xfrm>
            <a:off x="8365345" y="6231982"/>
            <a:ext cx="3609986" cy="83099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wrap="square" lIns="45719" tIns="45719" rIns="45719" bIns="45719" spcCol="38100">
            <a:spAutoFit/>
          </a:bodyPr>
          <a:lstStyle/>
          <a:p>
            <a:pPr algn="ctr" eaLnBrk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400" kern="0" dirty="0">
                <a:solidFill>
                  <a:srgbClr val="484848"/>
                </a:solidFill>
                <a:latin typeface="Times New Roman" charset="0"/>
                <a:ea typeface="Times New Roman" charset="0"/>
                <a:cs typeface="Times New Roman" charset="0"/>
                <a:sym typeface="Arial"/>
              </a:rPr>
              <a:t>Visszakapja a </a:t>
            </a:r>
            <a:r>
              <a:rPr lang="hu-HU" sz="2400" kern="0">
                <a:solidFill>
                  <a:srgbClr val="484848"/>
                </a:solidFill>
                <a:latin typeface="Times New Roman" charset="0"/>
                <a:ea typeface="Times New Roman" charset="0"/>
                <a:cs typeface="Times New Roman" charset="0"/>
                <a:sym typeface="Arial"/>
              </a:rPr>
              <a:t>befizetett pénz </a:t>
            </a:r>
            <a:r>
              <a:rPr lang="hu-HU" sz="2400" kern="0" dirty="0">
                <a:solidFill>
                  <a:srgbClr val="484848"/>
                </a:solidFill>
                <a:latin typeface="Times New Roman" charset="0"/>
                <a:ea typeface="Times New Roman" charset="0"/>
                <a:cs typeface="Times New Roman" charset="0"/>
                <a:sym typeface="Arial"/>
              </a:rPr>
              <a:t>100 %-át</a:t>
            </a:r>
          </a:p>
        </p:txBody>
      </p:sp>
      <p:pic>
        <p:nvPicPr>
          <p:cNvPr id="42" name="Picture 17">
            <a:extLst>
              <a:ext uri="{FF2B5EF4-FFF2-40B4-BE49-F238E27FC236}">
                <a16:creationId xmlns:a16="http://schemas.microsoft.com/office/drawing/2014/main" id="{2DC06FB2-4B39-4B62-8A08-9B4F34E88C6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7811" y="4868448"/>
            <a:ext cx="1255712" cy="1195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Lefelé nyíl 3"/>
          <p:cNvSpPr/>
          <p:nvPr/>
        </p:nvSpPr>
        <p:spPr>
          <a:xfrm>
            <a:off x="2625712" y="7124554"/>
            <a:ext cx="625502" cy="576000"/>
          </a:xfrm>
          <a:prstGeom prst="downArrow">
            <a:avLst/>
          </a:prstGeom>
          <a:solidFill>
            <a:srgbClr val="E10E79"/>
          </a:solidFill>
          <a:ln w="25400" cap="flat">
            <a:solidFill>
              <a:schemeClr val="tx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Arial"/>
            </a:endParaRPr>
          </a:p>
        </p:txBody>
      </p:sp>
      <p:sp>
        <p:nvSpPr>
          <p:cNvPr id="44" name="TextBox 1">
            <a:extLst>
              <a:ext uri="{FF2B5EF4-FFF2-40B4-BE49-F238E27FC236}">
                <a16:creationId xmlns:a16="http://schemas.microsoft.com/office/drawing/2014/main" id="{E383C8DE-18C4-4A93-9619-0741304AF088}"/>
              </a:ext>
            </a:extLst>
          </p:cNvPr>
          <p:cNvSpPr txBox="1"/>
          <p:nvPr/>
        </p:nvSpPr>
        <p:spPr bwMode="auto">
          <a:xfrm>
            <a:off x="1640592" y="7943066"/>
            <a:ext cx="8873885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wrap="square" lIns="45719" tIns="45719" rIns="45719" bIns="45719" spcCol="38100">
            <a:spAutoFit/>
          </a:bodyPr>
          <a:lstStyle/>
          <a:p>
            <a:pPr eaLnBrk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400" b="1" kern="0" dirty="0">
                <a:solidFill>
                  <a:srgbClr val="E10E79"/>
                </a:solidFill>
                <a:latin typeface="Arial" panose="020B0604020202020204" pitchFamily="34" charset="0"/>
                <a:ea typeface="Times New Roman" charset="0"/>
                <a:cs typeface="Arial" panose="020B0604020202020204" pitchFamily="34" charset="0"/>
                <a:sym typeface="Arial"/>
              </a:rPr>
              <a:t>AZONNALI JOGOSULTSÁG BINÁRIS JUTALÉKRA!</a:t>
            </a:r>
          </a:p>
        </p:txBody>
      </p:sp>
    </p:spTree>
    <p:extLst>
      <p:ext uri="{BB962C8B-B14F-4D97-AF65-F5344CB8AC3E}">
        <p14:creationId xmlns:p14="http://schemas.microsoft.com/office/powerpoint/2010/main" val="331418456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" grpId="0" animBg="1"/>
      <p:bldP spid="4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3" name="Egyenes összekötő nyíllal 102"/>
          <p:cNvCxnSpPr>
            <a:cxnSpLocks/>
          </p:cNvCxnSpPr>
          <p:nvPr/>
        </p:nvCxnSpPr>
        <p:spPr>
          <a:xfrm flipH="1">
            <a:off x="4958304" y="1995705"/>
            <a:ext cx="604176" cy="329793"/>
          </a:xfrm>
          <a:prstGeom prst="straightConnector1">
            <a:avLst/>
          </a:prstGeom>
          <a:noFill/>
          <a:ln w="38100" cap="flat">
            <a:solidFill>
              <a:srgbClr val="494949"/>
            </a:solidFill>
            <a:prstDash val="solid"/>
            <a:round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79" name="Egyenes összekötő nyíllal 178">
            <a:extLst>
              <a:ext uri="{FF2B5EF4-FFF2-40B4-BE49-F238E27FC236}">
                <a16:creationId xmlns:a16="http://schemas.microsoft.com/office/drawing/2014/main" id="{C8C13B9A-C322-4C52-BA18-BAC2AC550D21}"/>
              </a:ext>
            </a:extLst>
          </p:cNvPr>
          <p:cNvCxnSpPr>
            <a:cxnSpLocks/>
          </p:cNvCxnSpPr>
          <p:nvPr/>
        </p:nvCxnSpPr>
        <p:spPr>
          <a:xfrm flipH="1">
            <a:off x="2293639" y="1681931"/>
            <a:ext cx="3034914" cy="627548"/>
          </a:xfrm>
          <a:prstGeom prst="straightConnector1">
            <a:avLst/>
          </a:prstGeom>
          <a:noFill/>
          <a:ln w="38100" cap="flat">
            <a:solidFill>
              <a:srgbClr val="494949"/>
            </a:solidFill>
            <a:prstDash val="solid"/>
            <a:round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497" name="Ábra 496" descr="Felhasználó">
            <a:extLst>
              <a:ext uri="{FF2B5EF4-FFF2-40B4-BE49-F238E27FC236}">
                <a16:creationId xmlns:a16="http://schemas.microsoft.com/office/drawing/2014/main" id="{D027BB29-8498-46CB-8E79-9FB3ADFBAF1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474139" y="1069397"/>
            <a:ext cx="914400" cy="914400"/>
          </a:xfrm>
          <a:prstGeom prst="rect">
            <a:avLst/>
          </a:prstGeom>
        </p:spPr>
      </p:pic>
      <p:sp>
        <p:nvSpPr>
          <p:cNvPr id="193" name="Szövegdoboz 192"/>
          <p:cNvSpPr txBox="1"/>
          <p:nvPr/>
        </p:nvSpPr>
        <p:spPr>
          <a:xfrm>
            <a:off x="347644" y="317243"/>
            <a:ext cx="10774454" cy="52321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hu-HU" sz="2800" b="1" dirty="0">
                <a:solidFill>
                  <a:srgbClr val="DE006E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Arial"/>
              </a:rPr>
              <a:t>AJÁNLD TOVÁBB ISMERŐSEIDNEK:</a:t>
            </a:r>
            <a:endParaRPr kumimoji="0" lang="en-US" sz="2800" b="1" i="0" u="none" strike="noStrike" cap="none" spc="0" normalizeH="0" baseline="0" dirty="0">
              <a:ln>
                <a:noFill/>
              </a:ln>
              <a:solidFill>
                <a:srgbClr val="DE006E"/>
              </a:solidFill>
              <a:effectLst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  <a:sym typeface="Arial"/>
            </a:endParaRPr>
          </a:p>
        </p:txBody>
      </p:sp>
      <p:cxnSp>
        <p:nvCxnSpPr>
          <p:cNvPr id="194" name="Egyenes összekötő 193"/>
          <p:cNvCxnSpPr/>
          <p:nvPr/>
        </p:nvCxnSpPr>
        <p:spPr>
          <a:xfrm>
            <a:off x="455450" y="1028755"/>
            <a:ext cx="6311085" cy="0"/>
          </a:xfrm>
          <a:prstGeom prst="line">
            <a:avLst/>
          </a:prstGeom>
          <a:noFill/>
          <a:ln w="57150" cap="flat">
            <a:solidFill>
              <a:srgbClr val="DE006E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383" y="2309479"/>
            <a:ext cx="655364" cy="6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Szövegdoboz 9"/>
          <p:cNvSpPr txBox="1"/>
          <p:nvPr/>
        </p:nvSpPr>
        <p:spPr>
          <a:xfrm>
            <a:off x="10981539" y="2075080"/>
            <a:ext cx="1820064" cy="95410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hu-HU" sz="2800" b="1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Arial"/>
              </a:rPr>
              <a:t>4</a:t>
            </a:r>
            <a:br>
              <a:rPr lang="hu-HU" sz="2800" b="1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Arial"/>
              </a:rPr>
            </a:br>
            <a:r>
              <a:rPr lang="hu-HU" sz="2800" b="1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Arial"/>
              </a:rPr>
              <a:t>ismerős</a:t>
            </a:r>
            <a:endParaRPr kumimoji="0" lang="en-US" sz="2800" b="1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  <a:sym typeface="Arial"/>
            </a:endParaRPr>
          </a:p>
        </p:txBody>
      </p:sp>
      <p:cxnSp>
        <p:nvCxnSpPr>
          <p:cNvPr id="12" name="Egyenes összekötő 11"/>
          <p:cNvCxnSpPr/>
          <p:nvPr/>
        </p:nvCxnSpPr>
        <p:spPr>
          <a:xfrm>
            <a:off x="916763" y="3081437"/>
            <a:ext cx="11780336" cy="0"/>
          </a:xfrm>
          <a:prstGeom prst="line">
            <a:avLst/>
          </a:prstGeom>
          <a:noFill/>
          <a:ln w="25400" cap="flat">
            <a:solidFill>
              <a:schemeClr val="tx1">
                <a:lumMod val="50000"/>
                <a:lumOff val="50000"/>
              </a:schemeClr>
            </a:solidFill>
            <a:prstDash val="dash"/>
            <a:round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521" name="Picture 2"/>
          <p:cNvPicPr>
            <a:picLocks noChangeAspect="1" noChangeArrowheads="1"/>
          </p:cNvPicPr>
          <p:nvPr/>
        </p:nvPicPr>
        <p:blipFill>
          <a:blip r:embed="rId5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5371" y="2309479"/>
            <a:ext cx="655364" cy="6480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  <a:extLst/>
        </p:spPr>
      </p:pic>
      <p:pic>
        <p:nvPicPr>
          <p:cNvPr id="522" name="Picture 2"/>
          <p:cNvPicPr>
            <a:picLocks noChangeAspect="1" noChangeArrowheads="1"/>
          </p:cNvPicPr>
          <p:nvPr/>
        </p:nvPicPr>
        <p:blipFill>
          <a:blip r:embed="rId5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6701" y="2309479"/>
            <a:ext cx="655364" cy="6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3" name="Picture 2"/>
          <p:cNvPicPr>
            <a:picLocks noChangeAspect="1" noChangeArrowheads="1"/>
          </p:cNvPicPr>
          <p:nvPr/>
        </p:nvPicPr>
        <p:blipFill>
          <a:blip r:embed="rId5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8551" y="2309479"/>
            <a:ext cx="655364" cy="6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24" name="Egyenes összekötő nyíllal 523"/>
          <p:cNvCxnSpPr>
            <a:cxnSpLocks/>
          </p:cNvCxnSpPr>
          <p:nvPr/>
        </p:nvCxnSpPr>
        <p:spPr>
          <a:xfrm>
            <a:off x="6232735" y="2021831"/>
            <a:ext cx="604176" cy="329793"/>
          </a:xfrm>
          <a:prstGeom prst="straightConnector1">
            <a:avLst/>
          </a:prstGeom>
          <a:noFill/>
          <a:ln w="38100" cap="flat">
            <a:solidFill>
              <a:srgbClr val="494949"/>
            </a:solidFill>
            <a:prstDash val="solid"/>
            <a:round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25" name="Egyenes összekötő nyíllal 524">
            <a:extLst>
              <a:ext uri="{FF2B5EF4-FFF2-40B4-BE49-F238E27FC236}">
                <a16:creationId xmlns:a16="http://schemas.microsoft.com/office/drawing/2014/main" id="{C8C13B9A-C322-4C52-BA18-BAC2AC550D21}"/>
              </a:ext>
            </a:extLst>
          </p:cNvPr>
          <p:cNvCxnSpPr>
            <a:cxnSpLocks/>
          </p:cNvCxnSpPr>
          <p:nvPr/>
        </p:nvCxnSpPr>
        <p:spPr>
          <a:xfrm>
            <a:off x="6437243" y="1681931"/>
            <a:ext cx="3034914" cy="627548"/>
          </a:xfrm>
          <a:prstGeom prst="straightConnector1">
            <a:avLst/>
          </a:prstGeom>
          <a:noFill/>
          <a:ln w="38100" cap="flat">
            <a:solidFill>
              <a:srgbClr val="494949"/>
            </a:solidFill>
            <a:prstDash val="solid"/>
            <a:round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119153099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3" name="Egyenes összekötő nyíllal 102"/>
          <p:cNvCxnSpPr>
            <a:cxnSpLocks/>
          </p:cNvCxnSpPr>
          <p:nvPr/>
        </p:nvCxnSpPr>
        <p:spPr>
          <a:xfrm flipH="1">
            <a:off x="4958304" y="1995705"/>
            <a:ext cx="604176" cy="329793"/>
          </a:xfrm>
          <a:prstGeom prst="straightConnector1">
            <a:avLst/>
          </a:prstGeom>
          <a:noFill/>
          <a:ln w="38100" cap="flat">
            <a:solidFill>
              <a:srgbClr val="494949"/>
            </a:solidFill>
            <a:prstDash val="solid"/>
            <a:round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79" name="Egyenes összekötő nyíllal 178">
            <a:extLst>
              <a:ext uri="{FF2B5EF4-FFF2-40B4-BE49-F238E27FC236}">
                <a16:creationId xmlns:a16="http://schemas.microsoft.com/office/drawing/2014/main" id="{C8C13B9A-C322-4C52-BA18-BAC2AC550D21}"/>
              </a:ext>
            </a:extLst>
          </p:cNvPr>
          <p:cNvCxnSpPr>
            <a:cxnSpLocks/>
          </p:cNvCxnSpPr>
          <p:nvPr/>
        </p:nvCxnSpPr>
        <p:spPr>
          <a:xfrm flipH="1">
            <a:off x="2293639" y="1681931"/>
            <a:ext cx="3034914" cy="627548"/>
          </a:xfrm>
          <a:prstGeom prst="straightConnector1">
            <a:avLst/>
          </a:prstGeom>
          <a:noFill/>
          <a:ln w="38100" cap="flat">
            <a:solidFill>
              <a:srgbClr val="494949"/>
            </a:solidFill>
            <a:prstDash val="solid"/>
            <a:round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grpSp>
        <p:nvGrpSpPr>
          <p:cNvPr id="282" name="Csoportba foglalás 281">
            <a:extLst>
              <a:ext uri="{FF2B5EF4-FFF2-40B4-BE49-F238E27FC236}">
                <a16:creationId xmlns:a16="http://schemas.microsoft.com/office/drawing/2014/main" id="{9146A23D-A986-40BD-9741-B2FC5F04D3B3}"/>
              </a:ext>
            </a:extLst>
          </p:cNvPr>
          <p:cNvGrpSpPr/>
          <p:nvPr/>
        </p:nvGrpSpPr>
        <p:grpSpPr>
          <a:xfrm>
            <a:off x="968300" y="3291189"/>
            <a:ext cx="1682842" cy="1032055"/>
            <a:chOff x="1014293" y="4214855"/>
            <a:chExt cx="1682842" cy="1032055"/>
          </a:xfrm>
        </p:grpSpPr>
        <p:pic>
          <p:nvPicPr>
            <p:cNvPr id="184" name="Ábra 183" descr="Felhasználó">
              <a:extLst>
                <a:ext uri="{FF2B5EF4-FFF2-40B4-BE49-F238E27FC236}">
                  <a16:creationId xmlns:a16="http://schemas.microsoft.com/office/drawing/2014/main" id="{06CBD0C9-99E2-4251-807E-DC3C6B7CB67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391430" y="4726109"/>
              <a:ext cx="505300" cy="505300"/>
            </a:xfrm>
            <a:prstGeom prst="rect">
              <a:avLst/>
            </a:prstGeom>
          </p:spPr>
        </p:pic>
        <p:cxnSp>
          <p:nvCxnSpPr>
            <p:cNvPr id="114" name="Egyenes összekötő nyíllal 113"/>
            <p:cNvCxnSpPr/>
            <p:nvPr/>
          </p:nvCxnSpPr>
          <p:spPr>
            <a:xfrm flipH="1">
              <a:off x="1393663" y="4214855"/>
              <a:ext cx="197963" cy="495753"/>
            </a:xfrm>
            <a:prstGeom prst="straightConnector1">
              <a:avLst/>
            </a:prstGeom>
            <a:noFill/>
            <a:ln w="31750" cap="flat">
              <a:solidFill>
                <a:srgbClr val="494949"/>
              </a:solidFill>
              <a:prstDash val="solid"/>
              <a:round/>
              <a:tailEnd type="triangle"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15" name="Egyenes összekötő nyíllal 114"/>
            <p:cNvCxnSpPr/>
            <p:nvPr/>
          </p:nvCxnSpPr>
          <p:spPr>
            <a:xfrm flipH="1">
              <a:off x="1672016" y="4249210"/>
              <a:ext cx="98982" cy="461397"/>
            </a:xfrm>
            <a:prstGeom prst="straightConnector1">
              <a:avLst/>
            </a:prstGeom>
            <a:noFill/>
            <a:ln w="31750" cap="flat">
              <a:solidFill>
                <a:srgbClr val="494949"/>
              </a:solidFill>
              <a:prstDash val="solid"/>
              <a:round/>
              <a:tailEnd type="triangle"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19" name="Egyenes összekötő nyíllal 118"/>
            <p:cNvCxnSpPr/>
            <p:nvPr/>
          </p:nvCxnSpPr>
          <p:spPr>
            <a:xfrm>
              <a:off x="2149402" y="4214855"/>
              <a:ext cx="166862" cy="495753"/>
            </a:xfrm>
            <a:prstGeom prst="straightConnector1">
              <a:avLst/>
            </a:prstGeom>
            <a:noFill/>
            <a:ln w="31750" cap="flat">
              <a:solidFill>
                <a:srgbClr val="494949"/>
              </a:solidFill>
              <a:prstDash val="solid"/>
              <a:round/>
              <a:tailEnd type="triangle"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20" name="Egyenes összekötő nyíllal 119"/>
            <p:cNvCxnSpPr/>
            <p:nvPr/>
          </p:nvCxnSpPr>
          <p:spPr>
            <a:xfrm>
              <a:off x="1927184" y="4233081"/>
              <a:ext cx="73550" cy="505300"/>
            </a:xfrm>
            <a:prstGeom prst="straightConnector1">
              <a:avLst/>
            </a:prstGeom>
            <a:noFill/>
            <a:ln w="31750" cap="flat">
              <a:solidFill>
                <a:srgbClr val="494949"/>
              </a:solidFill>
              <a:prstDash val="solid"/>
              <a:round/>
              <a:tailEnd type="triangle"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pic>
          <p:nvPicPr>
            <p:cNvPr id="183" name="Ábra 182" descr="Felhasználó">
              <a:extLst>
                <a:ext uri="{FF2B5EF4-FFF2-40B4-BE49-F238E27FC236}">
                  <a16:creationId xmlns:a16="http://schemas.microsoft.com/office/drawing/2014/main" id="{CE5C0449-7D8B-483A-A469-D15C22CE44E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014293" y="4734458"/>
              <a:ext cx="505300" cy="505300"/>
            </a:xfrm>
            <a:prstGeom prst="rect">
              <a:avLst/>
            </a:prstGeom>
          </p:spPr>
        </p:pic>
        <p:pic>
          <p:nvPicPr>
            <p:cNvPr id="185" name="Ábra 184" descr="Felhasználó">
              <a:extLst>
                <a:ext uri="{FF2B5EF4-FFF2-40B4-BE49-F238E27FC236}">
                  <a16:creationId xmlns:a16="http://schemas.microsoft.com/office/drawing/2014/main" id="{F4D9369F-7873-48F8-AAF4-600479C531F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770998" y="4741610"/>
              <a:ext cx="505300" cy="505300"/>
            </a:xfrm>
            <a:prstGeom prst="rect">
              <a:avLst/>
            </a:prstGeom>
          </p:spPr>
        </p:pic>
        <p:pic>
          <p:nvPicPr>
            <p:cNvPr id="186" name="Ábra 185" descr="Felhasználó">
              <a:extLst>
                <a:ext uri="{FF2B5EF4-FFF2-40B4-BE49-F238E27FC236}">
                  <a16:creationId xmlns:a16="http://schemas.microsoft.com/office/drawing/2014/main" id="{A41A34FA-6992-4EC2-AC78-A7B45270C39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2191835" y="4740516"/>
              <a:ext cx="505300" cy="505300"/>
            </a:xfrm>
            <a:prstGeom prst="rect">
              <a:avLst/>
            </a:prstGeom>
          </p:spPr>
        </p:pic>
      </p:grpSp>
      <p:pic>
        <p:nvPicPr>
          <p:cNvPr id="497" name="Ábra 496" descr="Felhasználó">
            <a:extLst>
              <a:ext uri="{FF2B5EF4-FFF2-40B4-BE49-F238E27FC236}">
                <a16:creationId xmlns:a16="http://schemas.microsoft.com/office/drawing/2014/main" id="{D027BB29-8498-46CB-8E79-9FB3ADFBAF1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474139" y="1069397"/>
            <a:ext cx="914400" cy="914400"/>
          </a:xfrm>
          <a:prstGeom prst="rect">
            <a:avLst/>
          </a:prstGeom>
        </p:spPr>
      </p:pic>
      <p:sp>
        <p:nvSpPr>
          <p:cNvPr id="193" name="Szövegdoboz 192"/>
          <p:cNvSpPr txBox="1"/>
          <p:nvPr/>
        </p:nvSpPr>
        <p:spPr>
          <a:xfrm>
            <a:off x="347644" y="317243"/>
            <a:ext cx="10774454" cy="52321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hu-HU" sz="2800" b="1" dirty="0">
                <a:solidFill>
                  <a:srgbClr val="DE006E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Arial"/>
              </a:rPr>
              <a:t>AJÁNLD TOVÁBB ISMERŐSEIDNEK:</a:t>
            </a:r>
            <a:endParaRPr kumimoji="0" lang="en-US" sz="2800" b="1" i="0" u="none" strike="noStrike" cap="none" spc="0" normalizeH="0" baseline="0" dirty="0">
              <a:ln>
                <a:noFill/>
              </a:ln>
              <a:solidFill>
                <a:srgbClr val="DE006E"/>
              </a:solidFill>
              <a:effectLst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  <a:sym typeface="Arial"/>
            </a:endParaRPr>
          </a:p>
        </p:txBody>
      </p:sp>
      <p:cxnSp>
        <p:nvCxnSpPr>
          <p:cNvPr id="194" name="Egyenes összekötő 193"/>
          <p:cNvCxnSpPr/>
          <p:nvPr/>
        </p:nvCxnSpPr>
        <p:spPr>
          <a:xfrm>
            <a:off x="455450" y="1028755"/>
            <a:ext cx="6311085" cy="0"/>
          </a:xfrm>
          <a:prstGeom prst="line">
            <a:avLst/>
          </a:prstGeom>
          <a:noFill/>
          <a:ln w="57150" cap="flat">
            <a:solidFill>
              <a:srgbClr val="DE006E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383" y="2309479"/>
            <a:ext cx="655364" cy="6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Szövegdoboz 9"/>
          <p:cNvSpPr txBox="1"/>
          <p:nvPr/>
        </p:nvSpPr>
        <p:spPr>
          <a:xfrm>
            <a:off x="10981539" y="2075080"/>
            <a:ext cx="1820064" cy="95410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hu-HU" sz="2800" b="1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Arial"/>
              </a:rPr>
              <a:t>4</a:t>
            </a:r>
            <a:br>
              <a:rPr lang="hu-HU" sz="2800" b="1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Arial"/>
              </a:rPr>
            </a:br>
            <a:r>
              <a:rPr lang="hu-HU" sz="2800" b="1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Arial"/>
              </a:rPr>
              <a:t>ismerős</a:t>
            </a:r>
            <a:endParaRPr kumimoji="0" lang="en-US" sz="2800" b="1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  <a:sym typeface="Arial"/>
            </a:endParaRPr>
          </a:p>
        </p:txBody>
      </p:sp>
      <p:cxnSp>
        <p:nvCxnSpPr>
          <p:cNvPr id="12" name="Egyenes összekötő 11"/>
          <p:cNvCxnSpPr/>
          <p:nvPr/>
        </p:nvCxnSpPr>
        <p:spPr>
          <a:xfrm>
            <a:off x="916763" y="3081437"/>
            <a:ext cx="11780336" cy="0"/>
          </a:xfrm>
          <a:prstGeom prst="line">
            <a:avLst/>
          </a:prstGeom>
          <a:noFill/>
          <a:ln w="25400" cap="flat">
            <a:solidFill>
              <a:schemeClr val="tx1">
                <a:lumMod val="50000"/>
                <a:lumOff val="50000"/>
              </a:schemeClr>
            </a:solidFill>
            <a:prstDash val="dash"/>
            <a:round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grpSp>
        <p:nvGrpSpPr>
          <p:cNvPr id="212" name="Csoportba foglalás 211">
            <a:extLst>
              <a:ext uri="{FF2B5EF4-FFF2-40B4-BE49-F238E27FC236}">
                <a16:creationId xmlns:a16="http://schemas.microsoft.com/office/drawing/2014/main" id="{9146A23D-A986-40BD-9741-B2FC5F04D3B3}"/>
              </a:ext>
            </a:extLst>
          </p:cNvPr>
          <p:cNvGrpSpPr/>
          <p:nvPr/>
        </p:nvGrpSpPr>
        <p:grpSpPr>
          <a:xfrm>
            <a:off x="3682158" y="3291189"/>
            <a:ext cx="1682842" cy="1032055"/>
            <a:chOff x="1014293" y="4214855"/>
            <a:chExt cx="1682842" cy="1032055"/>
          </a:xfrm>
        </p:grpSpPr>
        <p:pic>
          <p:nvPicPr>
            <p:cNvPr id="213" name="Ábra 183" descr="Felhasználó">
              <a:extLst>
                <a:ext uri="{FF2B5EF4-FFF2-40B4-BE49-F238E27FC236}">
                  <a16:creationId xmlns:a16="http://schemas.microsoft.com/office/drawing/2014/main" id="{06CBD0C9-99E2-4251-807E-DC3C6B7CB67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391430" y="4726109"/>
              <a:ext cx="505300" cy="505300"/>
            </a:xfrm>
            <a:prstGeom prst="rect">
              <a:avLst/>
            </a:prstGeom>
          </p:spPr>
        </p:pic>
        <p:cxnSp>
          <p:nvCxnSpPr>
            <p:cNvPr id="214" name="Egyenes összekötő nyíllal 213"/>
            <p:cNvCxnSpPr/>
            <p:nvPr/>
          </p:nvCxnSpPr>
          <p:spPr>
            <a:xfrm flipH="1">
              <a:off x="1393663" y="4214855"/>
              <a:ext cx="197963" cy="495753"/>
            </a:xfrm>
            <a:prstGeom prst="straightConnector1">
              <a:avLst/>
            </a:prstGeom>
            <a:noFill/>
            <a:ln w="31750" cap="flat">
              <a:solidFill>
                <a:srgbClr val="494949"/>
              </a:solidFill>
              <a:prstDash val="solid"/>
              <a:round/>
              <a:tailEnd type="triangle"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215" name="Egyenes összekötő nyíllal 214"/>
            <p:cNvCxnSpPr/>
            <p:nvPr/>
          </p:nvCxnSpPr>
          <p:spPr>
            <a:xfrm flipH="1">
              <a:off x="1672016" y="4249210"/>
              <a:ext cx="98982" cy="461397"/>
            </a:xfrm>
            <a:prstGeom prst="straightConnector1">
              <a:avLst/>
            </a:prstGeom>
            <a:noFill/>
            <a:ln w="31750" cap="flat">
              <a:solidFill>
                <a:srgbClr val="494949"/>
              </a:solidFill>
              <a:prstDash val="solid"/>
              <a:round/>
              <a:tailEnd type="triangle"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216" name="Egyenes összekötő nyíllal 215"/>
            <p:cNvCxnSpPr/>
            <p:nvPr/>
          </p:nvCxnSpPr>
          <p:spPr>
            <a:xfrm>
              <a:off x="2149402" y="4214855"/>
              <a:ext cx="166862" cy="495753"/>
            </a:xfrm>
            <a:prstGeom prst="straightConnector1">
              <a:avLst/>
            </a:prstGeom>
            <a:noFill/>
            <a:ln w="31750" cap="flat">
              <a:solidFill>
                <a:srgbClr val="494949"/>
              </a:solidFill>
              <a:prstDash val="solid"/>
              <a:round/>
              <a:tailEnd type="triangle"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217" name="Egyenes összekötő nyíllal 216"/>
            <p:cNvCxnSpPr/>
            <p:nvPr/>
          </p:nvCxnSpPr>
          <p:spPr>
            <a:xfrm>
              <a:off x="1927184" y="4233081"/>
              <a:ext cx="73550" cy="505300"/>
            </a:xfrm>
            <a:prstGeom prst="straightConnector1">
              <a:avLst/>
            </a:prstGeom>
            <a:noFill/>
            <a:ln w="31750" cap="flat">
              <a:solidFill>
                <a:srgbClr val="494949"/>
              </a:solidFill>
              <a:prstDash val="solid"/>
              <a:round/>
              <a:tailEnd type="triangle"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pic>
          <p:nvPicPr>
            <p:cNvPr id="218" name="Ábra 182" descr="Felhasználó">
              <a:extLst>
                <a:ext uri="{FF2B5EF4-FFF2-40B4-BE49-F238E27FC236}">
                  <a16:creationId xmlns:a16="http://schemas.microsoft.com/office/drawing/2014/main" id="{CE5C0449-7D8B-483A-A469-D15C22CE44E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014293" y="4734458"/>
              <a:ext cx="505300" cy="505300"/>
            </a:xfrm>
            <a:prstGeom prst="rect">
              <a:avLst/>
            </a:prstGeom>
          </p:spPr>
        </p:pic>
        <p:pic>
          <p:nvPicPr>
            <p:cNvPr id="219" name="Ábra 184" descr="Felhasználó">
              <a:extLst>
                <a:ext uri="{FF2B5EF4-FFF2-40B4-BE49-F238E27FC236}">
                  <a16:creationId xmlns:a16="http://schemas.microsoft.com/office/drawing/2014/main" id="{F4D9369F-7873-48F8-AAF4-600479C531F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770998" y="4741610"/>
              <a:ext cx="505300" cy="505300"/>
            </a:xfrm>
            <a:prstGeom prst="rect">
              <a:avLst/>
            </a:prstGeom>
          </p:spPr>
        </p:pic>
        <p:pic>
          <p:nvPicPr>
            <p:cNvPr id="220" name="Ábra 185" descr="Felhasználó">
              <a:extLst>
                <a:ext uri="{FF2B5EF4-FFF2-40B4-BE49-F238E27FC236}">
                  <a16:creationId xmlns:a16="http://schemas.microsoft.com/office/drawing/2014/main" id="{A41A34FA-6992-4EC2-AC78-A7B45270C39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2191835" y="4740516"/>
              <a:ext cx="505300" cy="505300"/>
            </a:xfrm>
            <a:prstGeom prst="rect">
              <a:avLst/>
            </a:prstGeom>
          </p:spPr>
        </p:pic>
      </p:grpSp>
      <p:grpSp>
        <p:nvGrpSpPr>
          <p:cNvPr id="221" name="Csoportba foglalás 220">
            <a:extLst>
              <a:ext uri="{FF2B5EF4-FFF2-40B4-BE49-F238E27FC236}">
                <a16:creationId xmlns:a16="http://schemas.microsoft.com/office/drawing/2014/main" id="{9146A23D-A986-40BD-9741-B2FC5F04D3B3}"/>
              </a:ext>
            </a:extLst>
          </p:cNvPr>
          <p:cNvGrpSpPr/>
          <p:nvPr/>
        </p:nvGrpSpPr>
        <p:grpSpPr>
          <a:xfrm>
            <a:off x="6531401" y="3291189"/>
            <a:ext cx="1682842" cy="1032055"/>
            <a:chOff x="1014293" y="4214855"/>
            <a:chExt cx="1682842" cy="1032055"/>
          </a:xfrm>
        </p:grpSpPr>
        <p:pic>
          <p:nvPicPr>
            <p:cNvPr id="222" name="Ábra 183" descr="Felhasználó">
              <a:extLst>
                <a:ext uri="{FF2B5EF4-FFF2-40B4-BE49-F238E27FC236}">
                  <a16:creationId xmlns:a16="http://schemas.microsoft.com/office/drawing/2014/main" id="{06CBD0C9-99E2-4251-807E-DC3C6B7CB67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391430" y="4726109"/>
              <a:ext cx="505300" cy="505300"/>
            </a:xfrm>
            <a:prstGeom prst="rect">
              <a:avLst/>
            </a:prstGeom>
          </p:spPr>
        </p:pic>
        <p:cxnSp>
          <p:nvCxnSpPr>
            <p:cNvPr id="223" name="Egyenes összekötő nyíllal 222"/>
            <p:cNvCxnSpPr/>
            <p:nvPr/>
          </p:nvCxnSpPr>
          <p:spPr>
            <a:xfrm flipH="1">
              <a:off x="1393663" y="4214855"/>
              <a:ext cx="197963" cy="495753"/>
            </a:xfrm>
            <a:prstGeom prst="straightConnector1">
              <a:avLst/>
            </a:prstGeom>
            <a:noFill/>
            <a:ln w="31750" cap="flat">
              <a:solidFill>
                <a:srgbClr val="494949"/>
              </a:solidFill>
              <a:prstDash val="solid"/>
              <a:round/>
              <a:tailEnd type="triangle"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224" name="Egyenes összekötő nyíllal 223"/>
            <p:cNvCxnSpPr/>
            <p:nvPr/>
          </p:nvCxnSpPr>
          <p:spPr>
            <a:xfrm flipH="1">
              <a:off x="1672016" y="4249210"/>
              <a:ext cx="98982" cy="461397"/>
            </a:xfrm>
            <a:prstGeom prst="straightConnector1">
              <a:avLst/>
            </a:prstGeom>
            <a:noFill/>
            <a:ln w="31750" cap="flat">
              <a:solidFill>
                <a:srgbClr val="494949"/>
              </a:solidFill>
              <a:prstDash val="solid"/>
              <a:round/>
              <a:tailEnd type="triangle"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225" name="Egyenes összekötő nyíllal 224"/>
            <p:cNvCxnSpPr/>
            <p:nvPr/>
          </p:nvCxnSpPr>
          <p:spPr>
            <a:xfrm>
              <a:off x="2149402" y="4214855"/>
              <a:ext cx="166862" cy="495753"/>
            </a:xfrm>
            <a:prstGeom prst="straightConnector1">
              <a:avLst/>
            </a:prstGeom>
            <a:noFill/>
            <a:ln w="31750" cap="flat">
              <a:solidFill>
                <a:srgbClr val="494949"/>
              </a:solidFill>
              <a:prstDash val="solid"/>
              <a:round/>
              <a:tailEnd type="triangle"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226" name="Egyenes összekötő nyíllal 225"/>
            <p:cNvCxnSpPr/>
            <p:nvPr/>
          </p:nvCxnSpPr>
          <p:spPr>
            <a:xfrm>
              <a:off x="1927184" y="4233081"/>
              <a:ext cx="73550" cy="505300"/>
            </a:xfrm>
            <a:prstGeom prst="straightConnector1">
              <a:avLst/>
            </a:prstGeom>
            <a:noFill/>
            <a:ln w="31750" cap="flat">
              <a:solidFill>
                <a:srgbClr val="494949"/>
              </a:solidFill>
              <a:prstDash val="solid"/>
              <a:round/>
              <a:tailEnd type="triangle"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pic>
          <p:nvPicPr>
            <p:cNvPr id="227" name="Ábra 182" descr="Felhasználó">
              <a:extLst>
                <a:ext uri="{FF2B5EF4-FFF2-40B4-BE49-F238E27FC236}">
                  <a16:creationId xmlns:a16="http://schemas.microsoft.com/office/drawing/2014/main" id="{CE5C0449-7D8B-483A-A469-D15C22CE44E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014293" y="4734458"/>
              <a:ext cx="505300" cy="505300"/>
            </a:xfrm>
            <a:prstGeom prst="rect">
              <a:avLst/>
            </a:prstGeom>
          </p:spPr>
        </p:pic>
        <p:pic>
          <p:nvPicPr>
            <p:cNvPr id="228" name="Ábra 184" descr="Felhasználó">
              <a:extLst>
                <a:ext uri="{FF2B5EF4-FFF2-40B4-BE49-F238E27FC236}">
                  <a16:creationId xmlns:a16="http://schemas.microsoft.com/office/drawing/2014/main" id="{F4D9369F-7873-48F8-AAF4-600479C531F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770998" y="4741610"/>
              <a:ext cx="505300" cy="505300"/>
            </a:xfrm>
            <a:prstGeom prst="rect">
              <a:avLst/>
            </a:prstGeom>
          </p:spPr>
        </p:pic>
        <p:pic>
          <p:nvPicPr>
            <p:cNvPr id="229" name="Ábra 185" descr="Felhasználó">
              <a:extLst>
                <a:ext uri="{FF2B5EF4-FFF2-40B4-BE49-F238E27FC236}">
                  <a16:creationId xmlns:a16="http://schemas.microsoft.com/office/drawing/2014/main" id="{A41A34FA-6992-4EC2-AC78-A7B45270C39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2191835" y="4740516"/>
              <a:ext cx="505300" cy="505300"/>
            </a:xfrm>
            <a:prstGeom prst="rect">
              <a:avLst/>
            </a:prstGeom>
          </p:spPr>
        </p:pic>
      </p:grpSp>
      <p:grpSp>
        <p:nvGrpSpPr>
          <p:cNvPr id="239" name="Csoportba foglalás 238">
            <a:extLst>
              <a:ext uri="{FF2B5EF4-FFF2-40B4-BE49-F238E27FC236}">
                <a16:creationId xmlns:a16="http://schemas.microsoft.com/office/drawing/2014/main" id="{9146A23D-A986-40BD-9741-B2FC5F04D3B3}"/>
              </a:ext>
            </a:extLst>
          </p:cNvPr>
          <p:cNvGrpSpPr/>
          <p:nvPr/>
        </p:nvGrpSpPr>
        <p:grpSpPr>
          <a:xfrm>
            <a:off x="9146326" y="3291189"/>
            <a:ext cx="1682842" cy="1032055"/>
            <a:chOff x="1014293" y="4214855"/>
            <a:chExt cx="1682842" cy="1032055"/>
          </a:xfrm>
        </p:grpSpPr>
        <p:pic>
          <p:nvPicPr>
            <p:cNvPr id="240" name="Ábra 183" descr="Felhasználó">
              <a:extLst>
                <a:ext uri="{FF2B5EF4-FFF2-40B4-BE49-F238E27FC236}">
                  <a16:creationId xmlns:a16="http://schemas.microsoft.com/office/drawing/2014/main" id="{06CBD0C9-99E2-4251-807E-DC3C6B7CB67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391430" y="4726109"/>
              <a:ext cx="505300" cy="505300"/>
            </a:xfrm>
            <a:prstGeom prst="rect">
              <a:avLst/>
            </a:prstGeom>
          </p:spPr>
        </p:pic>
        <p:cxnSp>
          <p:nvCxnSpPr>
            <p:cNvPr id="241" name="Egyenes összekötő nyíllal 240"/>
            <p:cNvCxnSpPr/>
            <p:nvPr/>
          </p:nvCxnSpPr>
          <p:spPr>
            <a:xfrm flipH="1">
              <a:off x="1393663" y="4214855"/>
              <a:ext cx="197963" cy="495753"/>
            </a:xfrm>
            <a:prstGeom prst="straightConnector1">
              <a:avLst/>
            </a:prstGeom>
            <a:noFill/>
            <a:ln w="31750" cap="flat">
              <a:solidFill>
                <a:srgbClr val="494949"/>
              </a:solidFill>
              <a:prstDash val="solid"/>
              <a:round/>
              <a:tailEnd type="triangle"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242" name="Egyenes összekötő nyíllal 241"/>
            <p:cNvCxnSpPr/>
            <p:nvPr/>
          </p:nvCxnSpPr>
          <p:spPr>
            <a:xfrm flipH="1">
              <a:off x="1672016" y="4249210"/>
              <a:ext cx="98982" cy="461397"/>
            </a:xfrm>
            <a:prstGeom prst="straightConnector1">
              <a:avLst/>
            </a:prstGeom>
            <a:noFill/>
            <a:ln w="31750" cap="flat">
              <a:solidFill>
                <a:srgbClr val="494949"/>
              </a:solidFill>
              <a:prstDash val="solid"/>
              <a:round/>
              <a:tailEnd type="triangle"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243" name="Egyenes összekötő nyíllal 242"/>
            <p:cNvCxnSpPr/>
            <p:nvPr/>
          </p:nvCxnSpPr>
          <p:spPr>
            <a:xfrm>
              <a:off x="2149402" y="4214855"/>
              <a:ext cx="166862" cy="495753"/>
            </a:xfrm>
            <a:prstGeom prst="straightConnector1">
              <a:avLst/>
            </a:prstGeom>
            <a:noFill/>
            <a:ln w="31750" cap="flat">
              <a:solidFill>
                <a:srgbClr val="494949"/>
              </a:solidFill>
              <a:prstDash val="solid"/>
              <a:round/>
              <a:tailEnd type="triangle"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244" name="Egyenes összekötő nyíllal 243"/>
            <p:cNvCxnSpPr/>
            <p:nvPr/>
          </p:nvCxnSpPr>
          <p:spPr>
            <a:xfrm>
              <a:off x="1927184" y="4233081"/>
              <a:ext cx="73550" cy="505300"/>
            </a:xfrm>
            <a:prstGeom prst="straightConnector1">
              <a:avLst/>
            </a:prstGeom>
            <a:noFill/>
            <a:ln w="31750" cap="flat">
              <a:solidFill>
                <a:srgbClr val="494949"/>
              </a:solidFill>
              <a:prstDash val="solid"/>
              <a:round/>
              <a:tailEnd type="triangle"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pic>
          <p:nvPicPr>
            <p:cNvPr id="245" name="Ábra 182" descr="Felhasználó">
              <a:extLst>
                <a:ext uri="{FF2B5EF4-FFF2-40B4-BE49-F238E27FC236}">
                  <a16:creationId xmlns:a16="http://schemas.microsoft.com/office/drawing/2014/main" id="{CE5C0449-7D8B-483A-A469-D15C22CE44E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014293" y="4734458"/>
              <a:ext cx="505300" cy="505300"/>
            </a:xfrm>
            <a:prstGeom prst="rect">
              <a:avLst/>
            </a:prstGeom>
          </p:spPr>
        </p:pic>
        <p:pic>
          <p:nvPicPr>
            <p:cNvPr id="246" name="Ábra 184" descr="Felhasználó">
              <a:extLst>
                <a:ext uri="{FF2B5EF4-FFF2-40B4-BE49-F238E27FC236}">
                  <a16:creationId xmlns:a16="http://schemas.microsoft.com/office/drawing/2014/main" id="{F4D9369F-7873-48F8-AAF4-600479C531F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770998" y="4741610"/>
              <a:ext cx="505300" cy="505300"/>
            </a:xfrm>
            <a:prstGeom prst="rect">
              <a:avLst/>
            </a:prstGeom>
          </p:spPr>
        </p:pic>
        <p:pic>
          <p:nvPicPr>
            <p:cNvPr id="247" name="Ábra 185" descr="Felhasználó">
              <a:extLst>
                <a:ext uri="{FF2B5EF4-FFF2-40B4-BE49-F238E27FC236}">
                  <a16:creationId xmlns:a16="http://schemas.microsoft.com/office/drawing/2014/main" id="{A41A34FA-6992-4EC2-AC78-A7B45270C39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2191835" y="4740516"/>
              <a:ext cx="505300" cy="505300"/>
            </a:xfrm>
            <a:prstGeom prst="rect">
              <a:avLst/>
            </a:prstGeom>
          </p:spPr>
        </p:pic>
      </p:grpSp>
      <p:sp>
        <p:nvSpPr>
          <p:cNvPr id="249" name="Szövegdoboz 248"/>
          <p:cNvSpPr txBox="1"/>
          <p:nvPr/>
        </p:nvSpPr>
        <p:spPr>
          <a:xfrm>
            <a:off x="10981539" y="3788291"/>
            <a:ext cx="1820064" cy="52321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hu-HU" sz="2800" b="1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Arial"/>
              </a:rPr>
              <a:t>16 fő </a:t>
            </a:r>
            <a:endParaRPr kumimoji="0" lang="en-US" sz="2800" b="1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  <a:sym typeface="Arial"/>
            </a:endParaRPr>
          </a:p>
        </p:txBody>
      </p:sp>
      <p:pic>
        <p:nvPicPr>
          <p:cNvPr id="521" name="Picture 2"/>
          <p:cNvPicPr>
            <a:picLocks noChangeAspect="1" noChangeArrowheads="1"/>
          </p:cNvPicPr>
          <p:nvPr/>
        </p:nvPicPr>
        <p:blipFill>
          <a:blip r:embed="rId5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5371" y="2309479"/>
            <a:ext cx="655364" cy="6480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  <a:extLst/>
        </p:spPr>
      </p:pic>
      <p:pic>
        <p:nvPicPr>
          <p:cNvPr id="522" name="Picture 2"/>
          <p:cNvPicPr>
            <a:picLocks noChangeAspect="1" noChangeArrowheads="1"/>
          </p:cNvPicPr>
          <p:nvPr/>
        </p:nvPicPr>
        <p:blipFill>
          <a:blip r:embed="rId5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6701" y="2309479"/>
            <a:ext cx="655364" cy="6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3" name="Picture 2"/>
          <p:cNvPicPr>
            <a:picLocks noChangeAspect="1" noChangeArrowheads="1"/>
          </p:cNvPicPr>
          <p:nvPr/>
        </p:nvPicPr>
        <p:blipFill>
          <a:blip r:embed="rId5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8551" y="2309479"/>
            <a:ext cx="655364" cy="6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24" name="Egyenes összekötő nyíllal 523"/>
          <p:cNvCxnSpPr>
            <a:cxnSpLocks/>
          </p:cNvCxnSpPr>
          <p:nvPr/>
        </p:nvCxnSpPr>
        <p:spPr>
          <a:xfrm>
            <a:off x="6232735" y="2021831"/>
            <a:ext cx="604176" cy="329793"/>
          </a:xfrm>
          <a:prstGeom prst="straightConnector1">
            <a:avLst/>
          </a:prstGeom>
          <a:noFill/>
          <a:ln w="38100" cap="flat">
            <a:solidFill>
              <a:srgbClr val="494949"/>
            </a:solidFill>
            <a:prstDash val="solid"/>
            <a:round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25" name="Egyenes összekötő nyíllal 524">
            <a:extLst>
              <a:ext uri="{FF2B5EF4-FFF2-40B4-BE49-F238E27FC236}">
                <a16:creationId xmlns:a16="http://schemas.microsoft.com/office/drawing/2014/main" id="{C8C13B9A-C322-4C52-BA18-BAC2AC550D21}"/>
              </a:ext>
            </a:extLst>
          </p:cNvPr>
          <p:cNvCxnSpPr>
            <a:cxnSpLocks/>
          </p:cNvCxnSpPr>
          <p:nvPr/>
        </p:nvCxnSpPr>
        <p:spPr>
          <a:xfrm>
            <a:off x="6437243" y="1681931"/>
            <a:ext cx="3034914" cy="627548"/>
          </a:xfrm>
          <a:prstGeom prst="straightConnector1">
            <a:avLst/>
          </a:prstGeom>
          <a:noFill/>
          <a:ln w="38100" cap="flat">
            <a:solidFill>
              <a:srgbClr val="494949"/>
            </a:solidFill>
            <a:prstDash val="solid"/>
            <a:round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202126203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424" descr="CustomShape 3"/>
          <p:cNvSpPr/>
          <p:nvPr/>
        </p:nvSpPr>
        <p:spPr>
          <a:xfrm>
            <a:off x="823237" y="1355538"/>
            <a:ext cx="7245942" cy="22569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760" tIns="50760" rIns="50760" bIns="50760" anchor="ctr">
            <a:spAutoFit/>
          </a:bodyPr>
          <a:lstStyle>
            <a:lvl1pPr algn="ctr">
              <a:defRPr sz="5400" spc="-1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Roboto Medium"/>
                <a:ea typeface="Roboto Medium"/>
                <a:cs typeface="Roboto Medium"/>
                <a:sym typeface="Roboto Medium"/>
              </a:defRPr>
            </a:lvl1pPr>
          </a:lstStyle>
          <a:p>
            <a:pPr algn="l"/>
            <a:r>
              <a:rPr lang="hu-HU" sz="2800" b="1" dirty="0">
                <a:solidFill>
                  <a:srgbClr val="DE006E"/>
                </a:solidFill>
                <a:latin typeface="+mj-lt"/>
              </a:rPr>
              <a:t>Svájci vásárlói közösség</a:t>
            </a:r>
          </a:p>
          <a:p>
            <a:pPr algn="l"/>
            <a:r>
              <a:rPr lang="hu-HU" sz="2800" dirty="0">
                <a:latin typeface="+mj-lt"/>
              </a:rPr>
              <a:t>Alapítás éve: 2003.</a:t>
            </a:r>
          </a:p>
          <a:p>
            <a:pPr algn="l"/>
            <a:r>
              <a:rPr lang="hu-HU" sz="2800" dirty="0">
                <a:latin typeface="+mj-lt"/>
              </a:rPr>
              <a:t>Jelenlegi tagok száma: 7 millió</a:t>
            </a:r>
          </a:p>
          <a:p>
            <a:pPr algn="l"/>
            <a:r>
              <a:rPr lang="hu-HU" sz="2800" dirty="0">
                <a:latin typeface="+mj-lt"/>
              </a:rPr>
              <a:t>Éves forgalom: 600 millió dollár (156 Mrd Ft)</a:t>
            </a:r>
          </a:p>
          <a:p>
            <a:pPr algn="l"/>
            <a:r>
              <a:rPr lang="hu-HU" sz="2800" dirty="0">
                <a:latin typeface="+mj-lt"/>
              </a:rPr>
              <a:t>Jelenlét: 40 országban</a:t>
            </a:r>
          </a:p>
        </p:txBody>
      </p:sp>
      <p:sp>
        <p:nvSpPr>
          <p:cNvPr id="9" name="Shape 424" descr="CustomShape 3"/>
          <p:cNvSpPr/>
          <p:nvPr/>
        </p:nvSpPr>
        <p:spPr>
          <a:xfrm>
            <a:off x="2113191" y="7249095"/>
            <a:ext cx="11707921" cy="5333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760" tIns="50760" rIns="50760" bIns="50760" anchor="ctr">
            <a:spAutoFit/>
          </a:bodyPr>
          <a:lstStyle>
            <a:lvl1pPr algn="ctr">
              <a:defRPr sz="5400" spc="-1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Roboto Medium"/>
                <a:ea typeface="Roboto Medium"/>
                <a:cs typeface="Roboto Medium"/>
                <a:sym typeface="Roboto Medium"/>
              </a:defRPr>
            </a:lvl1pPr>
          </a:lstStyle>
          <a:p>
            <a:pPr algn="l"/>
            <a:endParaRPr sz="2800" dirty="0"/>
          </a:p>
        </p:txBody>
      </p:sp>
      <p:sp>
        <p:nvSpPr>
          <p:cNvPr id="13" name="Shape 424" descr="CustomShape 3">
            <a:extLst>
              <a:ext uri="{FF2B5EF4-FFF2-40B4-BE49-F238E27FC236}">
                <a16:creationId xmlns:a16="http://schemas.microsoft.com/office/drawing/2014/main" id="{D94E5A4D-81D8-41EF-B26D-66E48D6E2CEB}"/>
              </a:ext>
            </a:extLst>
          </p:cNvPr>
          <p:cNvSpPr/>
          <p:nvPr/>
        </p:nvSpPr>
        <p:spPr>
          <a:xfrm>
            <a:off x="823237" y="6171616"/>
            <a:ext cx="7245942" cy="26878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760" tIns="50760" rIns="50760" bIns="50760" anchor="ctr">
            <a:spAutoFit/>
          </a:bodyPr>
          <a:lstStyle>
            <a:lvl1pPr algn="ctr">
              <a:defRPr sz="5400" spc="-1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Roboto Medium"/>
                <a:ea typeface="Roboto Medium"/>
                <a:cs typeface="Roboto Medium"/>
                <a:sym typeface="Roboto Medium"/>
              </a:defRPr>
            </a:lvl1pPr>
          </a:lstStyle>
          <a:p>
            <a:pPr algn="l"/>
            <a:r>
              <a:rPr lang="hu-HU" sz="2800" b="1" dirty="0">
                <a:solidFill>
                  <a:srgbClr val="E10E79"/>
                </a:solidFill>
                <a:latin typeface="+mj-lt"/>
              </a:rPr>
              <a:t>Magyarországi pontgyűjtő kártyák </a:t>
            </a:r>
            <a:r>
              <a:rPr lang="hu-HU" sz="2800" dirty="0">
                <a:latin typeface="+mj-lt"/>
              </a:rPr>
              <a:t>(</a:t>
            </a:r>
            <a:r>
              <a:rPr lang="hu-HU" sz="2800" dirty="0" err="1">
                <a:latin typeface="+mj-lt"/>
              </a:rPr>
              <a:t>Supershop</a:t>
            </a:r>
            <a:r>
              <a:rPr lang="hu-HU" sz="2800" dirty="0">
                <a:latin typeface="+mj-lt"/>
              </a:rPr>
              <a:t>, </a:t>
            </a:r>
            <a:r>
              <a:rPr lang="hu-HU" sz="2800" dirty="0" err="1">
                <a:latin typeface="+mj-lt"/>
              </a:rPr>
              <a:t>Smart</a:t>
            </a:r>
            <a:r>
              <a:rPr lang="hu-HU" sz="2800" dirty="0">
                <a:latin typeface="+mj-lt"/>
              </a:rPr>
              <a:t>, Dm, stb.)</a:t>
            </a:r>
          </a:p>
          <a:p>
            <a:pPr algn="l"/>
            <a:r>
              <a:rPr lang="hu-HU" sz="2800" dirty="0">
                <a:latin typeface="+mj-lt"/>
              </a:rPr>
              <a:t>Jelenlegi tagok száma: </a:t>
            </a:r>
            <a:r>
              <a:rPr lang="hu-HU" sz="2800" b="1" dirty="0">
                <a:latin typeface="+mj-lt"/>
              </a:rPr>
              <a:t>több, mint 3 millió!</a:t>
            </a:r>
            <a:br>
              <a:rPr lang="hu-HU" sz="2800" dirty="0">
                <a:latin typeface="+mj-lt"/>
              </a:rPr>
            </a:br>
            <a:r>
              <a:rPr lang="hu-HU" sz="2800" dirty="0">
                <a:latin typeface="+mj-lt"/>
              </a:rPr>
              <a:t>Jelenleg kb. 4000 Mrd Ft vásárlási forgalom megy át ezeken a kártyákon!</a:t>
            </a:r>
          </a:p>
          <a:p>
            <a:pPr algn="l"/>
            <a:endParaRPr lang="hu-HU" sz="2800" b="1" dirty="0">
              <a:latin typeface="+mj-lt"/>
            </a:endParaRPr>
          </a:p>
        </p:txBody>
      </p:sp>
      <p:sp>
        <p:nvSpPr>
          <p:cNvPr id="15" name="Szövegdoboz 14"/>
          <p:cNvSpPr txBox="1"/>
          <p:nvPr/>
        </p:nvSpPr>
        <p:spPr>
          <a:xfrm>
            <a:off x="347644" y="317243"/>
            <a:ext cx="10774454" cy="52321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hu-HU" sz="2800" b="1" dirty="0">
                <a:solidFill>
                  <a:srgbClr val="DE006E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Arial"/>
              </a:rPr>
              <a:t>NEMZETKÖZI SIKERTÖRTÉNETEK</a:t>
            </a:r>
            <a:endParaRPr kumimoji="0" lang="en-US" sz="2800" b="1" i="0" u="none" strike="noStrike" cap="none" spc="0" normalizeH="0" baseline="0" dirty="0">
              <a:ln>
                <a:noFill/>
              </a:ln>
              <a:solidFill>
                <a:srgbClr val="DE006E"/>
              </a:solidFill>
              <a:effectLst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  <a:sym typeface="Arial"/>
            </a:endParaRPr>
          </a:p>
        </p:txBody>
      </p:sp>
      <p:cxnSp>
        <p:nvCxnSpPr>
          <p:cNvPr id="17" name="Egyenes összekötő 16"/>
          <p:cNvCxnSpPr/>
          <p:nvPr/>
        </p:nvCxnSpPr>
        <p:spPr>
          <a:xfrm>
            <a:off x="220316" y="1066077"/>
            <a:ext cx="10379260" cy="0"/>
          </a:xfrm>
          <a:prstGeom prst="line">
            <a:avLst/>
          </a:prstGeom>
          <a:noFill/>
          <a:ln w="57150" cap="flat">
            <a:solidFill>
              <a:srgbClr val="DE006E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" name="Téglalap 1">
            <a:extLst>
              <a:ext uri="{FF2B5EF4-FFF2-40B4-BE49-F238E27FC236}">
                <a16:creationId xmlns:a16="http://schemas.microsoft.com/office/drawing/2014/main" id="{35E0EB60-21D8-4DB3-8027-52BED47A4C58}"/>
              </a:ext>
            </a:extLst>
          </p:cNvPr>
          <p:cNvSpPr/>
          <p:nvPr/>
        </p:nvSpPr>
        <p:spPr>
          <a:xfrm>
            <a:off x="7111743" y="3753415"/>
            <a:ext cx="5336931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800" b="1" dirty="0">
                <a:solidFill>
                  <a:srgbClr val="E10E79"/>
                </a:solidFill>
              </a:rPr>
              <a:t>Német Törzsvásárlói rendszer </a:t>
            </a:r>
          </a:p>
          <a:p>
            <a:r>
              <a:rPr lang="hu-HU" sz="2800" dirty="0">
                <a:solidFill>
                  <a:schemeClr val="tx1"/>
                </a:solidFill>
              </a:rPr>
              <a:t>Alapítás éve:2000.</a:t>
            </a:r>
          </a:p>
          <a:p>
            <a:r>
              <a:rPr lang="hu-HU" sz="2800" dirty="0">
                <a:solidFill>
                  <a:schemeClr val="tx1"/>
                </a:solidFill>
              </a:rPr>
              <a:t>Jelenlegi tagok száma: 30 millió</a:t>
            </a:r>
          </a:p>
          <a:p>
            <a:r>
              <a:rPr lang="hu-HU" sz="2800" dirty="0">
                <a:solidFill>
                  <a:schemeClr val="tx1"/>
                </a:solidFill>
              </a:rPr>
              <a:t>Éves forgalom: 29.8 Mrd EUR </a:t>
            </a:r>
          </a:p>
        </p:txBody>
      </p:sp>
    </p:spTree>
    <p:extLst>
      <p:ext uri="{BB962C8B-B14F-4D97-AF65-F5344CB8AC3E}">
        <p14:creationId xmlns:p14="http://schemas.microsoft.com/office/powerpoint/2010/main" val="2360246570"/>
      </p:ext>
    </p:extLst>
  </p:cSld>
  <p:clrMapOvr>
    <a:masterClrMapping/>
  </p:clrMapOvr>
  <p:transition spd="med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3" name="Egyenes összekötő nyíllal 102"/>
          <p:cNvCxnSpPr>
            <a:cxnSpLocks/>
          </p:cNvCxnSpPr>
          <p:nvPr/>
        </p:nvCxnSpPr>
        <p:spPr>
          <a:xfrm flipH="1">
            <a:off x="4958304" y="1995705"/>
            <a:ext cx="604176" cy="329793"/>
          </a:xfrm>
          <a:prstGeom prst="straightConnector1">
            <a:avLst/>
          </a:prstGeom>
          <a:noFill/>
          <a:ln w="38100" cap="flat">
            <a:solidFill>
              <a:srgbClr val="494949"/>
            </a:solidFill>
            <a:prstDash val="solid"/>
            <a:round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79" name="Egyenes összekötő nyíllal 178">
            <a:extLst>
              <a:ext uri="{FF2B5EF4-FFF2-40B4-BE49-F238E27FC236}">
                <a16:creationId xmlns:a16="http://schemas.microsoft.com/office/drawing/2014/main" id="{C8C13B9A-C322-4C52-BA18-BAC2AC550D21}"/>
              </a:ext>
            </a:extLst>
          </p:cNvPr>
          <p:cNvCxnSpPr>
            <a:cxnSpLocks/>
          </p:cNvCxnSpPr>
          <p:nvPr/>
        </p:nvCxnSpPr>
        <p:spPr>
          <a:xfrm flipH="1">
            <a:off x="2293639" y="1681931"/>
            <a:ext cx="3034914" cy="627548"/>
          </a:xfrm>
          <a:prstGeom prst="straightConnector1">
            <a:avLst/>
          </a:prstGeom>
          <a:noFill/>
          <a:ln w="38100" cap="flat">
            <a:solidFill>
              <a:srgbClr val="494949"/>
            </a:solidFill>
            <a:prstDash val="solid"/>
            <a:round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grpSp>
        <p:nvGrpSpPr>
          <p:cNvPr id="282" name="Csoportba foglalás 281">
            <a:extLst>
              <a:ext uri="{FF2B5EF4-FFF2-40B4-BE49-F238E27FC236}">
                <a16:creationId xmlns:a16="http://schemas.microsoft.com/office/drawing/2014/main" id="{9146A23D-A986-40BD-9741-B2FC5F04D3B3}"/>
              </a:ext>
            </a:extLst>
          </p:cNvPr>
          <p:cNvGrpSpPr/>
          <p:nvPr/>
        </p:nvGrpSpPr>
        <p:grpSpPr>
          <a:xfrm>
            <a:off x="968300" y="3291189"/>
            <a:ext cx="1682842" cy="1032055"/>
            <a:chOff x="1014293" y="4214855"/>
            <a:chExt cx="1682842" cy="1032055"/>
          </a:xfrm>
        </p:grpSpPr>
        <p:pic>
          <p:nvPicPr>
            <p:cNvPr id="184" name="Ábra 183" descr="Felhasználó">
              <a:extLst>
                <a:ext uri="{FF2B5EF4-FFF2-40B4-BE49-F238E27FC236}">
                  <a16:creationId xmlns:a16="http://schemas.microsoft.com/office/drawing/2014/main" id="{06CBD0C9-99E2-4251-807E-DC3C6B7CB67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391430" y="4726109"/>
              <a:ext cx="505300" cy="505300"/>
            </a:xfrm>
            <a:prstGeom prst="rect">
              <a:avLst/>
            </a:prstGeom>
          </p:spPr>
        </p:pic>
        <p:cxnSp>
          <p:nvCxnSpPr>
            <p:cNvPr id="114" name="Egyenes összekötő nyíllal 113"/>
            <p:cNvCxnSpPr/>
            <p:nvPr/>
          </p:nvCxnSpPr>
          <p:spPr>
            <a:xfrm flipH="1">
              <a:off x="1393663" y="4214855"/>
              <a:ext cx="197963" cy="495753"/>
            </a:xfrm>
            <a:prstGeom prst="straightConnector1">
              <a:avLst/>
            </a:prstGeom>
            <a:noFill/>
            <a:ln w="31750" cap="flat">
              <a:solidFill>
                <a:srgbClr val="494949"/>
              </a:solidFill>
              <a:prstDash val="solid"/>
              <a:round/>
              <a:tailEnd type="triangle"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15" name="Egyenes összekötő nyíllal 114"/>
            <p:cNvCxnSpPr/>
            <p:nvPr/>
          </p:nvCxnSpPr>
          <p:spPr>
            <a:xfrm flipH="1">
              <a:off x="1672016" y="4249210"/>
              <a:ext cx="98982" cy="461397"/>
            </a:xfrm>
            <a:prstGeom prst="straightConnector1">
              <a:avLst/>
            </a:prstGeom>
            <a:noFill/>
            <a:ln w="31750" cap="flat">
              <a:solidFill>
                <a:srgbClr val="494949"/>
              </a:solidFill>
              <a:prstDash val="solid"/>
              <a:round/>
              <a:tailEnd type="triangle"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19" name="Egyenes összekötő nyíllal 118"/>
            <p:cNvCxnSpPr/>
            <p:nvPr/>
          </p:nvCxnSpPr>
          <p:spPr>
            <a:xfrm>
              <a:off x="2149402" y="4214855"/>
              <a:ext cx="166862" cy="495753"/>
            </a:xfrm>
            <a:prstGeom prst="straightConnector1">
              <a:avLst/>
            </a:prstGeom>
            <a:noFill/>
            <a:ln w="31750" cap="flat">
              <a:solidFill>
                <a:srgbClr val="494949"/>
              </a:solidFill>
              <a:prstDash val="solid"/>
              <a:round/>
              <a:tailEnd type="triangle"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20" name="Egyenes összekötő nyíllal 119"/>
            <p:cNvCxnSpPr/>
            <p:nvPr/>
          </p:nvCxnSpPr>
          <p:spPr>
            <a:xfrm>
              <a:off x="1927184" y="4233081"/>
              <a:ext cx="73550" cy="505300"/>
            </a:xfrm>
            <a:prstGeom prst="straightConnector1">
              <a:avLst/>
            </a:prstGeom>
            <a:noFill/>
            <a:ln w="31750" cap="flat">
              <a:solidFill>
                <a:srgbClr val="494949"/>
              </a:solidFill>
              <a:prstDash val="solid"/>
              <a:round/>
              <a:tailEnd type="triangle"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pic>
          <p:nvPicPr>
            <p:cNvPr id="183" name="Ábra 182" descr="Felhasználó">
              <a:extLst>
                <a:ext uri="{FF2B5EF4-FFF2-40B4-BE49-F238E27FC236}">
                  <a16:creationId xmlns:a16="http://schemas.microsoft.com/office/drawing/2014/main" id="{CE5C0449-7D8B-483A-A469-D15C22CE44E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014293" y="4734458"/>
              <a:ext cx="505300" cy="505300"/>
            </a:xfrm>
            <a:prstGeom prst="rect">
              <a:avLst/>
            </a:prstGeom>
          </p:spPr>
        </p:pic>
        <p:pic>
          <p:nvPicPr>
            <p:cNvPr id="185" name="Ábra 184" descr="Felhasználó">
              <a:extLst>
                <a:ext uri="{FF2B5EF4-FFF2-40B4-BE49-F238E27FC236}">
                  <a16:creationId xmlns:a16="http://schemas.microsoft.com/office/drawing/2014/main" id="{F4D9369F-7873-48F8-AAF4-600479C531F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770998" y="4741610"/>
              <a:ext cx="505300" cy="505300"/>
            </a:xfrm>
            <a:prstGeom prst="rect">
              <a:avLst/>
            </a:prstGeom>
          </p:spPr>
        </p:pic>
        <p:pic>
          <p:nvPicPr>
            <p:cNvPr id="186" name="Ábra 185" descr="Felhasználó">
              <a:extLst>
                <a:ext uri="{FF2B5EF4-FFF2-40B4-BE49-F238E27FC236}">
                  <a16:creationId xmlns:a16="http://schemas.microsoft.com/office/drawing/2014/main" id="{A41A34FA-6992-4EC2-AC78-A7B45270C39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2191835" y="4740516"/>
              <a:ext cx="505300" cy="505300"/>
            </a:xfrm>
            <a:prstGeom prst="rect">
              <a:avLst/>
            </a:prstGeom>
          </p:spPr>
        </p:pic>
      </p:grpSp>
      <p:pic>
        <p:nvPicPr>
          <p:cNvPr id="497" name="Ábra 496" descr="Felhasználó">
            <a:extLst>
              <a:ext uri="{FF2B5EF4-FFF2-40B4-BE49-F238E27FC236}">
                <a16:creationId xmlns:a16="http://schemas.microsoft.com/office/drawing/2014/main" id="{D027BB29-8498-46CB-8E79-9FB3ADFBAF1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474139" y="1069397"/>
            <a:ext cx="914400" cy="914400"/>
          </a:xfrm>
          <a:prstGeom prst="rect">
            <a:avLst/>
          </a:prstGeom>
        </p:spPr>
      </p:pic>
      <p:sp>
        <p:nvSpPr>
          <p:cNvPr id="193" name="Szövegdoboz 192"/>
          <p:cNvSpPr txBox="1"/>
          <p:nvPr/>
        </p:nvSpPr>
        <p:spPr>
          <a:xfrm>
            <a:off x="347644" y="317243"/>
            <a:ext cx="10774454" cy="52321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hu-HU" sz="2800" b="1" dirty="0">
                <a:solidFill>
                  <a:srgbClr val="DE006E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Arial"/>
              </a:rPr>
              <a:t>AJÁNLD TOVÁBB ISMERŐSEIDNEK:</a:t>
            </a:r>
            <a:endParaRPr kumimoji="0" lang="en-US" sz="2800" b="1" i="0" u="none" strike="noStrike" cap="none" spc="0" normalizeH="0" baseline="0" dirty="0">
              <a:ln>
                <a:noFill/>
              </a:ln>
              <a:solidFill>
                <a:srgbClr val="DE006E"/>
              </a:solidFill>
              <a:effectLst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  <a:sym typeface="Arial"/>
            </a:endParaRPr>
          </a:p>
        </p:txBody>
      </p:sp>
      <p:cxnSp>
        <p:nvCxnSpPr>
          <p:cNvPr id="194" name="Egyenes összekötő 193"/>
          <p:cNvCxnSpPr/>
          <p:nvPr/>
        </p:nvCxnSpPr>
        <p:spPr>
          <a:xfrm>
            <a:off x="455450" y="1028755"/>
            <a:ext cx="6311085" cy="0"/>
          </a:xfrm>
          <a:prstGeom prst="line">
            <a:avLst/>
          </a:prstGeom>
          <a:noFill/>
          <a:ln w="57150" cap="flat">
            <a:solidFill>
              <a:srgbClr val="DE006E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383" y="2309479"/>
            <a:ext cx="655364" cy="6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Szövegdoboz 9"/>
          <p:cNvSpPr txBox="1"/>
          <p:nvPr/>
        </p:nvSpPr>
        <p:spPr>
          <a:xfrm>
            <a:off x="10981539" y="2075080"/>
            <a:ext cx="1820064" cy="95410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hu-HU" sz="2800" b="1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Arial"/>
              </a:rPr>
              <a:t>4</a:t>
            </a:r>
            <a:br>
              <a:rPr lang="hu-HU" sz="2800" b="1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Arial"/>
              </a:rPr>
            </a:br>
            <a:r>
              <a:rPr lang="hu-HU" sz="2800" b="1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Arial"/>
              </a:rPr>
              <a:t>ismerős</a:t>
            </a:r>
            <a:endParaRPr kumimoji="0" lang="en-US" sz="2800" b="1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  <a:sym typeface="Arial"/>
            </a:endParaRPr>
          </a:p>
        </p:txBody>
      </p:sp>
      <p:cxnSp>
        <p:nvCxnSpPr>
          <p:cNvPr id="12" name="Egyenes összekötő 11"/>
          <p:cNvCxnSpPr/>
          <p:nvPr/>
        </p:nvCxnSpPr>
        <p:spPr>
          <a:xfrm>
            <a:off x="916763" y="3081437"/>
            <a:ext cx="11780336" cy="0"/>
          </a:xfrm>
          <a:prstGeom prst="line">
            <a:avLst/>
          </a:prstGeom>
          <a:noFill/>
          <a:ln w="25400" cap="flat">
            <a:solidFill>
              <a:schemeClr val="tx1">
                <a:lumMod val="50000"/>
                <a:lumOff val="50000"/>
              </a:schemeClr>
            </a:solidFill>
            <a:prstDash val="dash"/>
            <a:round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grpSp>
        <p:nvGrpSpPr>
          <p:cNvPr id="212" name="Csoportba foglalás 211">
            <a:extLst>
              <a:ext uri="{FF2B5EF4-FFF2-40B4-BE49-F238E27FC236}">
                <a16:creationId xmlns:a16="http://schemas.microsoft.com/office/drawing/2014/main" id="{9146A23D-A986-40BD-9741-B2FC5F04D3B3}"/>
              </a:ext>
            </a:extLst>
          </p:cNvPr>
          <p:cNvGrpSpPr/>
          <p:nvPr/>
        </p:nvGrpSpPr>
        <p:grpSpPr>
          <a:xfrm>
            <a:off x="3682158" y="3291189"/>
            <a:ext cx="1682842" cy="1032055"/>
            <a:chOff x="1014293" y="4214855"/>
            <a:chExt cx="1682842" cy="1032055"/>
          </a:xfrm>
        </p:grpSpPr>
        <p:pic>
          <p:nvPicPr>
            <p:cNvPr id="213" name="Ábra 183" descr="Felhasználó">
              <a:extLst>
                <a:ext uri="{FF2B5EF4-FFF2-40B4-BE49-F238E27FC236}">
                  <a16:creationId xmlns:a16="http://schemas.microsoft.com/office/drawing/2014/main" id="{06CBD0C9-99E2-4251-807E-DC3C6B7CB67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391430" y="4726109"/>
              <a:ext cx="505300" cy="505300"/>
            </a:xfrm>
            <a:prstGeom prst="rect">
              <a:avLst/>
            </a:prstGeom>
          </p:spPr>
        </p:pic>
        <p:cxnSp>
          <p:nvCxnSpPr>
            <p:cNvPr id="214" name="Egyenes összekötő nyíllal 213"/>
            <p:cNvCxnSpPr/>
            <p:nvPr/>
          </p:nvCxnSpPr>
          <p:spPr>
            <a:xfrm flipH="1">
              <a:off x="1393663" y="4214855"/>
              <a:ext cx="197963" cy="495753"/>
            </a:xfrm>
            <a:prstGeom prst="straightConnector1">
              <a:avLst/>
            </a:prstGeom>
            <a:noFill/>
            <a:ln w="31750" cap="flat">
              <a:solidFill>
                <a:srgbClr val="494949"/>
              </a:solidFill>
              <a:prstDash val="solid"/>
              <a:round/>
              <a:tailEnd type="triangle"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215" name="Egyenes összekötő nyíllal 214"/>
            <p:cNvCxnSpPr/>
            <p:nvPr/>
          </p:nvCxnSpPr>
          <p:spPr>
            <a:xfrm flipH="1">
              <a:off x="1672016" y="4249210"/>
              <a:ext cx="98982" cy="461397"/>
            </a:xfrm>
            <a:prstGeom prst="straightConnector1">
              <a:avLst/>
            </a:prstGeom>
            <a:noFill/>
            <a:ln w="31750" cap="flat">
              <a:solidFill>
                <a:srgbClr val="494949"/>
              </a:solidFill>
              <a:prstDash val="solid"/>
              <a:round/>
              <a:tailEnd type="triangle"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216" name="Egyenes összekötő nyíllal 215"/>
            <p:cNvCxnSpPr/>
            <p:nvPr/>
          </p:nvCxnSpPr>
          <p:spPr>
            <a:xfrm>
              <a:off x="2149402" y="4214855"/>
              <a:ext cx="166862" cy="495753"/>
            </a:xfrm>
            <a:prstGeom prst="straightConnector1">
              <a:avLst/>
            </a:prstGeom>
            <a:noFill/>
            <a:ln w="31750" cap="flat">
              <a:solidFill>
                <a:srgbClr val="494949"/>
              </a:solidFill>
              <a:prstDash val="solid"/>
              <a:round/>
              <a:tailEnd type="triangle"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217" name="Egyenes összekötő nyíllal 216"/>
            <p:cNvCxnSpPr/>
            <p:nvPr/>
          </p:nvCxnSpPr>
          <p:spPr>
            <a:xfrm>
              <a:off x="1927184" y="4233081"/>
              <a:ext cx="73550" cy="505300"/>
            </a:xfrm>
            <a:prstGeom prst="straightConnector1">
              <a:avLst/>
            </a:prstGeom>
            <a:noFill/>
            <a:ln w="31750" cap="flat">
              <a:solidFill>
                <a:srgbClr val="494949"/>
              </a:solidFill>
              <a:prstDash val="solid"/>
              <a:round/>
              <a:tailEnd type="triangle"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pic>
          <p:nvPicPr>
            <p:cNvPr id="218" name="Ábra 182" descr="Felhasználó">
              <a:extLst>
                <a:ext uri="{FF2B5EF4-FFF2-40B4-BE49-F238E27FC236}">
                  <a16:creationId xmlns:a16="http://schemas.microsoft.com/office/drawing/2014/main" id="{CE5C0449-7D8B-483A-A469-D15C22CE44E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014293" y="4734458"/>
              <a:ext cx="505300" cy="505300"/>
            </a:xfrm>
            <a:prstGeom prst="rect">
              <a:avLst/>
            </a:prstGeom>
          </p:spPr>
        </p:pic>
        <p:pic>
          <p:nvPicPr>
            <p:cNvPr id="219" name="Ábra 184" descr="Felhasználó">
              <a:extLst>
                <a:ext uri="{FF2B5EF4-FFF2-40B4-BE49-F238E27FC236}">
                  <a16:creationId xmlns:a16="http://schemas.microsoft.com/office/drawing/2014/main" id="{F4D9369F-7873-48F8-AAF4-600479C531F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770998" y="4741610"/>
              <a:ext cx="505300" cy="505300"/>
            </a:xfrm>
            <a:prstGeom prst="rect">
              <a:avLst/>
            </a:prstGeom>
          </p:spPr>
        </p:pic>
        <p:pic>
          <p:nvPicPr>
            <p:cNvPr id="220" name="Ábra 185" descr="Felhasználó">
              <a:extLst>
                <a:ext uri="{FF2B5EF4-FFF2-40B4-BE49-F238E27FC236}">
                  <a16:creationId xmlns:a16="http://schemas.microsoft.com/office/drawing/2014/main" id="{A41A34FA-6992-4EC2-AC78-A7B45270C39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2191835" y="4740516"/>
              <a:ext cx="505300" cy="505300"/>
            </a:xfrm>
            <a:prstGeom prst="rect">
              <a:avLst/>
            </a:prstGeom>
          </p:spPr>
        </p:pic>
      </p:grpSp>
      <p:grpSp>
        <p:nvGrpSpPr>
          <p:cNvPr id="221" name="Csoportba foglalás 220">
            <a:extLst>
              <a:ext uri="{FF2B5EF4-FFF2-40B4-BE49-F238E27FC236}">
                <a16:creationId xmlns:a16="http://schemas.microsoft.com/office/drawing/2014/main" id="{9146A23D-A986-40BD-9741-B2FC5F04D3B3}"/>
              </a:ext>
            </a:extLst>
          </p:cNvPr>
          <p:cNvGrpSpPr/>
          <p:nvPr/>
        </p:nvGrpSpPr>
        <p:grpSpPr>
          <a:xfrm>
            <a:off x="6531401" y="3291189"/>
            <a:ext cx="1682842" cy="1032055"/>
            <a:chOff x="1014293" y="4214855"/>
            <a:chExt cx="1682842" cy="1032055"/>
          </a:xfrm>
        </p:grpSpPr>
        <p:pic>
          <p:nvPicPr>
            <p:cNvPr id="222" name="Ábra 183" descr="Felhasználó">
              <a:extLst>
                <a:ext uri="{FF2B5EF4-FFF2-40B4-BE49-F238E27FC236}">
                  <a16:creationId xmlns:a16="http://schemas.microsoft.com/office/drawing/2014/main" id="{06CBD0C9-99E2-4251-807E-DC3C6B7CB67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391430" y="4726109"/>
              <a:ext cx="505300" cy="505300"/>
            </a:xfrm>
            <a:prstGeom prst="rect">
              <a:avLst/>
            </a:prstGeom>
          </p:spPr>
        </p:pic>
        <p:cxnSp>
          <p:nvCxnSpPr>
            <p:cNvPr id="223" name="Egyenes összekötő nyíllal 222"/>
            <p:cNvCxnSpPr/>
            <p:nvPr/>
          </p:nvCxnSpPr>
          <p:spPr>
            <a:xfrm flipH="1">
              <a:off x="1393663" y="4214855"/>
              <a:ext cx="197963" cy="495753"/>
            </a:xfrm>
            <a:prstGeom prst="straightConnector1">
              <a:avLst/>
            </a:prstGeom>
            <a:noFill/>
            <a:ln w="31750" cap="flat">
              <a:solidFill>
                <a:srgbClr val="494949"/>
              </a:solidFill>
              <a:prstDash val="solid"/>
              <a:round/>
              <a:tailEnd type="triangle"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224" name="Egyenes összekötő nyíllal 223"/>
            <p:cNvCxnSpPr/>
            <p:nvPr/>
          </p:nvCxnSpPr>
          <p:spPr>
            <a:xfrm flipH="1">
              <a:off x="1672016" y="4249210"/>
              <a:ext cx="98982" cy="461397"/>
            </a:xfrm>
            <a:prstGeom prst="straightConnector1">
              <a:avLst/>
            </a:prstGeom>
            <a:noFill/>
            <a:ln w="31750" cap="flat">
              <a:solidFill>
                <a:srgbClr val="494949"/>
              </a:solidFill>
              <a:prstDash val="solid"/>
              <a:round/>
              <a:tailEnd type="triangle"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225" name="Egyenes összekötő nyíllal 224"/>
            <p:cNvCxnSpPr/>
            <p:nvPr/>
          </p:nvCxnSpPr>
          <p:spPr>
            <a:xfrm>
              <a:off x="2149402" y="4214855"/>
              <a:ext cx="166862" cy="495753"/>
            </a:xfrm>
            <a:prstGeom prst="straightConnector1">
              <a:avLst/>
            </a:prstGeom>
            <a:noFill/>
            <a:ln w="31750" cap="flat">
              <a:solidFill>
                <a:srgbClr val="494949"/>
              </a:solidFill>
              <a:prstDash val="solid"/>
              <a:round/>
              <a:tailEnd type="triangle"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226" name="Egyenes összekötő nyíllal 225"/>
            <p:cNvCxnSpPr/>
            <p:nvPr/>
          </p:nvCxnSpPr>
          <p:spPr>
            <a:xfrm>
              <a:off x="1927184" y="4233081"/>
              <a:ext cx="73550" cy="505300"/>
            </a:xfrm>
            <a:prstGeom prst="straightConnector1">
              <a:avLst/>
            </a:prstGeom>
            <a:noFill/>
            <a:ln w="31750" cap="flat">
              <a:solidFill>
                <a:srgbClr val="494949"/>
              </a:solidFill>
              <a:prstDash val="solid"/>
              <a:round/>
              <a:tailEnd type="triangle"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pic>
          <p:nvPicPr>
            <p:cNvPr id="227" name="Ábra 182" descr="Felhasználó">
              <a:extLst>
                <a:ext uri="{FF2B5EF4-FFF2-40B4-BE49-F238E27FC236}">
                  <a16:creationId xmlns:a16="http://schemas.microsoft.com/office/drawing/2014/main" id="{CE5C0449-7D8B-483A-A469-D15C22CE44E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014293" y="4734458"/>
              <a:ext cx="505300" cy="505300"/>
            </a:xfrm>
            <a:prstGeom prst="rect">
              <a:avLst/>
            </a:prstGeom>
          </p:spPr>
        </p:pic>
        <p:pic>
          <p:nvPicPr>
            <p:cNvPr id="228" name="Ábra 184" descr="Felhasználó">
              <a:extLst>
                <a:ext uri="{FF2B5EF4-FFF2-40B4-BE49-F238E27FC236}">
                  <a16:creationId xmlns:a16="http://schemas.microsoft.com/office/drawing/2014/main" id="{F4D9369F-7873-48F8-AAF4-600479C531F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770998" y="4741610"/>
              <a:ext cx="505300" cy="505300"/>
            </a:xfrm>
            <a:prstGeom prst="rect">
              <a:avLst/>
            </a:prstGeom>
          </p:spPr>
        </p:pic>
        <p:pic>
          <p:nvPicPr>
            <p:cNvPr id="229" name="Ábra 185" descr="Felhasználó">
              <a:extLst>
                <a:ext uri="{FF2B5EF4-FFF2-40B4-BE49-F238E27FC236}">
                  <a16:creationId xmlns:a16="http://schemas.microsoft.com/office/drawing/2014/main" id="{A41A34FA-6992-4EC2-AC78-A7B45270C39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2191835" y="4740516"/>
              <a:ext cx="505300" cy="505300"/>
            </a:xfrm>
            <a:prstGeom prst="rect">
              <a:avLst/>
            </a:prstGeom>
          </p:spPr>
        </p:pic>
      </p:grpSp>
      <p:grpSp>
        <p:nvGrpSpPr>
          <p:cNvPr id="239" name="Csoportba foglalás 238">
            <a:extLst>
              <a:ext uri="{FF2B5EF4-FFF2-40B4-BE49-F238E27FC236}">
                <a16:creationId xmlns:a16="http://schemas.microsoft.com/office/drawing/2014/main" id="{9146A23D-A986-40BD-9741-B2FC5F04D3B3}"/>
              </a:ext>
            </a:extLst>
          </p:cNvPr>
          <p:cNvGrpSpPr/>
          <p:nvPr/>
        </p:nvGrpSpPr>
        <p:grpSpPr>
          <a:xfrm>
            <a:off x="9146326" y="3291189"/>
            <a:ext cx="1682842" cy="1032055"/>
            <a:chOff x="1014293" y="4214855"/>
            <a:chExt cx="1682842" cy="1032055"/>
          </a:xfrm>
        </p:grpSpPr>
        <p:pic>
          <p:nvPicPr>
            <p:cNvPr id="240" name="Ábra 183" descr="Felhasználó">
              <a:extLst>
                <a:ext uri="{FF2B5EF4-FFF2-40B4-BE49-F238E27FC236}">
                  <a16:creationId xmlns:a16="http://schemas.microsoft.com/office/drawing/2014/main" id="{06CBD0C9-99E2-4251-807E-DC3C6B7CB67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391430" y="4726109"/>
              <a:ext cx="505300" cy="505300"/>
            </a:xfrm>
            <a:prstGeom prst="rect">
              <a:avLst/>
            </a:prstGeom>
          </p:spPr>
        </p:pic>
        <p:cxnSp>
          <p:nvCxnSpPr>
            <p:cNvPr id="241" name="Egyenes összekötő nyíllal 240"/>
            <p:cNvCxnSpPr/>
            <p:nvPr/>
          </p:nvCxnSpPr>
          <p:spPr>
            <a:xfrm flipH="1">
              <a:off x="1393663" y="4214855"/>
              <a:ext cx="197963" cy="495753"/>
            </a:xfrm>
            <a:prstGeom prst="straightConnector1">
              <a:avLst/>
            </a:prstGeom>
            <a:noFill/>
            <a:ln w="31750" cap="flat">
              <a:solidFill>
                <a:srgbClr val="494949"/>
              </a:solidFill>
              <a:prstDash val="solid"/>
              <a:round/>
              <a:tailEnd type="triangle"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242" name="Egyenes összekötő nyíllal 241"/>
            <p:cNvCxnSpPr/>
            <p:nvPr/>
          </p:nvCxnSpPr>
          <p:spPr>
            <a:xfrm flipH="1">
              <a:off x="1672016" y="4249210"/>
              <a:ext cx="98982" cy="461397"/>
            </a:xfrm>
            <a:prstGeom prst="straightConnector1">
              <a:avLst/>
            </a:prstGeom>
            <a:noFill/>
            <a:ln w="31750" cap="flat">
              <a:solidFill>
                <a:srgbClr val="494949"/>
              </a:solidFill>
              <a:prstDash val="solid"/>
              <a:round/>
              <a:tailEnd type="triangle"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243" name="Egyenes összekötő nyíllal 242"/>
            <p:cNvCxnSpPr/>
            <p:nvPr/>
          </p:nvCxnSpPr>
          <p:spPr>
            <a:xfrm>
              <a:off x="2149402" y="4214855"/>
              <a:ext cx="166862" cy="495753"/>
            </a:xfrm>
            <a:prstGeom prst="straightConnector1">
              <a:avLst/>
            </a:prstGeom>
            <a:noFill/>
            <a:ln w="31750" cap="flat">
              <a:solidFill>
                <a:srgbClr val="494949"/>
              </a:solidFill>
              <a:prstDash val="solid"/>
              <a:round/>
              <a:tailEnd type="triangle"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244" name="Egyenes összekötő nyíllal 243"/>
            <p:cNvCxnSpPr/>
            <p:nvPr/>
          </p:nvCxnSpPr>
          <p:spPr>
            <a:xfrm>
              <a:off x="1927184" y="4233081"/>
              <a:ext cx="73550" cy="505300"/>
            </a:xfrm>
            <a:prstGeom prst="straightConnector1">
              <a:avLst/>
            </a:prstGeom>
            <a:noFill/>
            <a:ln w="31750" cap="flat">
              <a:solidFill>
                <a:srgbClr val="494949"/>
              </a:solidFill>
              <a:prstDash val="solid"/>
              <a:round/>
              <a:tailEnd type="triangle"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pic>
          <p:nvPicPr>
            <p:cNvPr id="245" name="Ábra 182" descr="Felhasználó">
              <a:extLst>
                <a:ext uri="{FF2B5EF4-FFF2-40B4-BE49-F238E27FC236}">
                  <a16:creationId xmlns:a16="http://schemas.microsoft.com/office/drawing/2014/main" id="{CE5C0449-7D8B-483A-A469-D15C22CE44E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014293" y="4734458"/>
              <a:ext cx="505300" cy="505300"/>
            </a:xfrm>
            <a:prstGeom prst="rect">
              <a:avLst/>
            </a:prstGeom>
          </p:spPr>
        </p:pic>
        <p:pic>
          <p:nvPicPr>
            <p:cNvPr id="246" name="Ábra 184" descr="Felhasználó">
              <a:extLst>
                <a:ext uri="{FF2B5EF4-FFF2-40B4-BE49-F238E27FC236}">
                  <a16:creationId xmlns:a16="http://schemas.microsoft.com/office/drawing/2014/main" id="{F4D9369F-7873-48F8-AAF4-600479C531F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770998" y="4741610"/>
              <a:ext cx="505300" cy="505300"/>
            </a:xfrm>
            <a:prstGeom prst="rect">
              <a:avLst/>
            </a:prstGeom>
          </p:spPr>
        </p:pic>
        <p:pic>
          <p:nvPicPr>
            <p:cNvPr id="247" name="Ábra 185" descr="Felhasználó">
              <a:extLst>
                <a:ext uri="{FF2B5EF4-FFF2-40B4-BE49-F238E27FC236}">
                  <a16:creationId xmlns:a16="http://schemas.microsoft.com/office/drawing/2014/main" id="{A41A34FA-6992-4EC2-AC78-A7B45270C39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2191835" y="4740516"/>
              <a:ext cx="505300" cy="505300"/>
            </a:xfrm>
            <a:prstGeom prst="rect">
              <a:avLst/>
            </a:prstGeom>
          </p:spPr>
        </p:pic>
      </p:grpSp>
      <p:sp>
        <p:nvSpPr>
          <p:cNvPr id="249" name="Szövegdoboz 248"/>
          <p:cNvSpPr txBox="1"/>
          <p:nvPr/>
        </p:nvSpPr>
        <p:spPr>
          <a:xfrm>
            <a:off x="10981539" y="3788291"/>
            <a:ext cx="1820064" cy="52321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hu-HU" sz="2800" b="1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Arial"/>
              </a:rPr>
              <a:t>16 fő </a:t>
            </a:r>
            <a:endParaRPr kumimoji="0" lang="en-US" sz="2800" b="1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  <a:sym typeface="Arial"/>
            </a:endParaRPr>
          </a:p>
        </p:txBody>
      </p:sp>
      <p:pic>
        <p:nvPicPr>
          <p:cNvPr id="256" name="Graphic 125">
            <a:extLst>
              <a:ext uri="{FF2B5EF4-FFF2-40B4-BE49-F238E27FC236}">
                <a16:creationId xmlns:a16="http://schemas.microsoft.com/office/drawing/2014/main" id="{74E6B4B5-C50C-4BF5-80D6-5659E1049699}"/>
              </a:ext>
            </a:extLst>
          </p:cNvPr>
          <p:cNvPicPr>
            <a:picLocks noChangeAspect="1"/>
          </p:cNvPicPr>
          <p:nvPr/>
        </p:nvPicPr>
        <p:blipFill>
          <a:blip>
            <a:extLst/>
          </a:blip>
          <a:stretch>
            <a:fillRect/>
          </a:stretch>
        </p:blipFill>
        <p:spPr>
          <a:xfrm>
            <a:off x="304062" y="5061663"/>
            <a:ext cx="1434065" cy="295918"/>
          </a:xfrm>
          <a:prstGeom prst="rect">
            <a:avLst/>
          </a:prstGeom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077" y="4299896"/>
            <a:ext cx="1347787" cy="83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2" name="Graphic 125">
            <a:extLst>
              <a:ext uri="{FF2B5EF4-FFF2-40B4-BE49-F238E27FC236}">
                <a16:creationId xmlns:a16="http://schemas.microsoft.com/office/drawing/2014/main" id="{74E6B4B5-C50C-4BF5-80D6-5659E1049699}"/>
              </a:ext>
            </a:extLst>
          </p:cNvPr>
          <p:cNvPicPr>
            <a:picLocks noChangeAspect="1"/>
          </p:cNvPicPr>
          <p:nvPr/>
        </p:nvPicPr>
        <p:blipFill>
          <a:blip>
            <a:extLst/>
          </a:blip>
          <a:stretch>
            <a:fillRect/>
          </a:stretch>
        </p:blipFill>
        <p:spPr>
          <a:xfrm>
            <a:off x="1901171" y="5061663"/>
            <a:ext cx="1434065" cy="295918"/>
          </a:xfrm>
          <a:prstGeom prst="rect">
            <a:avLst/>
          </a:prstGeom>
        </p:spPr>
      </p:pic>
      <p:pic>
        <p:nvPicPr>
          <p:cNvPr id="263" name="Graphic 125">
            <a:extLst>
              <a:ext uri="{FF2B5EF4-FFF2-40B4-BE49-F238E27FC236}">
                <a16:creationId xmlns:a16="http://schemas.microsoft.com/office/drawing/2014/main" id="{74E6B4B5-C50C-4BF5-80D6-5659E1049699}"/>
              </a:ext>
            </a:extLst>
          </p:cNvPr>
          <p:cNvPicPr>
            <a:picLocks noChangeAspect="1"/>
          </p:cNvPicPr>
          <p:nvPr/>
        </p:nvPicPr>
        <p:blipFill>
          <a:blip>
            <a:extLst/>
          </a:blip>
          <a:stretch>
            <a:fillRect/>
          </a:stretch>
        </p:blipFill>
        <p:spPr>
          <a:xfrm>
            <a:off x="3884915" y="5061663"/>
            <a:ext cx="1434065" cy="295918"/>
          </a:xfrm>
          <a:prstGeom prst="rect">
            <a:avLst/>
          </a:prstGeom>
        </p:spPr>
      </p:pic>
      <p:pic>
        <p:nvPicPr>
          <p:cNvPr id="267" name="Graphic 125">
            <a:extLst>
              <a:ext uri="{FF2B5EF4-FFF2-40B4-BE49-F238E27FC236}">
                <a16:creationId xmlns:a16="http://schemas.microsoft.com/office/drawing/2014/main" id="{74E6B4B5-C50C-4BF5-80D6-5659E1049699}"/>
              </a:ext>
            </a:extLst>
          </p:cNvPr>
          <p:cNvPicPr>
            <a:picLocks noChangeAspect="1"/>
          </p:cNvPicPr>
          <p:nvPr/>
        </p:nvPicPr>
        <p:blipFill>
          <a:blip>
            <a:extLst/>
          </a:blip>
          <a:stretch>
            <a:fillRect/>
          </a:stretch>
        </p:blipFill>
        <p:spPr>
          <a:xfrm>
            <a:off x="9386033" y="5061663"/>
            <a:ext cx="1434065" cy="295918"/>
          </a:xfrm>
          <a:prstGeom prst="rect">
            <a:avLst/>
          </a:prstGeom>
        </p:spPr>
      </p:pic>
      <p:grpSp>
        <p:nvGrpSpPr>
          <p:cNvPr id="268" name="Csoportba foglalás 267"/>
          <p:cNvGrpSpPr/>
          <p:nvPr/>
        </p:nvGrpSpPr>
        <p:grpSpPr>
          <a:xfrm>
            <a:off x="4114148" y="4338859"/>
            <a:ext cx="1061765" cy="629465"/>
            <a:chOff x="805120" y="4317303"/>
            <a:chExt cx="1406714" cy="736546"/>
          </a:xfrm>
        </p:grpSpPr>
        <p:cxnSp>
          <p:nvCxnSpPr>
            <p:cNvPr id="269" name="Egyenes összekötő nyíllal 268"/>
            <p:cNvCxnSpPr>
              <a:cxnSpLocks/>
            </p:cNvCxnSpPr>
            <p:nvPr/>
          </p:nvCxnSpPr>
          <p:spPr>
            <a:xfrm flipH="1">
              <a:off x="805120" y="4317303"/>
              <a:ext cx="586793" cy="693901"/>
            </a:xfrm>
            <a:prstGeom prst="straightConnector1">
              <a:avLst/>
            </a:prstGeom>
            <a:noFill/>
            <a:ln w="31750" cap="flat">
              <a:solidFill>
                <a:srgbClr val="494949"/>
              </a:solidFill>
              <a:prstDash val="solid"/>
              <a:round/>
              <a:tailEnd type="triangle"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270" name="Egyenes összekötő nyíllal 269"/>
            <p:cNvCxnSpPr>
              <a:cxnSpLocks/>
            </p:cNvCxnSpPr>
            <p:nvPr/>
          </p:nvCxnSpPr>
          <p:spPr>
            <a:xfrm flipH="1">
              <a:off x="1263319" y="4478434"/>
              <a:ext cx="221764" cy="563634"/>
            </a:xfrm>
            <a:prstGeom prst="straightConnector1">
              <a:avLst/>
            </a:prstGeom>
            <a:noFill/>
            <a:ln w="31750" cap="flat">
              <a:solidFill>
                <a:srgbClr val="494949"/>
              </a:solidFill>
              <a:prstDash val="solid"/>
              <a:round/>
              <a:tailEnd type="triangle"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271" name="Egyenes összekötő nyíllal 270"/>
            <p:cNvCxnSpPr>
              <a:cxnSpLocks/>
            </p:cNvCxnSpPr>
            <p:nvPr/>
          </p:nvCxnSpPr>
          <p:spPr>
            <a:xfrm>
              <a:off x="1816323" y="4338397"/>
              <a:ext cx="395511" cy="672807"/>
            </a:xfrm>
            <a:prstGeom prst="straightConnector1">
              <a:avLst/>
            </a:prstGeom>
            <a:noFill/>
            <a:ln w="31750" cap="flat">
              <a:solidFill>
                <a:srgbClr val="494949"/>
              </a:solidFill>
              <a:prstDash val="solid"/>
              <a:round/>
              <a:tailEnd type="triangle"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272" name="Egyenes összekötő nyíllal 271"/>
            <p:cNvCxnSpPr>
              <a:cxnSpLocks/>
            </p:cNvCxnSpPr>
            <p:nvPr/>
          </p:nvCxnSpPr>
          <p:spPr>
            <a:xfrm>
              <a:off x="1695677" y="4483030"/>
              <a:ext cx="74334" cy="570819"/>
            </a:xfrm>
            <a:prstGeom prst="straightConnector1">
              <a:avLst/>
            </a:prstGeom>
            <a:noFill/>
            <a:ln w="31750" cap="flat">
              <a:solidFill>
                <a:srgbClr val="494949"/>
              </a:solidFill>
              <a:prstDash val="solid"/>
              <a:round/>
              <a:tailEnd type="triangle"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sp>
        <p:nvSpPr>
          <p:cNvPr id="273" name="Szövegdoboz 272"/>
          <p:cNvSpPr txBox="1"/>
          <p:nvPr/>
        </p:nvSpPr>
        <p:spPr>
          <a:xfrm>
            <a:off x="11033791" y="4904558"/>
            <a:ext cx="1820064" cy="52321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hu-HU" sz="2800" b="1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Arial"/>
              </a:rPr>
              <a:t>64 fő </a:t>
            </a:r>
            <a:endParaRPr kumimoji="0" lang="en-US" sz="2800" b="1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  <a:sym typeface="Arial"/>
            </a:endParaRPr>
          </a:p>
        </p:txBody>
      </p:sp>
      <p:pic>
        <p:nvPicPr>
          <p:cNvPr id="274" name="Graphic 125">
            <a:extLst>
              <a:ext uri="{FF2B5EF4-FFF2-40B4-BE49-F238E27FC236}">
                <a16:creationId xmlns:a16="http://schemas.microsoft.com/office/drawing/2014/main" id="{74E6B4B5-C50C-4BF5-80D6-5659E1049699}"/>
              </a:ext>
            </a:extLst>
          </p:cNvPr>
          <p:cNvPicPr>
            <a:picLocks noChangeAspect="1"/>
          </p:cNvPicPr>
          <p:nvPr/>
        </p:nvPicPr>
        <p:blipFill>
          <a:blip>
            <a:extLst/>
          </a:blip>
          <a:stretch>
            <a:fillRect/>
          </a:stretch>
        </p:blipFill>
        <p:spPr>
          <a:xfrm>
            <a:off x="5537664" y="5061663"/>
            <a:ext cx="1434065" cy="295918"/>
          </a:xfrm>
          <a:prstGeom prst="rect">
            <a:avLst/>
          </a:prstGeom>
        </p:spPr>
      </p:pic>
      <p:grpSp>
        <p:nvGrpSpPr>
          <p:cNvPr id="275" name="Csoportba foglalás 274"/>
          <p:cNvGrpSpPr/>
          <p:nvPr/>
        </p:nvGrpSpPr>
        <p:grpSpPr>
          <a:xfrm>
            <a:off x="7489381" y="4338859"/>
            <a:ext cx="1061765" cy="629465"/>
            <a:chOff x="805120" y="4317303"/>
            <a:chExt cx="1406714" cy="736546"/>
          </a:xfrm>
        </p:grpSpPr>
        <p:cxnSp>
          <p:nvCxnSpPr>
            <p:cNvPr id="276" name="Egyenes összekötő nyíllal 275"/>
            <p:cNvCxnSpPr>
              <a:cxnSpLocks/>
            </p:cNvCxnSpPr>
            <p:nvPr/>
          </p:nvCxnSpPr>
          <p:spPr>
            <a:xfrm flipH="1">
              <a:off x="805120" y="4317303"/>
              <a:ext cx="586793" cy="693901"/>
            </a:xfrm>
            <a:prstGeom prst="straightConnector1">
              <a:avLst/>
            </a:prstGeom>
            <a:noFill/>
            <a:ln w="31750" cap="flat">
              <a:solidFill>
                <a:srgbClr val="494949"/>
              </a:solidFill>
              <a:prstDash val="solid"/>
              <a:round/>
              <a:tailEnd type="triangle"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277" name="Egyenes összekötő nyíllal 276"/>
            <p:cNvCxnSpPr>
              <a:cxnSpLocks/>
            </p:cNvCxnSpPr>
            <p:nvPr/>
          </p:nvCxnSpPr>
          <p:spPr>
            <a:xfrm flipH="1">
              <a:off x="1263319" y="4478434"/>
              <a:ext cx="221764" cy="563634"/>
            </a:xfrm>
            <a:prstGeom prst="straightConnector1">
              <a:avLst/>
            </a:prstGeom>
            <a:noFill/>
            <a:ln w="31750" cap="flat">
              <a:solidFill>
                <a:srgbClr val="494949"/>
              </a:solidFill>
              <a:prstDash val="solid"/>
              <a:round/>
              <a:tailEnd type="triangle"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278" name="Egyenes összekötő nyíllal 277"/>
            <p:cNvCxnSpPr>
              <a:cxnSpLocks/>
            </p:cNvCxnSpPr>
            <p:nvPr/>
          </p:nvCxnSpPr>
          <p:spPr>
            <a:xfrm>
              <a:off x="1816323" y="4338397"/>
              <a:ext cx="395511" cy="672807"/>
            </a:xfrm>
            <a:prstGeom prst="straightConnector1">
              <a:avLst/>
            </a:prstGeom>
            <a:noFill/>
            <a:ln w="31750" cap="flat">
              <a:solidFill>
                <a:srgbClr val="494949"/>
              </a:solidFill>
              <a:prstDash val="solid"/>
              <a:round/>
              <a:tailEnd type="triangle"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279" name="Egyenes összekötő nyíllal 278"/>
            <p:cNvCxnSpPr>
              <a:cxnSpLocks/>
            </p:cNvCxnSpPr>
            <p:nvPr/>
          </p:nvCxnSpPr>
          <p:spPr>
            <a:xfrm>
              <a:off x="1695677" y="4483030"/>
              <a:ext cx="74334" cy="570819"/>
            </a:xfrm>
            <a:prstGeom prst="straightConnector1">
              <a:avLst/>
            </a:prstGeom>
            <a:noFill/>
            <a:ln w="31750" cap="flat">
              <a:solidFill>
                <a:srgbClr val="494949"/>
              </a:solidFill>
              <a:prstDash val="solid"/>
              <a:round/>
              <a:tailEnd type="triangle"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grpSp>
        <p:nvGrpSpPr>
          <p:cNvPr id="280" name="Csoportba foglalás 279"/>
          <p:cNvGrpSpPr/>
          <p:nvPr/>
        </p:nvGrpSpPr>
        <p:grpSpPr>
          <a:xfrm>
            <a:off x="9549489" y="4338859"/>
            <a:ext cx="1061765" cy="629465"/>
            <a:chOff x="805120" y="4317303"/>
            <a:chExt cx="1406714" cy="736546"/>
          </a:xfrm>
        </p:grpSpPr>
        <p:cxnSp>
          <p:nvCxnSpPr>
            <p:cNvPr id="281" name="Egyenes összekötő nyíllal 280"/>
            <p:cNvCxnSpPr>
              <a:cxnSpLocks/>
            </p:cNvCxnSpPr>
            <p:nvPr/>
          </p:nvCxnSpPr>
          <p:spPr>
            <a:xfrm flipH="1">
              <a:off x="805120" y="4317303"/>
              <a:ext cx="586793" cy="693901"/>
            </a:xfrm>
            <a:prstGeom prst="straightConnector1">
              <a:avLst/>
            </a:prstGeom>
            <a:noFill/>
            <a:ln w="31750" cap="flat">
              <a:solidFill>
                <a:srgbClr val="494949"/>
              </a:solidFill>
              <a:prstDash val="solid"/>
              <a:round/>
              <a:tailEnd type="triangle"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310" name="Egyenes összekötő nyíllal 309"/>
            <p:cNvCxnSpPr>
              <a:cxnSpLocks/>
            </p:cNvCxnSpPr>
            <p:nvPr/>
          </p:nvCxnSpPr>
          <p:spPr>
            <a:xfrm flipH="1">
              <a:off x="1263319" y="4478434"/>
              <a:ext cx="221764" cy="563634"/>
            </a:xfrm>
            <a:prstGeom prst="straightConnector1">
              <a:avLst/>
            </a:prstGeom>
            <a:noFill/>
            <a:ln w="31750" cap="flat">
              <a:solidFill>
                <a:srgbClr val="494949"/>
              </a:solidFill>
              <a:prstDash val="solid"/>
              <a:round/>
              <a:tailEnd type="triangle"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311" name="Egyenes összekötő nyíllal 310"/>
            <p:cNvCxnSpPr>
              <a:cxnSpLocks/>
            </p:cNvCxnSpPr>
            <p:nvPr/>
          </p:nvCxnSpPr>
          <p:spPr>
            <a:xfrm>
              <a:off x="1816323" y="4338397"/>
              <a:ext cx="395511" cy="672807"/>
            </a:xfrm>
            <a:prstGeom prst="straightConnector1">
              <a:avLst/>
            </a:prstGeom>
            <a:noFill/>
            <a:ln w="31750" cap="flat">
              <a:solidFill>
                <a:srgbClr val="494949"/>
              </a:solidFill>
              <a:prstDash val="solid"/>
              <a:round/>
              <a:tailEnd type="triangle"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312" name="Egyenes összekötő nyíllal 311"/>
            <p:cNvCxnSpPr>
              <a:cxnSpLocks/>
            </p:cNvCxnSpPr>
            <p:nvPr/>
          </p:nvCxnSpPr>
          <p:spPr>
            <a:xfrm>
              <a:off x="1695677" y="4483030"/>
              <a:ext cx="74334" cy="570819"/>
            </a:xfrm>
            <a:prstGeom prst="straightConnector1">
              <a:avLst/>
            </a:prstGeom>
            <a:noFill/>
            <a:ln w="31750" cap="flat">
              <a:solidFill>
                <a:srgbClr val="494949"/>
              </a:solidFill>
              <a:prstDash val="solid"/>
              <a:round/>
              <a:tailEnd type="triangle"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grpSp>
        <p:nvGrpSpPr>
          <p:cNvPr id="313" name="Csoportba foglalás 312"/>
          <p:cNvGrpSpPr/>
          <p:nvPr/>
        </p:nvGrpSpPr>
        <p:grpSpPr>
          <a:xfrm>
            <a:off x="2059039" y="4338859"/>
            <a:ext cx="1121130" cy="644614"/>
            <a:chOff x="701661" y="4287796"/>
            <a:chExt cx="1485366" cy="754272"/>
          </a:xfrm>
        </p:grpSpPr>
        <p:cxnSp>
          <p:nvCxnSpPr>
            <p:cNvPr id="314" name="Egyenes összekötő nyíllal 313"/>
            <p:cNvCxnSpPr>
              <a:cxnSpLocks/>
            </p:cNvCxnSpPr>
            <p:nvPr/>
          </p:nvCxnSpPr>
          <p:spPr>
            <a:xfrm flipH="1">
              <a:off x="701661" y="4305256"/>
              <a:ext cx="269734" cy="705949"/>
            </a:xfrm>
            <a:prstGeom prst="straightConnector1">
              <a:avLst/>
            </a:prstGeom>
            <a:noFill/>
            <a:ln w="31750" cap="flat">
              <a:solidFill>
                <a:srgbClr val="494949"/>
              </a:solidFill>
              <a:prstDash val="solid"/>
              <a:round/>
              <a:tailEnd type="triangle"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315" name="Egyenes összekötő nyíllal 314"/>
            <p:cNvCxnSpPr>
              <a:cxnSpLocks/>
            </p:cNvCxnSpPr>
            <p:nvPr/>
          </p:nvCxnSpPr>
          <p:spPr>
            <a:xfrm>
              <a:off x="1165746" y="4445256"/>
              <a:ext cx="11652" cy="596812"/>
            </a:xfrm>
            <a:prstGeom prst="straightConnector1">
              <a:avLst/>
            </a:prstGeom>
            <a:noFill/>
            <a:ln w="31750" cap="flat">
              <a:solidFill>
                <a:srgbClr val="494949"/>
              </a:solidFill>
              <a:prstDash val="solid"/>
              <a:round/>
              <a:tailEnd type="triangle"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325" name="Egyenes összekötő nyíllal 324"/>
            <p:cNvCxnSpPr>
              <a:cxnSpLocks/>
            </p:cNvCxnSpPr>
            <p:nvPr/>
          </p:nvCxnSpPr>
          <p:spPr>
            <a:xfrm>
              <a:off x="1466069" y="4287796"/>
              <a:ext cx="720958" cy="754272"/>
            </a:xfrm>
            <a:prstGeom prst="straightConnector1">
              <a:avLst/>
            </a:prstGeom>
            <a:noFill/>
            <a:ln w="31750" cap="flat">
              <a:solidFill>
                <a:srgbClr val="494949"/>
              </a:solidFill>
              <a:prstDash val="solid"/>
              <a:round/>
              <a:tailEnd type="triangle"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326" name="Egyenes összekötő nyíllal 325"/>
            <p:cNvCxnSpPr>
              <a:cxnSpLocks/>
            </p:cNvCxnSpPr>
            <p:nvPr/>
          </p:nvCxnSpPr>
          <p:spPr>
            <a:xfrm>
              <a:off x="1329481" y="4415165"/>
              <a:ext cx="343693" cy="626903"/>
            </a:xfrm>
            <a:prstGeom prst="straightConnector1">
              <a:avLst/>
            </a:prstGeom>
            <a:noFill/>
            <a:ln w="31750" cap="flat">
              <a:solidFill>
                <a:srgbClr val="494949"/>
              </a:solidFill>
              <a:prstDash val="solid"/>
              <a:round/>
              <a:tailEnd type="triangle"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pic>
        <p:nvPicPr>
          <p:cNvPr id="33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0992" y="4299896"/>
            <a:ext cx="1347787" cy="83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3" name="Graphic 125">
            <a:extLst>
              <a:ext uri="{FF2B5EF4-FFF2-40B4-BE49-F238E27FC236}">
                <a16:creationId xmlns:a16="http://schemas.microsoft.com/office/drawing/2014/main" id="{74E6B4B5-C50C-4BF5-80D6-5659E1049699}"/>
              </a:ext>
            </a:extLst>
          </p:cNvPr>
          <p:cNvPicPr>
            <a:picLocks noChangeAspect="1"/>
          </p:cNvPicPr>
          <p:nvPr/>
        </p:nvPicPr>
        <p:blipFill>
          <a:blip>
            <a:extLst/>
          </a:blip>
          <a:stretch>
            <a:fillRect/>
          </a:stretch>
        </p:blipFill>
        <p:spPr>
          <a:xfrm>
            <a:off x="7288106" y="5061663"/>
            <a:ext cx="1434065" cy="295918"/>
          </a:xfrm>
          <a:prstGeom prst="rect">
            <a:avLst/>
          </a:prstGeom>
        </p:spPr>
      </p:pic>
      <p:sp>
        <p:nvSpPr>
          <p:cNvPr id="406" name="Szövegdoboz 405"/>
          <p:cNvSpPr txBox="1"/>
          <p:nvPr/>
        </p:nvSpPr>
        <p:spPr>
          <a:xfrm>
            <a:off x="10981539" y="4355280"/>
            <a:ext cx="1820064" cy="52321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hu-HU" sz="2800" b="1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Arial"/>
              </a:rPr>
              <a:t>+</a:t>
            </a:r>
            <a:endParaRPr kumimoji="0" lang="en-US" sz="2800" b="1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  <a:sym typeface="Arial"/>
            </a:endParaRPr>
          </a:p>
        </p:txBody>
      </p:sp>
      <p:pic>
        <p:nvPicPr>
          <p:cNvPr id="521" name="Picture 2"/>
          <p:cNvPicPr>
            <a:picLocks noChangeAspect="1" noChangeArrowheads="1"/>
          </p:cNvPicPr>
          <p:nvPr/>
        </p:nvPicPr>
        <p:blipFill>
          <a:blip r:embed="rId5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5371" y="2309479"/>
            <a:ext cx="655364" cy="6480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  <a:extLst/>
        </p:spPr>
      </p:pic>
      <p:pic>
        <p:nvPicPr>
          <p:cNvPr id="522" name="Picture 2"/>
          <p:cNvPicPr>
            <a:picLocks noChangeAspect="1" noChangeArrowheads="1"/>
          </p:cNvPicPr>
          <p:nvPr/>
        </p:nvPicPr>
        <p:blipFill>
          <a:blip r:embed="rId5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6701" y="2309479"/>
            <a:ext cx="655364" cy="6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3" name="Picture 2"/>
          <p:cNvPicPr>
            <a:picLocks noChangeAspect="1" noChangeArrowheads="1"/>
          </p:cNvPicPr>
          <p:nvPr/>
        </p:nvPicPr>
        <p:blipFill>
          <a:blip r:embed="rId5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8551" y="2309479"/>
            <a:ext cx="655364" cy="6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24" name="Egyenes összekötő nyíllal 523"/>
          <p:cNvCxnSpPr>
            <a:cxnSpLocks/>
          </p:cNvCxnSpPr>
          <p:nvPr/>
        </p:nvCxnSpPr>
        <p:spPr>
          <a:xfrm>
            <a:off x="6232735" y="2021831"/>
            <a:ext cx="604176" cy="329793"/>
          </a:xfrm>
          <a:prstGeom prst="straightConnector1">
            <a:avLst/>
          </a:prstGeom>
          <a:noFill/>
          <a:ln w="38100" cap="flat">
            <a:solidFill>
              <a:srgbClr val="494949"/>
            </a:solidFill>
            <a:prstDash val="solid"/>
            <a:round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25" name="Egyenes összekötő nyíllal 524">
            <a:extLst>
              <a:ext uri="{FF2B5EF4-FFF2-40B4-BE49-F238E27FC236}">
                <a16:creationId xmlns:a16="http://schemas.microsoft.com/office/drawing/2014/main" id="{C8C13B9A-C322-4C52-BA18-BAC2AC550D21}"/>
              </a:ext>
            </a:extLst>
          </p:cNvPr>
          <p:cNvCxnSpPr>
            <a:cxnSpLocks/>
          </p:cNvCxnSpPr>
          <p:nvPr/>
        </p:nvCxnSpPr>
        <p:spPr>
          <a:xfrm>
            <a:off x="6437243" y="1681931"/>
            <a:ext cx="3034914" cy="627548"/>
          </a:xfrm>
          <a:prstGeom prst="straightConnector1">
            <a:avLst/>
          </a:prstGeom>
          <a:noFill/>
          <a:ln w="38100" cap="flat">
            <a:solidFill>
              <a:srgbClr val="494949"/>
            </a:solidFill>
            <a:prstDash val="solid"/>
            <a:round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296741799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9" grpId="0"/>
      <p:bldP spid="273" grpId="0"/>
      <p:bldP spid="40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3" name="Egyenes összekötő nyíllal 102"/>
          <p:cNvCxnSpPr>
            <a:cxnSpLocks/>
          </p:cNvCxnSpPr>
          <p:nvPr/>
        </p:nvCxnSpPr>
        <p:spPr>
          <a:xfrm flipH="1">
            <a:off x="4958304" y="1995705"/>
            <a:ext cx="604176" cy="329793"/>
          </a:xfrm>
          <a:prstGeom prst="straightConnector1">
            <a:avLst/>
          </a:prstGeom>
          <a:noFill/>
          <a:ln w="38100" cap="flat">
            <a:solidFill>
              <a:srgbClr val="494949"/>
            </a:solidFill>
            <a:prstDash val="solid"/>
            <a:round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79" name="Egyenes összekötő nyíllal 178">
            <a:extLst>
              <a:ext uri="{FF2B5EF4-FFF2-40B4-BE49-F238E27FC236}">
                <a16:creationId xmlns:a16="http://schemas.microsoft.com/office/drawing/2014/main" id="{C8C13B9A-C322-4C52-BA18-BAC2AC550D21}"/>
              </a:ext>
            </a:extLst>
          </p:cNvPr>
          <p:cNvCxnSpPr>
            <a:cxnSpLocks/>
          </p:cNvCxnSpPr>
          <p:nvPr/>
        </p:nvCxnSpPr>
        <p:spPr>
          <a:xfrm flipH="1">
            <a:off x="2293639" y="1681931"/>
            <a:ext cx="3034914" cy="627548"/>
          </a:xfrm>
          <a:prstGeom prst="straightConnector1">
            <a:avLst/>
          </a:prstGeom>
          <a:noFill/>
          <a:ln w="38100" cap="flat">
            <a:solidFill>
              <a:srgbClr val="494949"/>
            </a:solidFill>
            <a:prstDash val="solid"/>
            <a:round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grpSp>
        <p:nvGrpSpPr>
          <p:cNvPr id="282" name="Csoportba foglalás 281">
            <a:extLst>
              <a:ext uri="{FF2B5EF4-FFF2-40B4-BE49-F238E27FC236}">
                <a16:creationId xmlns:a16="http://schemas.microsoft.com/office/drawing/2014/main" id="{9146A23D-A986-40BD-9741-B2FC5F04D3B3}"/>
              </a:ext>
            </a:extLst>
          </p:cNvPr>
          <p:cNvGrpSpPr/>
          <p:nvPr/>
        </p:nvGrpSpPr>
        <p:grpSpPr>
          <a:xfrm>
            <a:off x="968300" y="3291189"/>
            <a:ext cx="1682842" cy="1032055"/>
            <a:chOff x="1014293" y="4214855"/>
            <a:chExt cx="1682842" cy="1032055"/>
          </a:xfrm>
        </p:grpSpPr>
        <p:pic>
          <p:nvPicPr>
            <p:cNvPr id="184" name="Ábra 183" descr="Felhasználó">
              <a:extLst>
                <a:ext uri="{FF2B5EF4-FFF2-40B4-BE49-F238E27FC236}">
                  <a16:creationId xmlns:a16="http://schemas.microsoft.com/office/drawing/2014/main" id="{06CBD0C9-99E2-4251-807E-DC3C6B7CB67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391430" y="4726109"/>
              <a:ext cx="505300" cy="505300"/>
            </a:xfrm>
            <a:prstGeom prst="rect">
              <a:avLst/>
            </a:prstGeom>
          </p:spPr>
        </p:pic>
        <p:cxnSp>
          <p:nvCxnSpPr>
            <p:cNvPr id="114" name="Egyenes összekötő nyíllal 113"/>
            <p:cNvCxnSpPr/>
            <p:nvPr/>
          </p:nvCxnSpPr>
          <p:spPr>
            <a:xfrm flipH="1">
              <a:off x="1393663" y="4214855"/>
              <a:ext cx="197963" cy="495753"/>
            </a:xfrm>
            <a:prstGeom prst="straightConnector1">
              <a:avLst/>
            </a:prstGeom>
            <a:noFill/>
            <a:ln w="31750" cap="flat">
              <a:solidFill>
                <a:srgbClr val="494949"/>
              </a:solidFill>
              <a:prstDash val="solid"/>
              <a:round/>
              <a:tailEnd type="triangle"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15" name="Egyenes összekötő nyíllal 114"/>
            <p:cNvCxnSpPr/>
            <p:nvPr/>
          </p:nvCxnSpPr>
          <p:spPr>
            <a:xfrm flipH="1">
              <a:off x="1672016" y="4249210"/>
              <a:ext cx="98982" cy="461397"/>
            </a:xfrm>
            <a:prstGeom prst="straightConnector1">
              <a:avLst/>
            </a:prstGeom>
            <a:noFill/>
            <a:ln w="31750" cap="flat">
              <a:solidFill>
                <a:srgbClr val="494949"/>
              </a:solidFill>
              <a:prstDash val="solid"/>
              <a:round/>
              <a:tailEnd type="triangle"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19" name="Egyenes összekötő nyíllal 118"/>
            <p:cNvCxnSpPr/>
            <p:nvPr/>
          </p:nvCxnSpPr>
          <p:spPr>
            <a:xfrm>
              <a:off x="2149402" y="4214855"/>
              <a:ext cx="166862" cy="495753"/>
            </a:xfrm>
            <a:prstGeom prst="straightConnector1">
              <a:avLst/>
            </a:prstGeom>
            <a:noFill/>
            <a:ln w="31750" cap="flat">
              <a:solidFill>
                <a:srgbClr val="494949"/>
              </a:solidFill>
              <a:prstDash val="solid"/>
              <a:round/>
              <a:tailEnd type="triangle"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20" name="Egyenes összekötő nyíllal 119"/>
            <p:cNvCxnSpPr/>
            <p:nvPr/>
          </p:nvCxnSpPr>
          <p:spPr>
            <a:xfrm>
              <a:off x="1927184" y="4233081"/>
              <a:ext cx="73550" cy="505300"/>
            </a:xfrm>
            <a:prstGeom prst="straightConnector1">
              <a:avLst/>
            </a:prstGeom>
            <a:noFill/>
            <a:ln w="31750" cap="flat">
              <a:solidFill>
                <a:srgbClr val="494949"/>
              </a:solidFill>
              <a:prstDash val="solid"/>
              <a:round/>
              <a:tailEnd type="triangle"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pic>
          <p:nvPicPr>
            <p:cNvPr id="183" name="Ábra 182" descr="Felhasználó">
              <a:extLst>
                <a:ext uri="{FF2B5EF4-FFF2-40B4-BE49-F238E27FC236}">
                  <a16:creationId xmlns:a16="http://schemas.microsoft.com/office/drawing/2014/main" id="{CE5C0449-7D8B-483A-A469-D15C22CE44E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014293" y="4734458"/>
              <a:ext cx="505300" cy="505300"/>
            </a:xfrm>
            <a:prstGeom prst="rect">
              <a:avLst/>
            </a:prstGeom>
          </p:spPr>
        </p:pic>
        <p:pic>
          <p:nvPicPr>
            <p:cNvPr id="185" name="Ábra 184" descr="Felhasználó">
              <a:extLst>
                <a:ext uri="{FF2B5EF4-FFF2-40B4-BE49-F238E27FC236}">
                  <a16:creationId xmlns:a16="http://schemas.microsoft.com/office/drawing/2014/main" id="{F4D9369F-7873-48F8-AAF4-600479C531F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770998" y="4741610"/>
              <a:ext cx="505300" cy="505300"/>
            </a:xfrm>
            <a:prstGeom prst="rect">
              <a:avLst/>
            </a:prstGeom>
          </p:spPr>
        </p:pic>
        <p:pic>
          <p:nvPicPr>
            <p:cNvPr id="186" name="Ábra 185" descr="Felhasználó">
              <a:extLst>
                <a:ext uri="{FF2B5EF4-FFF2-40B4-BE49-F238E27FC236}">
                  <a16:creationId xmlns:a16="http://schemas.microsoft.com/office/drawing/2014/main" id="{A41A34FA-6992-4EC2-AC78-A7B45270C39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2191835" y="4740516"/>
              <a:ext cx="505300" cy="505300"/>
            </a:xfrm>
            <a:prstGeom prst="rect">
              <a:avLst/>
            </a:prstGeom>
          </p:spPr>
        </p:pic>
      </p:grpSp>
      <p:pic>
        <p:nvPicPr>
          <p:cNvPr id="497" name="Ábra 496" descr="Felhasználó">
            <a:extLst>
              <a:ext uri="{FF2B5EF4-FFF2-40B4-BE49-F238E27FC236}">
                <a16:creationId xmlns:a16="http://schemas.microsoft.com/office/drawing/2014/main" id="{D027BB29-8498-46CB-8E79-9FB3ADFBAF1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474139" y="1069397"/>
            <a:ext cx="914400" cy="914400"/>
          </a:xfrm>
          <a:prstGeom prst="rect">
            <a:avLst/>
          </a:prstGeom>
        </p:spPr>
      </p:pic>
      <p:sp>
        <p:nvSpPr>
          <p:cNvPr id="193" name="Szövegdoboz 192"/>
          <p:cNvSpPr txBox="1"/>
          <p:nvPr/>
        </p:nvSpPr>
        <p:spPr>
          <a:xfrm>
            <a:off x="347644" y="317243"/>
            <a:ext cx="10774454" cy="52321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hu-HU" sz="2800" b="1" dirty="0">
                <a:solidFill>
                  <a:srgbClr val="DE006E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Arial"/>
              </a:rPr>
              <a:t>AJÁNLD TOVÁBB ISMERŐSEIDNEK:</a:t>
            </a:r>
            <a:endParaRPr kumimoji="0" lang="en-US" sz="2800" b="1" i="0" u="none" strike="noStrike" cap="none" spc="0" normalizeH="0" baseline="0" dirty="0">
              <a:ln>
                <a:noFill/>
              </a:ln>
              <a:solidFill>
                <a:srgbClr val="DE006E"/>
              </a:solidFill>
              <a:effectLst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  <a:sym typeface="Arial"/>
            </a:endParaRPr>
          </a:p>
        </p:txBody>
      </p:sp>
      <p:cxnSp>
        <p:nvCxnSpPr>
          <p:cNvPr id="194" name="Egyenes összekötő 193"/>
          <p:cNvCxnSpPr/>
          <p:nvPr/>
        </p:nvCxnSpPr>
        <p:spPr>
          <a:xfrm>
            <a:off x="455450" y="1028755"/>
            <a:ext cx="6311085" cy="0"/>
          </a:xfrm>
          <a:prstGeom prst="line">
            <a:avLst/>
          </a:prstGeom>
          <a:noFill/>
          <a:ln w="57150" cap="flat">
            <a:solidFill>
              <a:srgbClr val="DE006E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383" y="2309479"/>
            <a:ext cx="655364" cy="6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Szövegdoboz 9"/>
          <p:cNvSpPr txBox="1"/>
          <p:nvPr/>
        </p:nvSpPr>
        <p:spPr>
          <a:xfrm>
            <a:off x="10981539" y="2075080"/>
            <a:ext cx="1820064" cy="95410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hu-HU" sz="2800" b="1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Arial"/>
              </a:rPr>
              <a:t>4</a:t>
            </a:r>
            <a:br>
              <a:rPr lang="hu-HU" sz="2800" b="1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Arial"/>
              </a:rPr>
            </a:br>
            <a:r>
              <a:rPr lang="hu-HU" sz="2800" b="1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Arial"/>
              </a:rPr>
              <a:t>ismerős</a:t>
            </a:r>
            <a:endParaRPr kumimoji="0" lang="en-US" sz="2800" b="1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  <a:sym typeface="Arial"/>
            </a:endParaRPr>
          </a:p>
        </p:txBody>
      </p:sp>
      <p:cxnSp>
        <p:nvCxnSpPr>
          <p:cNvPr id="12" name="Egyenes összekötő 11"/>
          <p:cNvCxnSpPr/>
          <p:nvPr/>
        </p:nvCxnSpPr>
        <p:spPr>
          <a:xfrm>
            <a:off x="916763" y="3081437"/>
            <a:ext cx="11780336" cy="0"/>
          </a:xfrm>
          <a:prstGeom prst="line">
            <a:avLst/>
          </a:prstGeom>
          <a:noFill/>
          <a:ln w="25400" cap="flat">
            <a:solidFill>
              <a:schemeClr val="tx1">
                <a:lumMod val="50000"/>
                <a:lumOff val="50000"/>
              </a:schemeClr>
            </a:solidFill>
            <a:prstDash val="dash"/>
            <a:round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grpSp>
        <p:nvGrpSpPr>
          <p:cNvPr id="212" name="Csoportba foglalás 211">
            <a:extLst>
              <a:ext uri="{FF2B5EF4-FFF2-40B4-BE49-F238E27FC236}">
                <a16:creationId xmlns:a16="http://schemas.microsoft.com/office/drawing/2014/main" id="{9146A23D-A986-40BD-9741-B2FC5F04D3B3}"/>
              </a:ext>
            </a:extLst>
          </p:cNvPr>
          <p:cNvGrpSpPr/>
          <p:nvPr/>
        </p:nvGrpSpPr>
        <p:grpSpPr>
          <a:xfrm>
            <a:off x="3682158" y="3291189"/>
            <a:ext cx="1682842" cy="1032055"/>
            <a:chOff x="1014293" y="4214855"/>
            <a:chExt cx="1682842" cy="1032055"/>
          </a:xfrm>
        </p:grpSpPr>
        <p:pic>
          <p:nvPicPr>
            <p:cNvPr id="213" name="Ábra 183" descr="Felhasználó">
              <a:extLst>
                <a:ext uri="{FF2B5EF4-FFF2-40B4-BE49-F238E27FC236}">
                  <a16:creationId xmlns:a16="http://schemas.microsoft.com/office/drawing/2014/main" id="{06CBD0C9-99E2-4251-807E-DC3C6B7CB67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391430" y="4726109"/>
              <a:ext cx="505300" cy="505300"/>
            </a:xfrm>
            <a:prstGeom prst="rect">
              <a:avLst/>
            </a:prstGeom>
          </p:spPr>
        </p:pic>
        <p:cxnSp>
          <p:nvCxnSpPr>
            <p:cNvPr id="214" name="Egyenes összekötő nyíllal 213"/>
            <p:cNvCxnSpPr/>
            <p:nvPr/>
          </p:nvCxnSpPr>
          <p:spPr>
            <a:xfrm flipH="1">
              <a:off x="1393663" y="4214855"/>
              <a:ext cx="197963" cy="495753"/>
            </a:xfrm>
            <a:prstGeom prst="straightConnector1">
              <a:avLst/>
            </a:prstGeom>
            <a:noFill/>
            <a:ln w="31750" cap="flat">
              <a:solidFill>
                <a:srgbClr val="494949"/>
              </a:solidFill>
              <a:prstDash val="solid"/>
              <a:round/>
              <a:tailEnd type="triangle"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215" name="Egyenes összekötő nyíllal 214"/>
            <p:cNvCxnSpPr/>
            <p:nvPr/>
          </p:nvCxnSpPr>
          <p:spPr>
            <a:xfrm flipH="1">
              <a:off x="1672016" y="4249210"/>
              <a:ext cx="98982" cy="461397"/>
            </a:xfrm>
            <a:prstGeom prst="straightConnector1">
              <a:avLst/>
            </a:prstGeom>
            <a:noFill/>
            <a:ln w="31750" cap="flat">
              <a:solidFill>
                <a:srgbClr val="494949"/>
              </a:solidFill>
              <a:prstDash val="solid"/>
              <a:round/>
              <a:tailEnd type="triangle"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216" name="Egyenes összekötő nyíllal 215"/>
            <p:cNvCxnSpPr/>
            <p:nvPr/>
          </p:nvCxnSpPr>
          <p:spPr>
            <a:xfrm>
              <a:off x="2149402" y="4214855"/>
              <a:ext cx="166862" cy="495753"/>
            </a:xfrm>
            <a:prstGeom prst="straightConnector1">
              <a:avLst/>
            </a:prstGeom>
            <a:noFill/>
            <a:ln w="31750" cap="flat">
              <a:solidFill>
                <a:srgbClr val="494949"/>
              </a:solidFill>
              <a:prstDash val="solid"/>
              <a:round/>
              <a:tailEnd type="triangle"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217" name="Egyenes összekötő nyíllal 216"/>
            <p:cNvCxnSpPr/>
            <p:nvPr/>
          </p:nvCxnSpPr>
          <p:spPr>
            <a:xfrm>
              <a:off x="1927184" y="4233081"/>
              <a:ext cx="73550" cy="505300"/>
            </a:xfrm>
            <a:prstGeom prst="straightConnector1">
              <a:avLst/>
            </a:prstGeom>
            <a:noFill/>
            <a:ln w="31750" cap="flat">
              <a:solidFill>
                <a:srgbClr val="494949"/>
              </a:solidFill>
              <a:prstDash val="solid"/>
              <a:round/>
              <a:tailEnd type="triangle"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pic>
          <p:nvPicPr>
            <p:cNvPr id="218" name="Ábra 182" descr="Felhasználó">
              <a:extLst>
                <a:ext uri="{FF2B5EF4-FFF2-40B4-BE49-F238E27FC236}">
                  <a16:creationId xmlns:a16="http://schemas.microsoft.com/office/drawing/2014/main" id="{CE5C0449-7D8B-483A-A469-D15C22CE44E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014293" y="4734458"/>
              <a:ext cx="505300" cy="505300"/>
            </a:xfrm>
            <a:prstGeom prst="rect">
              <a:avLst/>
            </a:prstGeom>
          </p:spPr>
        </p:pic>
        <p:pic>
          <p:nvPicPr>
            <p:cNvPr id="219" name="Ábra 184" descr="Felhasználó">
              <a:extLst>
                <a:ext uri="{FF2B5EF4-FFF2-40B4-BE49-F238E27FC236}">
                  <a16:creationId xmlns:a16="http://schemas.microsoft.com/office/drawing/2014/main" id="{F4D9369F-7873-48F8-AAF4-600479C531F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770998" y="4741610"/>
              <a:ext cx="505300" cy="505300"/>
            </a:xfrm>
            <a:prstGeom prst="rect">
              <a:avLst/>
            </a:prstGeom>
          </p:spPr>
        </p:pic>
        <p:pic>
          <p:nvPicPr>
            <p:cNvPr id="220" name="Ábra 185" descr="Felhasználó">
              <a:extLst>
                <a:ext uri="{FF2B5EF4-FFF2-40B4-BE49-F238E27FC236}">
                  <a16:creationId xmlns:a16="http://schemas.microsoft.com/office/drawing/2014/main" id="{A41A34FA-6992-4EC2-AC78-A7B45270C39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2191835" y="4740516"/>
              <a:ext cx="505300" cy="505300"/>
            </a:xfrm>
            <a:prstGeom prst="rect">
              <a:avLst/>
            </a:prstGeom>
          </p:spPr>
        </p:pic>
      </p:grpSp>
      <p:grpSp>
        <p:nvGrpSpPr>
          <p:cNvPr id="221" name="Csoportba foglalás 220">
            <a:extLst>
              <a:ext uri="{FF2B5EF4-FFF2-40B4-BE49-F238E27FC236}">
                <a16:creationId xmlns:a16="http://schemas.microsoft.com/office/drawing/2014/main" id="{9146A23D-A986-40BD-9741-B2FC5F04D3B3}"/>
              </a:ext>
            </a:extLst>
          </p:cNvPr>
          <p:cNvGrpSpPr/>
          <p:nvPr/>
        </p:nvGrpSpPr>
        <p:grpSpPr>
          <a:xfrm>
            <a:off x="6531401" y="3291189"/>
            <a:ext cx="1682842" cy="1032055"/>
            <a:chOff x="1014293" y="4214855"/>
            <a:chExt cx="1682842" cy="1032055"/>
          </a:xfrm>
        </p:grpSpPr>
        <p:pic>
          <p:nvPicPr>
            <p:cNvPr id="222" name="Ábra 183" descr="Felhasználó">
              <a:extLst>
                <a:ext uri="{FF2B5EF4-FFF2-40B4-BE49-F238E27FC236}">
                  <a16:creationId xmlns:a16="http://schemas.microsoft.com/office/drawing/2014/main" id="{06CBD0C9-99E2-4251-807E-DC3C6B7CB67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391430" y="4726109"/>
              <a:ext cx="505300" cy="505300"/>
            </a:xfrm>
            <a:prstGeom prst="rect">
              <a:avLst/>
            </a:prstGeom>
          </p:spPr>
        </p:pic>
        <p:cxnSp>
          <p:nvCxnSpPr>
            <p:cNvPr id="223" name="Egyenes összekötő nyíllal 222"/>
            <p:cNvCxnSpPr/>
            <p:nvPr/>
          </p:nvCxnSpPr>
          <p:spPr>
            <a:xfrm flipH="1">
              <a:off x="1393663" y="4214855"/>
              <a:ext cx="197963" cy="495753"/>
            </a:xfrm>
            <a:prstGeom prst="straightConnector1">
              <a:avLst/>
            </a:prstGeom>
            <a:noFill/>
            <a:ln w="31750" cap="flat">
              <a:solidFill>
                <a:srgbClr val="494949"/>
              </a:solidFill>
              <a:prstDash val="solid"/>
              <a:round/>
              <a:tailEnd type="triangle"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224" name="Egyenes összekötő nyíllal 223"/>
            <p:cNvCxnSpPr/>
            <p:nvPr/>
          </p:nvCxnSpPr>
          <p:spPr>
            <a:xfrm flipH="1">
              <a:off x="1672016" y="4249210"/>
              <a:ext cx="98982" cy="461397"/>
            </a:xfrm>
            <a:prstGeom prst="straightConnector1">
              <a:avLst/>
            </a:prstGeom>
            <a:noFill/>
            <a:ln w="31750" cap="flat">
              <a:solidFill>
                <a:srgbClr val="494949"/>
              </a:solidFill>
              <a:prstDash val="solid"/>
              <a:round/>
              <a:tailEnd type="triangle"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225" name="Egyenes összekötő nyíllal 224"/>
            <p:cNvCxnSpPr/>
            <p:nvPr/>
          </p:nvCxnSpPr>
          <p:spPr>
            <a:xfrm>
              <a:off x="2149402" y="4214855"/>
              <a:ext cx="166862" cy="495753"/>
            </a:xfrm>
            <a:prstGeom prst="straightConnector1">
              <a:avLst/>
            </a:prstGeom>
            <a:noFill/>
            <a:ln w="31750" cap="flat">
              <a:solidFill>
                <a:srgbClr val="494949"/>
              </a:solidFill>
              <a:prstDash val="solid"/>
              <a:round/>
              <a:tailEnd type="triangle"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226" name="Egyenes összekötő nyíllal 225"/>
            <p:cNvCxnSpPr/>
            <p:nvPr/>
          </p:nvCxnSpPr>
          <p:spPr>
            <a:xfrm>
              <a:off x="1927184" y="4233081"/>
              <a:ext cx="73550" cy="505300"/>
            </a:xfrm>
            <a:prstGeom prst="straightConnector1">
              <a:avLst/>
            </a:prstGeom>
            <a:noFill/>
            <a:ln w="31750" cap="flat">
              <a:solidFill>
                <a:srgbClr val="494949"/>
              </a:solidFill>
              <a:prstDash val="solid"/>
              <a:round/>
              <a:tailEnd type="triangle"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pic>
          <p:nvPicPr>
            <p:cNvPr id="227" name="Ábra 182" descr="Felhasználó">
              <a:extLst>
                <a:ext uri="{FF2B5EF4-FFF2-40B4-BE49-F238E27FC236}">
                  <a16:creationId xmlns:a16="http://schemas.microsoft.com/office/drawing/2014/main" id="{CE5C0449-7D8B-483A-A469-D15C22CE44E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014293" y="4734458"/>
              <a:ext cx="505300" cy="505300"/>
            </a:xfrm>
            <a:prstGeom prst="rect">
              <a:avLst/>
            </a:prstGeom>
          </p:spPr>
        </p:pic>
        <p:pic>
          <p:nvPicPr>
            <p:cNvPr id="228" name="Ábra 184" descr="Felhasználó">
              <a:extLst>
                <a:ext uri="{FF2B5EF4-FFF2-40B4-BE49-F238E27FC236}">
                  <a16:creationId xmlns:a16="http://schemas.microsoft.com/office/drawing/2014/main" id="{F4D9369F-7873-48F8-AAF4-600479C531F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770998" y="4741610"/>
              <a:ext cx="505300" cy="505300"/>
            </a:xfrm>
            <a:prstGeom prst="rect">
              <a:avLst/>
            </a:prstGeom>
          </p:spPr>
        </p:pic>
        <p:pic>
          <p:nvPicPr>
            <p:cNvPr id="229" name="Ábra 185" descr="Felhasználó">
              <a:extLst>
                <a:ext uri="{FF2B5EF4-FFF2-40B4-BE49-F238E27FC236}">
                  <a16:creationId xmlns:a16="http://schemas.microsoft.com/office/drawing/2014/main" id="{A41A34FA-6992-4EC2-AC78-A7B45270C39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2191835" y="4740516"/>
              <a:ext cx="505300" cy="505300"/>
            </a:xfrm>
            <a:prstGeom prst="rect">
              <a:avLst/>
            </a:prstGeom>
          </p:spPr>
        </p:pic>
      </p:grpSp>
      <p:grpSp>
        <p:nvGrpSpPr>
          <p:cNvPr id="239" name="Csoportba foglalás 238">
            <a:extLst>
              <a:ext uri="{FF2B5EF4-FFF2-40B4-BE49-F238E27FC236}">
                <a16:creationId xmlns:a16="http://schemas.microsoft.com/office/drawing/2014/main" id="{9146A23D-A986-40BD-9741-B2FC5F04D3B3}"/>
              </a:ext>
            </a:extLst>
          </p:cNvPr>
          <p:cNvGrpSpPr/>
          <p:nvPr/>
        </p:nvGrpSpPr>
        <p:grpSpPr>
          <a:xfrm>
            <a:off x="9146326" y="3291189"/>
            <a:ext cx="1682842" cy="1032055"/>
            <a:chOff x="1014293" y="4214855"/>
            <a:chExt cx="1682842" cy="1032055"/>
          </a:xfrm>
        </p:grpSpPr>
        <p:pic>
          <p:nvPicPr>
            <p:cNvPr id="240" name="Ábra 183" descr="Felhasználó">
              <a:extLst>
                <a:ext uri="{FF2B5EF4-FFF2-40B4-BE49-F238E27FC236}">
                  <a16:creationId xmlns:a16="http://schemas.microsoft.com/office/drawing/2014/main" id="{06CBD0C9-99E2-4251-807E-DC3C6B7CB67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391430" y="4726109"/>
              <a:ext cx="505300" cy="505300"/>
            </a:xfrm>
            <a:prstGeom prst="rect">
              <a:avLst/>
            </a:prstGeom>
          </p:spPr>
        </p:pic>
        <p:cxnSp>
          <p:nvCxnSpPr>
            <p:cNvPr id="241" name="Egyenes összekötő nyíllal 240"/>
            <p:cNvCxnSpPr/>
            <p:nvPr/>
          </p:nvCxnSpPr>
          <p:spPr>
            <a:xfrm flipH="1">
              <a:off x="1393663" y="4214855"/>
              <a:ext cx="197963" cy="495753"/>
            </a:xfrm>
            <a:prstGeom prst="straightConnector1">
              <a:avLst/>
            </a:prstGeom>
            <a:noFill/>
            <a:ln w="31750" cap="flat">
              <a:solidFill>
                <a:srgbClr val="494949"/>
              </a:solidFill>
              <a:prstDash val="solid"/>
              <a:round/>
              <a:tailEnd type="triangle"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242" name="Egyenes összekötő nyíllal 241"/>
            <p:cNvCxnSpPr/>
            <p:nvPr/>
          </p:nvCxnSpPr>
          <p:spPr>
            <a:xfrm flipH="1">
              <a:off x="1672016" y="4249210"/>
              <a:ext cx="98982" cy="461397"/>
            </a:xfrm>
            <a:prstGeom prst="straightConnector1">
              <a:avLst/>
            </a:prstGeom>
            <a:noFill/>
            <a:ln w="31750" cap="flat">
              <a:solidFill>
                <a:srgbClr val="494949"/>
              </a:solidFill>
              <a:prstDash val="solid"/>
              <a:round/>
              <a:tailEnd type="triangle"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243" name="Egyenes összekötő nyíllal 242"/>
            <p:cNvCxnSpPr/>
            <p:nvPr/>
          </p:nvCxnSpPr>
          <p:spPr>
            <a:xfrm>
              <a:off x="2149402" y="4214855"/>
              <a:ext cx="166862" cy="495753"/>
            </a:xfrm>
            <a:prstGeom prst="straightConnector1">
              <a:avLst/>
            </a:prstGeom>
            <a:noFill/>
            <a:ln w="31750" cap="flat">
              <a:solidFill>
                <a:srgbClr val="494949"/>
              </a:solidFill>
              <a:prstDash val="solid"/>
              <a:round/>
              <a:tailEnd type="triangle"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244" name="Egyenes összekötő nyíllal 243"/>
            <p:cNvCxnSpPr/>
            <p:nvPr/>
          </p:nvCxnSpPr>
          <p:spPr>
            <a:xfrm>
              <a:off x="1927184" y="4233081"/>
              <a:ext cx="73550" cy="505300"/>
            </a:xfrm>
            <a:prstGeom prst="straightConnector1">
              <a:avLst/>
            </a:prstGeom>
            <a:noFill/>
            <a:ln w="31750" cap="flat">
              <a:solidFill>
                <a:srgbClr val="494949"/>
              </a:solidFill>
              <a:prstDash val="solid"/>
              <a:round/>
              <a:tailEnd type="triangle"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pic>
          <p:nvPicPr>
            <p:cNvPr id="245" name="Ábra 182" descr="Felhasználó">
              <a:extLst>
                <a:ext uri="{FF2B5EF4-FFF2-40B4-BE49-F238E27FC236}">
                  <a16:creationId xmlns:a16="http://schemas.microsoft.com/office/drawing/2014/main" id="{CE5C0449-7D8B-483A-A469-D15C22CE44E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014293" y="4734458"/>
              <a:ext cx="505300" cy="505300"/>
            </a:xfrm>
            <a:prstGeom prst="rect">
              <a:avLst/>
            </a:prstGeom>
          </p:spPr>
        </p:pic>
        <p:pic>
          <p:nvPicPr>
            <p:cNvPr id="246" name="Ábra 184" descr="Felhasználó">
              <a:extLst>
                <a:ext uri="{FF2B5EF4-FFF2-40B4-BE49-F238E27FC236}">
                  <a16:creationId xmlns:a16="http://schemas.microsoft.com/office/drawing/2014/main" id="{F4D9369F-7873-48F8-AAF4-600479C531F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770998" y="4741610"/>
              <a:ext cx="505300" cy="505300"/>
            </a:xfrm>
            <a:prstGeom prst="rect">
              <a:avLst/>
            </a:prstGeom>
          </p:spPr>
        </p:pic>
        <p:pic>
          <p:nvPicPr>
            <p:cNvPr id="247" name="Ábra 185" descr="Felhasználó">
              <a:extLst>
                <a:ext uri="{FF2B5EF4-FFF2-40B4-BE49-F238E27FC236}">
                  <a16:creationId xmlns:a16="http://schemas.microsoft.com/office/drawing/2014/main" id="{A41A34FA-6992-4EC2-AC78-A7B45270C39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2191835" y="4740516"/>
              <a:ext cx="505300" cy="505300"/>
            </a:xfrm>
            <a:prstGeom prst="rect">
              <a:avLst/>
            </a:prstGeom>
          </p:spPr>
        </p:pic>
      </p:grpSp>
      <p:sp>
        <p:nvSpPr>
          <p:cNvPr id="249" name="Szövegdoboz 248"/>
          <p:cNvSpPr txBox="1"/>
          <p:nvPr/>
        </p:nvSpPr>
        <p:spPr>
          <a:xfrm>
            <a:off x="10981539" y="3788291"/>
            <a:ext cx="1820064" cy="52321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hu-HU" sz="2800" b="1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Arial"/>
              </a:rPr>
              <a:t>16 fő </a:t>
            </a:r>
            <a:endParaRPr kumimoji="0" lang="en-US" sz="2800" b="1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  <a:sym typeface="Arial"/>
            </a:endParaRPr>
          </a:p>
        </p:txBody>
      </p:sp>
      <p:pic>
        <p:nvPicPr>
          <p:cNvPr id="256" name="Graphic 125">
            <a:extLst>
              <a:ext uri="{FF2B5EF4-FFF2-40B4-BE49-F238E27FC236}">
                <a16:creationId xmlns:a16="http://schemas.microsoft.com/office/drawing/2014/main" id="{74E6B4B5-C50C-4BF5-80D6-5659E1049699}"/>
              </a:ext>
            </a:extLst>
          </p:cNvPr>
          <p:cNvPicPr>
            <a:picLocks noChangeAspect="1"/>
          </p:cNvPicPr>
          <p:nvPr/>
        </p:nvPicPr>
        <p:blipFill>
          <a:blip>
            <a:extLst/>
          </a:blip>
          <a:stretch>
            <a:fillRect/>
          </a:stretch>
        </p:blipFill>
        <p:spPr>
          <a:xfrm>
            <a:off x="304062" y="5061663"/>
            <a:ext cx="1434065" cy="295918"/>
          </a:xfrm>
          <a:prstGeom prst="rect">
            <a:avLst/>
          </a:prstGeom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077" y="4299896"/>
            <a:ext cx="1347787" cy="83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2" name="Graphic 125">
            <a:extLst>
              <a:ext uri="{FF2B5EF4-FFF2-40B4-BE49-F238E27FC236}">
                <a16:creationId xmlns:a16="http://schemas.microsoft.com/office/drawing/2014/main" id="{74E6B4B5-C50C-4BF5-80D6-5659E1049699}"/>
              </a:ext>
            </a:extLst>
          </p:cNvPr>
          <p:cNvPicPr>
            <a:picLocks noChangeAspect="1"/>
          </p:cNvPicPr>
          <p:nvPr/>
        </p:nvPicPr>
        <p:blipFill>
          <a:blip>
            <a:extLst/>
          </a:blip>
          <a:stretch>
            <a:fillRect/>
          </a:stretch>
        </p:blipFill>
        <p:spPr>
          <a:xfrm>
            <a:off x="1901171" y="5061663"/>
            <a:ext cx="1434065" cy="295918"/>
          </a:xfrm>
          <a:prstGeom prst="rect">
            <a:avLst/>
          </a:prstGeom>
        </p:spPr>
      </p:pic>
      <p:pic>
        <p:nvPicPr>
          <p:cNvPr id="263" name="Graphic 125">
            <a:extLst>
              <a:ext uri="{FF2B5EF4-FFF2-40B4-BE49-F238E27FC236}">
                <a16:creationId xmlns:a16="http://schemas.microsoft.com/office/drawing/2014/main" id="{74E6B4B5-C50C-4BF5-80D6-5659E1049699}"/>
              </a:ext>
            </a:extLst>
          </p:cNvPr>
          <p:cNvPicPr>
            <a:picLocks noChangeAspect="1"/>
          </p:cNvPicPr>
          <p:nvPr/>
        </p:nvPicPr>
        <p:blipFill>
          <a:blip>
            <a:extLst/>
          </a:blip>
          <a:stretch>
            <a:fillRect/>
          </a:stretch>
        </p:blipFill>
        <p:spPr>
          <a:xfrm>
            <a:off x="3884915" y="5061663"/>
            <a:ext cx="1434065" cy="295918"/>
          </a:xfrm>
          <a:prstGeom prst="rect">
            <a:avLst/>
          </a:prstGeom>
        </p:spPr>
      </p:pic>
      <p:pic>
        <p:nvPicPr>
          <p:cNvPr id="267" name="Graphic 125">
            <a:extLst>
              <a:ext uri="{FF2B5EF4-FFF2-40B4-BE49-F238E27FC236}">
                <a16:creationId xmlns:a16="http://schemas.microsoft.com/office/drawing/2014/main" id="{74E6B4B5-C50C-4BF5-80D6-5659E1049699}"/>
              </a:ext>
            </a:extLst>
          </p:cNvPr>
          <p:cNvPicPr>
            <a:picLocks noChangeAspect="1"/>
          </p:cNvPicPr>
          <p:nvPr/>
        </p:nvPicPr>
        <p:blipFill>
          <a:blip>
            <a:extLst/>
          </a:blip>
          <a:stretch>
            <a:fillRect/>
          </a:stretch>
        </p:blipFill>
        <p:spPr>
          <a:xfrm>
            <a:off x="9386033" y="5061663"/>
            <a:ext cx="1434065" cy="295918"/>
          </a:xfrm>
          <a:prstGeom prst="rect">
            <a:avLst/>
          </a:prstGeom>
        </p:spPr>
      </p:pic>
      <p:grpSp>
        <p:nvGrpSpPr>
          <p:cNvPr id="268" name="Csoportba foglalás 267"/>
          <p:cNvGrpSpPr/>
          <p:nvPr/>
        </p:nvGrpSpPr>
        <p:grpSpPr>
          <a:xfrm>
            <a:off x="4114148" y="4338859"/>
            <a:ext cx="1061765" cy="629465"/>
            <a:chOff x="805120" y="4317303"/>
            <a:chExt cx="1406714" cy="736546"/>
          </a:xfrm>
        </p:grpSpPr>
        <p:cxnSp>
          <p:nvCxnSpPr>
            <p:cNvPr id="269" name="Egyenes összekötő nyíllal 268"/>
            <p:cNvCxnSpPr>
              <a:cxnSpLocks/>
            </p:cNvCxnSpPr>
            <p:nvPr/>
          </p:nvCxnSpPr>
          <p:spPr>
            <a:xfrm flipH="1">
              <a:off x="805120" y="4317303"/>
              <a:ext cx="586793" cy="693901"/>
            </a:xfrm>
            <a:prstGeom prst="straightConnector1">
              <a:avLst/>
            </a:prstGeom>
            <a:noFill/>
            <a:ln w="31750" cap="flat">
              <a:solidFill>
                <a:srgbClr val="494949"/>
              </a:solidFill>
              <a:prstDash val="solid"/>
              <a:round/>
              <a:tailEnd type="triangle"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270" name="Egyenes összekötő nyíllal 269"/>
            <p:cNvCxnSpPr>
              <a:cxnSpLocks/>
            </p:cNvCxnSpPr>
            <p:nvPr/>
          </p:nvCxnSpPr>
          <p:spPr>
            <a:xfrm flipH="1">
              <a:off x="1263319" y="4478434"/>
              <a:ext cx="221764" cy="563634"/>
            </a:xfrm>
            <a:prstGeom prst="straightConnector1">
              <a:avLst/>
            </a:prstGeom>
            <a:noFill/>
            <a:ln w="31750" cap="flat">
              <a:solidFill>
                <a:srgbClr val="494949"/>
              </a:solidFill>
              <a:prstDash val="solid"/>
              <a:round/>
              <a:tailEnd type="triangle"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271" name="Egyenes összekötő nyíllal 270"/>
            <p:cNvCxnSpPr>
              <a:cxnSpLocks/>
            </p:cNvCxnSpPr>
            <p:nvPr/>
          </p:nvCxnSpPr>
          <p:spPr>
            <a:xfrm>
              <a:off x="1816323" y="4338397"/>
              <a:ext cx="395511" cy="672807"/>
            </a:xfrm>
            <a:prstGeom prst="straightConnector1">
              <a:avLst/>
            </a:prstGeom>
            <a:noFill/>
            <a:ln w="31750" cap="flat">
              <a:solidFill>
                <a:srgbClr val="494949"/>
              </a:solidFill>
              <a:prstDash val="solid"/>
              <a:round/>
              <a:tailEnd type="triangle"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272" name="Egyenes összekötő nyíllal 271"/>
            <p:cNvCxnSpPr>
              <a:cxnSpLocks/>
            </p:cNvCxnSpPr>
            <p:nvPr/>
          </p:nvCxnSpPr>
          <p:spPr>
            <a:xfrm>
              <a:off x="1695677" y="4483030"/>
              <a:ext cx="74334" cy="570819"/>
            </a:xfrm>
            <a:prstGeom prst="straightConnector1">
              <a:avLst/>
            </a:prstGeom>
            <a:noFill/>
            <a:ln w="31750" cap="flat">
              <a:solidFill>
                <a:srgbClr val="494949"/>
              </a:solidFill>
              <a:prstDash val="solid"/>
              <a:round/>
              <a:tailEnd type="triangle"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sp>
        <p:nvSpPr>
          <p:cNvPr id="273" name="Szövegdoboz 272"/>
          <p:cNvSpPr txBox="1"/>
          <p:nvPr/>
        </p:nvSpPr>
        <p:spPr>
          <a:xfrm>
            <a:off x="11033791" y="4904558"/>
            <a:ext cx="1820064" cy="52321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hu-HU" sz="2800" b="1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Arial"/>
              </a:rPr>
              <a:t>64 fő </a:t>
            </a:r>
            <a:endParaRPr kumimoji="0" lang="en-US" sz="2800" b="1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  <a:sym typeface="Arial"/>
            </a:endParaRPr>
          </a:p>
        </p:txBody>
      </p:sp>
      <p:pic>
        <p:nvPicPr>
          <p:cNvPr id="274" name="Graphic 125">
            <a:extLst>
              <a:ext uri="{FF2B5EF4-FFF2-40B4-BE49-F238E27FC236}">
                <a16:creationId xmlns:a16="http://schemas.microsoft.com/office/drawing/2014/main" id="{74E6B4B5-C50C-4BF5-80D6-5659E1049699}"/>
              </a:ext>
            </a:extLst>
          </p:cNvPr>
          <p:cNvPicPr>
            <a:picLocks noChangeAspect="1"/>
          </p:cNvPicPr>
          <p:nvPr/>
        </p:nvPicPr>
        <p:blipFill>
          <a:blip>
            <a:extLst/>
          </a:blip>
          <a:stretch>
            <a:fillRect/>
          </a:stretch>
        </p:blipFill>
        <p:spPr>
          <a:xfrm>
            <a:off x="5537664" y="5061663"/>
            <a:ext cx="1434065" cy="295918"/>
          </a:xfrm>
          <a:prstGeom prst="rect">
            <a:avLst/>
          </a:prstGeom>
        </p:spPr>
      </p:pic>
      <p:grpSp>
        <p:nvGrpSpPr>
          <p:cNvPr id="275" name="Csoportba foglalás 274"/>
          <p:cNvGrpSpPr/>
          <p:nvPr/>
        </p:nvGrpSpPr>
        <p:grpSpPr>
          <a:xfrm>
            <a:off x="7489381" y="4338859"/>
            <a:ext cx="1061765" cy="629465"/>
            <a:chOff x="805120" y="4317303"/>
            <a:chExt cx="1406714" cy="736546"/>
          </a:xfrm>
        </p:grpSpPr>
        <p:cxnSp>
          <p:nvCxnSpPr>
            <p:cNvPr id="276" name="Egyenes összekötő nyíllal 275"/>
            <p:cNvCxnSpPr>
              <a:cxnSpLocks/>
            </p:cNvCxnSpPr>
            <p:nvPr/>
          </p:nvCxnSpPr>
          <p:spPr>
            <a:xfrm flipH="1">
              <a:off x="805120" y="4317303"/>
              <a:ext cx="586793" cy="693901"/>
            </a:xfrm>
            <a:prstGeom prst="straightConnector1">
              <a:avLst/>
            </a:prstGeom>
            <a:noFill/>
            <a:ln w="31750" cap="flat">
              <a:solidFill>
                <a:srgbClr val="494949"/>
              </a:solidFill>
              <a:prstDash val="solid"/>
              <a:round/>
              <a:tailEnd type="triangle"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277" name="Egyenes összekötő nyíllal 276"/>
            <p:cNvCxnSpPr>
              <a:cxnSpLocks/>
            </p:cNvCxnSpPr>
            <p:nvPr/>
          </p:nvCxnSpPr>
          <p:spPr>
            <a:xfrm flipH="1">
              <a:off x="1263319" y="4478434"/>
              <a:ext cx="221764" cy="563634"/>
            </a:xfrm>
            <a:prstGeom prst="straightConnector1">
              <a:avLst/>
            </a:prstGeom>
            <a:noFill/>
            <a:ln w="31750" cap="flat">
              <a:solidFill>
                <a:srgbClr val="494949"/>
              </a:solidFill>
              <a:prstDash val="solid"/>
              <a:round/>
              <a:tailEnd type="triangle"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278" name="Egyenes összekötő nyíllal 277"/>
            <p:cNvCxnSpPr>
              <a:cxnSpLocks/>
            </p:cNvCxnSpPr>
            <p:nvPr/>
          </p:nvCxnSpPr>
          <p:spPr>
            <a:xfrm>
              <a:off x="1816323" y="4338397"/>
              <a:ext cx="395511" cy="672807"/>
            </a:xfrm>
            <a:prstGeom prst="straightConnector1">
              <a:avLst/>
            </a:prstGeom>
            <a:noFill/>
            <a:ln w="31750" cap="flat">
              <a:solidFill>
                <a:srgbClr val="494949"/>
              </a:solidFill>
              <a:prstDash val="solid"/>
              <a:round/>
              <a:tailEnd type="triangle"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279" name="Egyenes összekötő nyíllal 278"/>
            <p:cNvCxnSpPr>
              <a:cxnSpLocks/>
            </p:cNvCxnSpPr>
            <p:nvPr/>
          </p:nvCxnSpPr>
          <p:spPr>
            <a:xfrm>
              <a:off x="1695677" y="4483030"/>
              <a:ext cx="74334" cy="570819"/>
            </a:xfrm>
            <a:prstGeom prst="straightConnector1">
              <a:avLst/>
            </a:prstGeom>
            <a:noFill/>
            <a:ln w="31750" cap="flat">
              <a:solidFill>
                <a:srgbClr val="494949"/>
              </a:solidFill>
              <a:prstDash val="solid"/>
              <a:round/>
              <a:tailEnd type="triangle"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grpSp>
        <p:nvGrpSpPr>
          <p:cNvPr id="280" name="Csoportba foglalás 279"/>
          <p:cNvGrpSpPr/>
          <p:nvPr/>
        </p:nvGrpSpPr>
        <p:grpSpPr>
          <a:xfrm>
            <a:off x="9549489" y="4338859"/>
            <a:ext cx="1061765" cy="629465"/>
            <a:chOff x="805120" y="4317303"/>
            <a:chExt cx="1406714" cy="736546"/>
          </a:xfrm>
        </p:grpSpPr>
        <p:cxnSp>
          <p:nvCxnSpPr>
            <p:cNvPr id="281" name="Egyenes összekötő nyíllal 280"/>
            <p:cNvCxnSpPr>
              <a:cxnSpLocks/>
            </p:cNvCxnSpPr>
            <p:nvPr/>
          </p:nvCxnSpPr>
          <p:spPr>
            <a:xfrm flipH="1">
              <a:off x="805120" y="4317303"/>
              <a:ext cx="586793" cy="693901"/>
            </a:xfrm>
            <a:prstGeom prst="straightConnector1">
              <a:avLst/>
            </a:prstGeom>
            <a:noFill/>
            <a:ln w="31750" cap="flat">
              <a:solidFill>
                <a:srgbClr val="494949"/>
              </a:solidFill>
              <a:prstDash val="solid"/>
              <a:round/>
              <a:tailEnd type="triangle"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310" name="Egyenes összekötő nyíllal 309"/>
            <p:cNvCxnSpPr>
              <a:cxnSpLocks/>
            </p:cNvCxnSpPr>
            <p:nvPr/>
          </p:nvCxnSpPr>
          <p:spPr>
            <a:xfrm flipH="1">
              <a:off x="1263319" y="4478434"/>
              <a:ext cx="221764" cy="563634"/>
            </a:xfrm>
            <a:prstGeom prst="straightConnector1">
              <a:avLst/>
            </a:prstGeom>
            <a:noFill/>
            <a:ln w="31750" cap="flat">
              <a:solidFill>
                <a:srgbClr val="494949"/>
              </a:solidFill>
              <a:prstDash val="solid"/>
              <a:round/>
              <a:tailEnd type="triangle"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311" name="Egyenes összekötő nyíllal 310"/>
            <p:cNvCxnSpPr>
              <a:cxnSpLocks/>
            </p:cNvCxnSpPr>
            <p:nvPr/>
          </p:nvCxnSpPr>
          <p:spPr>
            <a:xfrm>
              <a:off x="1816323" y="4338397"/>
              <a:ext cx="395511" cy="672807"/>
            </a:xfrm>
            <a:prstGeom prst="straightConnector1">
              <a:avLst/>
            </a:prstGeom>
            <a:noFill/>
            <a:ln w="31750" cap="flat">
              <a:solidFill>
                <a:srgbClr val="494949"/>
              </a:solidFill>
              <a:prstDash val="solid"/>
              <a:round/>
              <a:tailEnd type="triangle"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312" name="Egyenes összekötő nyíllal 311"/>
            <p:cNvCxnSpPr>
              <a:cxnSpLocks/>
            </p:cNvCxnSpPr>
            <p:nvPr/>
          </p:nvCxnSpPr>
          <p:spPr>
            <a:xfrm>
              <a:off x="1695677" y="4483030"/>
              <a:ext cx="74334" cy="570819"/>
            </a:xfrm>
            <a:prstGeom prst="straightConnector1">
              <a:avLst/>
            </a:prstGeom>
            <a:noFill/>
            <a:ln w="31750" cap="flat">
              <a:solidFill>
                <a:srgbClr val="494949"/>
              </a:solidFill>
              <a:prstDash val="solid"/>
              <a:round/>
              <a:tailEnd type="triangle"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grpSp>
        <p:nvGrpSpPr>
          <p:cNvPr id="313" name="Csoportba foglalás 312"/>
          <p:cNvGrpSpPr/>
          <p:nvPr/>
        </p:nvGrpSpPr>
        <p:grpSpPr>
          <a:xfrm>
            <a:off x="2059039" y="4338859"/>
            <a:ext cx="1121130" cy="644614"/>
            <a:chOff x="701661" y="4287796"/>
            <a:chExt cx="1485366" cy="754272"/>
          </a:xfrm>
        </p:grpSpPr>
        <p:cxnSp>
          <p:nvCxnSpPr>
            <p:cNvPr id="314" name="Egyenes összekötő nyíllal 313"/>
            <p:cNvCxnSpPr>
              <a:cxnSpLocks/>
            </p:cNvCxnSpPr>
            <p:nvPr/>
          </p:nvCxnSpPr>
          <p:spPr>
            <a:xfrm flipH="1">
              <a:off x="701661" y="4305256"/>
              <a:ext cx="269734" cy="705949"/>
            </a:xfrm>
            <a:prstGeom prst="straightConnector1">
              <a:avLst/>
            </a:prstGeom>
            <a:noFill/>
            <a:ln w="31750" cap="flat">
              <a:solidFill>
                <a:srgbClr val="494949"/>
              </a:solidFill>
              <a:prstDash val="solid"/>
              <a:round/>
              <a:tailEnd type="triangle"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315" name="Egyenes összekötő nyíllal 314"/>
            <p:cNvCxnSpPr>
              <a:cxnSpLocks/>
            </p:cNvCxnSpPr>
            <p:nvPr/>
          </p:nvCxnSpPr>
          <p:spPr>
            <a:xfrm>
              <a:off x="1165746" y="4445256"/>
              <a:ext cx="11652" cy="596812"/>
            </a:xfrm>
            <a:prstGeom prst="straightConnector1">
              <a:avLst/>
            </a:prstGeom>
            <a:noFill/>
            <a:ln w="31750" cap="flat">
              <a:solidFill>
                <a:srgbClr val="494949"/>
              </a:solidFill>
              <a:prstDash val="solid"/>
              <a:round/>
              <a:tailEnd type="triangle"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325" name="Egyenes összekötő nyíllal 324"/>
            <p:cNvCxnSpPr>
              <a:cxnSpLocks/>
            </p:cNvCxnSpPr>
            <p:nvPr/>
          </p:nvCxnSpPr>
          <p:spPr>
            <a:xfrm>
              <a:off x="1466069" y="4287796"/>
              <a:ext cx="720958" cy="754272"/>
            </a:xfrm>
            <a:prstGeom prst="straightConnector1">
              <a:avLst/>
            </a:prstGeom>
            <a:noFill/>
            <a:ln w="31750" cap="flat">
              <a:solidFill>
                <a:srgbClr val="494949"/>
              </a:solidFill>
              <a:prstDash val="solid"/>
              <a:round/>
              <a:tailEnd type="triangle"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326" name="Egyenes összekötő nyíllal 325"/>
            <p:cNvCxnSpPr>
              <a:cxnSpLocks/>
            </p:cNvCxnSpPr>
            <p:nvPr/>
          </p:nvCxnSpPr>
          <p:spPr>
            <a:xfrm>
              <a:off x="1329481" y="4415165"/>
              <a:ext cx="343693" cy="626903"/>
            </a:xfrm>
            <a:prstGeom prst="straightConnector1">
              <a:avLst/>
            </a:prstGeom>
            <a:noFill/>
            <a:ln w="31750" cap="flat">
              <a:solidFill>
                <a:srgbClr val="494949"/>
              </a:solidFill>
              <a:prstDash val="solid"/>
              <a:round/>
              <a:tailEnd type="triangle"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pic>
        <p:nvPicPr>
          <p:cNvPr id="33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0992" y="4299896"/>
            <a:ext cx="1347787" cy="83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3" name="Graphic 125">
            <a:extLst>
              <a:ext uri="{FF2B5EF4-FFF2-40B4-BE49-F238E27FC236}">
                <a16:creationId xmlns:a16="http://schemas.microsoft.com/office/drawing/2014/main" id="{74E6B4B5-C50C-4BF5-80D6-5659E1049699}"/>
              </a:ext>
            </a:extLst>
          </p:cNvPr>
          <p:cNvPicPr>
            <a:picLocks noChangeAspect="1"/>
          </p:cNvPicPr>
          <p:nvPr/>
        </p:nvPicPr>
        <p:blipFill>
          <a:blip>
            <a:extLst/>
          </a:blip>
          <a:stretch>
            <a:fillRect/>
          </a:stretch>
        </p:blipFill>
        <p:spPr>
          <a:xfrm>
            <a:off x="7288106" y="5061663"/>
            <a:ext cx="1434065" cy="295918"/>
          </a:xfrm>
          <a:prstGeom prst="rect">
            <a:avLst/>
          </a:prstGeom>
        </p:spPr>
      </p:pic>
      <p:sp>
        <p:nvSpPr>
          <p:cNvPr id="406" name="Szövegdoboz 405"/>
          <p:cNvSpPr txBox="1"/>
          <p:nvPr/>
        </p:nvSpPr>
        <p:spPr>
          <a:xfrm>
            <a:off x="10981539" y="4355280"/>
            <a:ext cx="1820064" cy="52321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hu-HU" sz="2800" b="1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Arial"/>
              </a:rPr>
              <a:t>+</a:t>
            </a:r>
            <a:endParaRPr kumimoji="0" lang="en-US" sz="2800" b="1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  <a:sym typeface="Arial"/>
            </a:endParaRPr>
          </a:p>
        </p:txBody>
      </p:sp>
      <p:grpSp>
        <p:nvGrpSpPr>
          <p:cNvPr id="407" name="Csoportba foglalás 406"/>
          <p:cNvGrpSpPr/>
          <p:nvPr/>
        </p:nvGrpSpPr>
        <p:grpSpPr>
          <a:xfrm>
            <a:off x="492411" y="5427776"/>
            <a:ext cx="848704" cy="504355"/>
            <a:chOff x="252314" y="6767538"/>
            <a:chExt cx="848704" cy="504355"/>
          </a:xfrm>
        </p:grpSpPr>
        <p:cxnSp>
          <p:nvCxnSpPr>
            <p:cNvPr id="408" name="Egyenes összekötő nyíllal 407"/>
            <p:cNvCxnSpPr>
              <a:cxnSpLocks/>
            </p:cNvCxnSpPr>
            <p:nvPr/>
          </p:nvCxnSpPr>
          <p:spPr>
            <a:xfrm flipH="1">
              <a:off x="252314" y="6767538"/>
              <a:ext cx="538921" cy="504355"/>
            </a:xfrm>
            <a:prstGeom prst="straightConnector1">
              <a:avLst/>
            </a:prstGeom>
            <a:noFill/>
            <a:ln w="31750" cap="flat">
              <a:solidFill>
                <a:srgbClr val="494949"/>
              </a:solidFill>
              <a:prstDash val="solid"/>
              <a:round/>
              <a:tailEnd type="triangle"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409" name="Egyenes összekötő nyíllal 408"/>
            <p:cNvCxnSpPr>
              <a:cxnSpLocks/>
            </p:cNvCxnSpPr>
            <p:nvPr/>
          </p:nvCxnSpPr>
          <p:spPr>
            <a:xfrm flipH="1">
              <a:off x="554991" y="6854403"/>
              <a:ext cx="294305" cy="409900"/>
            </a:xfrm>
            <a:prstGeom prst="straightConnector1">
              <a:avLst/>
            </a:prstGeom>
            <a:noFill/>
            <a:ln w="31750" cap="flat">
              <a:solidFill>
                <a:srgbClr val="494949"/>
              </a:solidFill>
              <a:prstDash val="solid"/>
              <a:round/>
              <a:tailEnd type="triangle"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410" name="Egyenes összekötő nyíllal 409"/>
            <p:cNvCxnSpPr>
              <a:cxnSpLocks/>
            </p:cNvCxnSpPr>
            <p:nvPr/>
          </p:nvCxnSpPr>
          <p:spPr>
            <a:xfrm>
              <a:off x="1051588" y="6808633"/>
              <a:ext cx="49430" cy="438055"/>
            </a:xfrm>
            <a:prstGeom prst="straightConnector1">
              <a:avLst/>
            </a:prstGeom>
            <a:noFill/>
            <a:ln w="31750" cap="flat">
              <a:solidFill>
                <a:srgbClr val="494949"/>
              </a:solidFill>
              <a:prstDash val="solid"/>
              <a:round/>
              <a:tailEnd type="triangle"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411" name="Egyenes összekötő nyíllal 410"/>
            <p:cNvCxnSpPr>
              <a:cxnSpLocks/>
            </p:cNvCxnSpPr>
            <p:nvPr/>
          </p:nvCxnSpPr>
          <p:spPr>
            <a:xfrm flipH="1">
              <a:off x="837590" y="6863681"/>
              <a:ext cx="102733" cy="383007"/>
            </a:xfrm>
            <a:prstGeom prst="straightConnector1">
              <a:avLst/>
            </a:prstGeom>
            <a:noFill/>
            <a:ln w="31750" cap="flat">
              <a:solidFill>
                <a:srgbClr val="494949"/>
              </a:solidFill>
              <a:prstDash val="solid"/>
              <a:round/>
              <a:tailEnd type="triangle"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pic>
        <p:nvPicPr>
          <p:cNvPr id="412" name="Graphic 151">
            <a:extLst>
              <a:ext uri="{FF2B5EF4-FFF2-40B4-BE49-F238E27FC236}">
                <a16:creationId xmlns:a16="http://schemas.microsoft.com/office/drawing/2014/main" id="{7650AB81-5D88-46B4-B606-88D26ECFAB81}"/>
              </a:ext>
            </a:extLst>
          </p:cNvPr>
          <p:cNvPicPr>
            <a:picLocks noChangeAspect="1"/>
          </p:cNvPicPr>
          <p:nvPr/>
        </p:nvPicPr>
        <p:blipFill>
          <a:blip>
            <a:extLst/>
          </a:blip>
          <a:stretch>
            <a:fillRect/>
          </a:stretch>
        </p:blipFill>
        <p:spPr>
          <a:xfrm>
            <a:off x="390640" y="6012482"/>
            <a:ext cx="1096501" cy="226262"/>
          </a:xfrm>
          <a:prstGeom prst="rect">
            <a:avLst/>
          </a:prstGeom>
        </p:spPr>
      </p:pic>
      <p:grpSp>
        <p:nvGrpSpPr>
          <p:cNvPr id="413" name="Csoportba foglalás 412"/>
          <p:cNvGrpSpPr/>
          <p:nvPr/>
        </p:nvGrpSpPr>
        <p:grpSpPr>
          <a:xfrm>
            <a:off x="1931214" y="5438177"/>
            <a:ext cx="863623" cy="484247"/>
            <a:chOff x="201685" y="6787451"/>
            <a:chExt cx="863623" cy="484247"/>
          </a:xfrm>
        </p:grpSpPr>
        <p:cxnSp>
          <p:nvCxnSpPr>
            <p:cNvPr id="414" name="Egyenes összekötő nyíllal 413"/>
            <p:cNvCxnSpPr>
              <a:cxnSpLocks/>
            </p:cNvCxnSpPr>
            <p:nvPr/>
          </p:nvCxnSpPr>
          <p:spPr>
            <a:xfrm flipH="1">
              <a:off x="201685" y="6787451"/>
              <a:ext cx="358621" cy="467574"/>
            </a:xfrm>
            <a:prstGeom prst="straightConnector1">
              <a:avLst/>
            </a:prstGeom>
            <a:noFill/>
            <a:ln w="31750" cap="flat">
              <a:solidFill>
                <a:srgbClr val="494949"/>
              </a:solidFill>
              <a:prstDash val="solid"/>
              <a:round/>
              <a:tailEnd type="triangle"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415" name="Egyenes összekötő nyíllal 414"/>
            <p:cNvCxnSpPr>
              <a:cxnSpLocks/>
            </p:cNvCxnSpPr>
            <p:nvPr/>
          </p:nvCxnSpPr>
          <p:spPr>
            <a:xfrm flipH="1">
              <a:off x="487169" y="6854403"/>
              <a:ext cx="153883" cy="408212"/>
            </a:xfrm>
            <a:prstGeom prst="straightConnector1">
              <a:avLst/>
            </a:prstGeom>
            <a:noFill/>
            <a:ln w="31750" cap="flat">
              <a:solidFill>
                <a:srgbClr val="494949"/>
              </a:solidFill>
              <a:prstDash val="solid"/>
              <a:round/>
              <a:tailEnd type="triangle"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416" name="Egyenes összekötő nyíllal 415"/>
            <p:cNvCxnSpPr>
              <a:cxnSpLocks/>
            </p:cNvCxnSpPr>
            <p:nvPr/>
          </p:nvCxnSpPr>
          <p:spPr>
            <a:xfrm>
              <a:off x="831381" y="6787451"/>
              <a:ext cx="233927" cy="484247"/>
            </a:xfrm>
            <a:prstGeom prst="straightConnector1">
              <a:avLst/>
            </a:prstGeom>
            <a:noFill/>
            <a:ln w="31750" cap="flat">
              <a:solidFill>
                <a:srgbClr val="494949"/>
              </a:solidFill>
              <a:prstDash val="solid"/>
              <a:round/>
              <a:tailEnd type="triangle"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417" name="Egyenes összekötő nyíllal 416"/>
            <p:cNvCxnSpPr>
              <a:cxnSpLocks/>
            </p:cNvCxnSpPr>
            <p:nvPr/>
          </p:nvCxnSpPr>
          <p:spPr>
            <a:xfrm>
              <a:off x="750038" y="6854403"/>
              <a:ext cx="38707" cy="417295"/>
            </a:xfrm>
            <a:prstGeom prst="straightConnector1">
              <a:avLst/>
            </a:prstGeom>
            <a:noFill/>
            <a:ln w="31750" cap="flat">
              <a:solidFill>
                <a:srgbClr val="494949"/>
              </a:solidFill>
              <a:prstDash val="solid"/>
              <a:round/>
              <a:tailEnd type="triangle"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pic>
        <p:nvPicPr>
          <p:cNvPr id="418" name="Graphic 175">
            <a:extLst>
              <a:ext uri="{FF2B5EF4-FFF2-40B4-BE49-F238E27FC236}">
                <a16:creationId xmlns:a16="http://schemas.microsoft.com/office/drawing/2014/main" id="{6ACB303B-2B5F-4923-A3F5-85DADCBBF0E6}"/>
              </a:ext>
            </a:extLst>
          </p:cNvPr>
          <p:cNvPicPr>
            <a:picLocks noChangeAspect="1"/>
          </p:cNvPicPr>
          <p:nvPr/>
        </p:nvPicPr>
        <p:blipFill>
          <a:blip>
            <a:extLst/>
          </a:blip>
          <a:stretch>
            <a:fillRect/>
          </a:stretch>
        </p:blipFill>
        <p:spPr>
          <a:xfrm>
            <a:off x="1822331" y="6012482"/>
            <a:ext cx="1096501" cy="226262"/>
          </a:xfrm>
          <a:prstGeom prst="rect">
            <a:avLst/>
          </a:prstGeom>
        </p:spPr>
      </p:pic>
      <p:pic>
        <p:nvPicPr>
          <p:cNvPr id="419" name="Graphic 175">
            <a:extLst>
              <a:ext uri="{FF2B5EF4-FFF2-40B4-BE49-F238E27FC236}">
                <a16:creationId xmlns:a16="http://schemas.microsoft.com/office/drawing/2014/main" id="{6ACB303B-2B5F-4923-A3F5-85DADCBBF0E6}"/>
              </a:ext>
            </a:extLst>
          </p:cNvPr>
          <p:cNvPicPr>
            <a:picLocks noChangeAspect="1"/>
          </p:cNvPicPr>
          <p:nvPr/>
        </p:nvPicPr>
        <p:blipFill>
          <a:blip>
            <a:extLst/>
          </a:blip>
          <a:stretch>
            <a:fillRect/>
          </a:stretch>
        </p:blipFill>
        <p:spPr>
          <a:xfrm>
            <a:off x="3336664" y="6012482"/>
            <a:ext cx="1096501" cy="226262"/>
          </a:xfrm>
          <a:prstGeom prst="rect">
            <a:avLst/>
          </a:prstGeom>
        </p:spPr>
      </p:pic>
      <p:grpSp>
        <p:nvGrpSpPr>
          <p:cNvPr id="420" name="Csoportba foglalás 419"/>
          <p:cNvGrpSpPr/>
          <p:nvPr/>
        </p:nvGrpSpPr>
        <p:grpSpPr>
          <a:xfrm>
            <a:off x="3446113" y="5438177"/>
            <a:ext cx="863623" cy="484247"/>
            <a:chOff x="201685" y="6787451"/>
            <a:chExt cx="863623" cy="484247"/>
          </a:xfrm>
        </p:grpSpPr>
        <p:cxnSp>
          <p:nvCxnSpPr>
            <p:cNvPr id="421" name="Egyenes összekötő nyíllal 420"/>
            <p:cNvCxnSpPr>
              <a:cxnSpLocks/>
            </p:cNvCxnSpPr>
            <p:nvPr/>
          </p:nvCxnSpPr>
          <p:spPr>
            <a:xfrm flipH="1">
              <a:off x="201685" y="6787451"/>
              <a:ext cx="358621" cy="467574"/>
            </a:xfrm>
            <a:prstGeom prst="straightConnector1">
              <a:avLst/>
            </a:prstGeom>
            <a:noFill/>
            <a:ln w="31750" cap="flat">
              <a:solidFill>
                <a:srgbClr val="494949"/>
              </a:solidFill>
              <a:prstDash val="solid"/>
              <a:round/>
              <a:tailEnd type="triangle"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422" name="Egyenes összekötő nyíllal 421"/>
            <p:cNvCxnSpPr>
              <a:cxnSpLocks/>
            </p:cNvCxnSpPr>
            <p:nvPr/>
          </p:nvCxnSpPr>
          <p:spPr>
            <a:xfrm flipH="1">
              <a:off x="487169" y="6854403"/>
              <a:ext cx="153883" cy="408212"/>
            </a:xfrm>
            <a:prstGeom prst="straightConnector1">
              <a:avLst/>
            </a:prstGeom>
            <a:noFill/>
            <a:ln w="31750" cap="flat">
              <a:solidFill>
                <a:srgbClr val="494949"/>
              </a:solidFill>
              <a:prstDash val="solid"/>
              <a:round/>
              <a:tailEnd type="triangle"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423" name="Egyenes összekötő nyíllal 422"/>
            <p:cNvCxnSpPr>
              <a:cxnSpLocks/>
            </p:cNvCxnSpPr>
            <p:nvPr/>
          </p:nvCxnSpPr>
          <p:spPr>
            <a:xfrm>
              <a:off x="831381" y="6787451"/>
              <a:ext cx="233927" cy="484247"/>
            </a:xfrm>
            <a:prstGeom prst="straightConnector1">
              <a:avLst/>
            </a:prstGeom>
            <a:noFill/>
            <a:ln w="31750" cap="flat">
              <a:solidFill>
                <a:srgbClr val="494949"/>
              </a:solidFill>
              <a:prstDash val="solid"/>
              <a:round/>
              <a:tailEnd type="triangle"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424" name="Egyenes összekötő nyíllal 423"/>
            <p:cNvCxnSpPr>
              <a:cxnSpLocks/>
            </p:cNvCxnSpPr>
            <p:nvPr/>
          </p:nvCxnSpPr>
          <p:spPr>
            <a:xfrm>
              <a:off x="750038" y="6854403"/>
              <a:ext cx="38707" cy="417295"/>
            </a:xfrm>
            <a:prstGeom prst="straightConnector1">
              <a:avLst/>
            </a:prstGeom>
            <a:noFill/>
            <a:ln w="31750" cap="flat">
              <a:solidFill>
                <a:srgbClr val="494949"/>
              </a:solidFill>
              <a:prstDash val="solid"/>
              <a:round/>
              <a:tailEnd type="triangle"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grpSp>
        <p:nvGrpSpPr>
          <p:cNvPr id="425" name="Csoportba foglalás 424"/>
          <p:cNvGrpSpPr/>
          <p:nvPr/>
        </p:nvGrpSpPr>
        <p:grpSpPr>
          <a:xfrm>
            <a:off x="4698857" y="5438177"/>
            <a:ext cx="863623" cy="484247"/>
            <a:chOff x="201685" y="6787451"/>
            <a:chExt cx="863623" cy="484247"/>
          </a:xfrm>
        </p:grpSpPr>
        <p:cxnSp>
          <p:nvCxnSpPr>
            <p:cNvPr id="426" name="Egyenes összekötő nyíllal 425"/>
            <p:cNvCxnSpPr>
              <a:cxnSpLocks/>
            </p:cNvCxnSpPr>
            <p:nvPr/>
          </p:nvCxnSpPr>
          <p:spPr>
            <a:xfrm flipH="1">
              <a:off x="201685" y="6787451"/>
              <a:ext cx="358621" cy="467574"/>
            </a:xfrm>
            <a:prstGeom prst="straightConnector1">
              <a:avLst/>
            </a:prstGeom>
            <a:noFill/>
            <a:ln w="31750" cap="flat">
              <a:solidFill>
                <a:srgbClr val="494949"/>
              </a:solidFill>
              <a:prstDash val="solid"/>
              <a:round/>
              <a:tailEnd type="triangle"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427" name="Egyenes összekötő nyíllal 426"/>
            <p:cNvCxnSpPr>
              <a:cxnSpLocks/>
            </p:cNvCxnSpPr>
            <p:nvPr/>
          </p:nvCxnSpPr>
          <p:spPr>
            <a:xfrm flipH="1">
              <a:off x="487169" y="6854403"/>
              <a:ext cx="153883" cy="408212"/>
            </a:xfrm>
            <a:prstGeom prst="straightConnector1">
              <a:avLst/>
            </a:prstGeom>
            <a:noFill/>
            <a:ln w="31750" cap="flat">
              <a:solidFill>
                <a:srgbClr val="494949"/>
              </a:solidFill>
              <a:prstDash val="solid"/>
              <a:round/>
              <a:tailEnd type="triangle"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428" name="Egyenes összekötő nyíllal 427"/>
            <p:cNvCxnSpPr>
              <a:cxnSpLocks/>
            </p:cNvCxnSpPr>
            <p:nvPr/>
          </p:nvCxnSpPr>
          <p:spPr>
            <a:xfrm>
              <a:off x="831381" y="6787451"/>
              <a:ext cx="233927" cy="484247"/>
            </a:xfrm>
            <a:prstGeom prst="straightConnector1">
              <a:avLst/>
            </a:prstGeom>
            <a:noFill/>
            <a:ln w="31750" cap="flat">
              <a:solidFill>
                <a:srgbClr val="494949"/>
              </a:solidFill>
              <a:prstDash val="solid"/>
              <a:round/>
              <a:tailEnd type="triangle"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429" name="Egyenes összekötő nyíllal 428"/>
            <p:cNvCxnSpPr>
              <a:cxnSpLocks/>
            </p:cNvCxnSpPr>
            <p:nvPr/>
          </p:nvCxnSpPr>
          <p:spPr>
            <a:xfrm>
              <a:off x="750038" y="6854403"/>
              <a:ext cx="38707" cy="417295"/>
            </a:xfrm>
            <a:prstGeom prst="straightConnector1">
              <a:avLst/>
            </a:prstGeom>
            <a:noFill/>
            <a:ln w="31750" cap="flat">
              <a:solidFill>
                <a:srgbClr val="494949"/>
              </a:solidFill>
              <a:prstDash val="solid"/>
              <a:round/>
              <a:tailEnd type="triangle"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pic>
        <p:nvPicPr>
          <p:cNvPr id="430" name="Graphic 175">
            <a:extLst>
              <a:ext uri="{FF2B5EF4-FFF2-40B4-BE49-F238E27FC236}">
                <a16:creationId xmlns:a16="http://schemas.microsoft.com/office/drawing/2014/main" id="{6ACB303B-2B5F-4923-A3F5-85DADCBBF0E6}"/>
              </a:ext>
            </a:extLst>
          </p:cNvPr>
          <p:cNvPicPr>
            <a:picLocks noChangeAspect="1"/>
          </p:cNvPicPr>
          <p:nvPr/>
        </p:nvPicPr>
        <p:blipFill>
          <a:blip>
            <a:extLst/>
          </a:blip>
          <a:stretch>
            <a:fillRect/>
          </a:stretch>
        </p:blipFill>
        <p:spPr>
          <a:xfrm>
            <a:off x="4589973" y="6012482"/>
            <a:ext cx="1096501" cy="226262"/>
          </a:xfrm>
          <a:prstGeom prst="rect">
            <a:avLst/>
          </a:prstGeom>
        </p:spPr>
      </p:pic>
      <p:pic>
        <p:nvPicPr>
          <p:cNvPr id="431" name="Graphic 175">
            <a:extLst>
              <a:ext uri="{FF2B5EF4-FFF2-40B4-BE49-F238E27FC236}">
                <a16:creationId xmlns:a16="http://schemas.microsoft.com/office/drawing/2014/main" id="{6ACB303B-2B5F-4923-A3F5-85DADCBBF0E6}"/>
              </a:ext>
            </a:extLst>
          </p:cNvPr>
          <p:cNvPicPr>
            <a:picLocks noChangeAspect="1"/>
          </p:cNvPicPr>
          <p:nvPr/>
        </p:nvPicPr>
        <p:blipFill>
          <a:blip>
            <a:extLst/>
          </a:blip>
          <a:stretch>
            <a:fillRect/>
          </a:stretch>
        </p:blipFill>
        <p:spPr>
          <a:xfrm>
            <a:off x="5975814" y="6012482"/>
            <a:ext cx="1096501" cy="226262"/>
          </a:xfrm>
          <a:prstGeom prst="rect">
            <a:avLst/>
          </a:prstGeom>
        </p:spPr>
      </p:pic>
      <p:grpSp>
        <p:nvGrpSpPr>
          <p:cNvPr id="432" name="Csoportba foglalás 431"/>
          <p:cNvGrpSpPr/>
          <p:nvPr/>
        </p:nvGrpSpPr>
        <p:grpSpPr>
          <a:xfrm>
            <a:off x="6090075" y="5427776"/>
            <a:ext cx="848704" cy="504355"/>
            <a:chOff x="252314" y="6767538"/>
            <a:chExt cx="848704" cy="504355"/>
          </a:xfrm>
        </p:grpSpPr>
        <p:cxnSp>
          <p:nvCxnSpPr>
            <p:cNvPr id="433" name="Egyenes összekötő nyíllal 432"/>
            <p:cNvCxnSpPr>
              <a:cxnSpLocks/>
            </p:cNvCxnSpPr>
            <p:nvPr/>
          </p:nvCxnSpPr>
          <p:spPr>
            <a:xfrm flipH="1">
              <a:off x="252314" y="6767538"/>
              <a:ext cx="538921" cy="504355"/>
            </a:xfrm>
            <a:prstGeom prst="straightConnector1">
              <a:avLst/>
            </a:prstGeom>
            <a:noFill/>
            <a:ln w="31750" cap="flat">
              <a:solidFill>
                <a:srgbClr val="494949"/>
              </a:solidFill>
              <a:prstDash val="solid"/>
              <a:round/>
              <a:tailEnd type="triangle"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498" name="Egyenes összekötő nyíllal 497"/>
            <p:cNvCxnSpPr>
              <a:cxnSpLocks/>
            </p:cNvCxnSpPr>
            <p:nvPr/>
          </p:nvCxnSpPr>
          <p:spPr>
            <a:xfrm flipH="1">
              <a:off x="554991" y="6854403"/>
              <a:ext cx="294305" cy="409900"/>
            </a:xfrm>
            <a:prstGeom prst="straightConnector1">
              <a:avLst/>
            </a:prstGeom>
            <a:noFill/>
            <a:ln w="31750" cap="flat">
              <a:solidFill>
                <a:srgbClr val="494949"/>
              </a:solidFill>
              <a:prstDash val="solid"/>
              <a:round/>
              <a:tailEnd type="triangle"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499" name="Egyenes összekötő nyíllal 498"/>
            <p:cNvCxnSpPr>
              <a:cxnSpLocks/>
            </p:cNvCxnSpPr>
            <p:nvPr/>
          </p:nvCxnSpPr>
          <p:spPr>
            <a:xfrm>
              <a:off x="1051588" y="6808633"/>
              <a:ext cx="49430" cy="438055"/>
            </a:xfrm>
            <a:prstGeom prst="straightConnector1">
              <a:avLst/>
            </a:prstGeom>
            <a:noFill/>
            <a:ln w="31750" cap="flat">
              <a:solidFill>
                <a:srgbClr val="494949"/>
              </a:solidFill>
              <a:prstDash val="solid"/>
              <a:round/>
              <a:tailEnd type="triangle"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500" name="Egyenes összekötő nyíllal 499"/>
            <p:cNvCxnSpPr>
              <a:cxnSpLocks/>
            </p:cNvCxnSpPr>
            <p:nvPr/>
          </p:nvCxnSpPr>
          <p:spPr>
            <a:xfrm flipH="1">
              <a:off x="837590" y="6863681"/>
              <a:ext cx="102733" cy="383007"/>
            </a:xfrm>
            <a:prstGeom prst="straightConnector1">
              <a:avLst/>
            </a:prstGeom>
            <a:noFill/>
            <a:ln w="31750" cap="flat">
              <a:solidFill>
                <a:srgbClr val="494949"/>
              </a:solidFill>
              <a:prstDash val="solid"/>
              <a:round/>
              <a:tailEnd type="triangle"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sp>
        <p:nvSpPr>
          <p:cNvPr id="501" name="Szövegdoboz 500"/>
          <p:cNvSpPr txBox="1"/>
          <p:nvPr/>
        </p:nvSpPr>
        <p:spPr>
          <a:xfrm>
            <a:off x="10981539" y="5401323"/>
            <a:ext cx="1820064" cy="52321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hu-HU" sz="2800" b="1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Arial"/>
              </a:rPr>
              <a:t>+</a:t>
            </a:r>
            <a:endParaRPr kumimoji="0" lang="en-US" sz="2800" b="1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  <a:sym typeface="Arial"/>
            </a:endParaRPr>
          </a:p>
        </p:txBody>
      </p:sp>
      <p:pic>
        <p:nvPicPr>
          <p:cNvPr id="502" name="Graphic 175">
            <a:extLst>
              <a:ext uri="{FF2B5EF4-FFF2-40B4-BE49-F238E27FC236}">
                <a16:creationId xmlns:a16="http://schemas.microsoft.com/office/drawing/2014/main" id="{6ACB303B-2B5F-4923-A3F5-85DADCBBF0E6}"/>
              </a:ext>
            </a:extLst>
          </p:cNvPr>
          <p:cNvPicPr>
            <a:picLocks noChangeAspect="1"/>
          </p:cNvPicPr>
          <p:nvPr/>
        </p:nvPicPr>
        <p:blipFill>
          <a:blip>
            <a:extLst/>
          </a:blip>
          <a:stretch>
            <a:fillRect/>
          </a:stretch>
        </p:blipFill>
        <p:spPr>
          <a:xfrm>
            <a:off x="7280068" y="6012482"/>
            <a:ext cx="1096501" cy="226262"/>
          </a:xfrm>
          <a:prstGeom prst="rect">
            <a:avLst/>
          </a:prstGeom>
        </p:spPr>
      </p:pic>
      <p:grpSp>
        <p:nvGrpSpPr>
          <p:cNvPr id="503" name="Csoportba foglalás 502"/>
          <p:cNvGrpSpPr/>
          <p:nvPr/>
        </p:nvGrpSpPr>
        <p:grpSpPr>
          <a:xfrm>
            <a:off x="7416580" y="5427776"/>
            <a:ext cx="848704" cy="504355"/>
            <a:chOff x="252314" y="6767538"/>
            <a:chExt cx="848704" cy="504355"/>
          </a:xfrm>
        </p:grpSpPr>
        <p:cxnSp>
          <p:nvCxnSpPr>
            <p:cNvPr id="504" name="Egyenes összekötő nyíllal 503"/>
            <p:cNvCxnSpPr>
              <a:cxnSpLocks/>
            </p:cNvCxnSpPr>
            <p:nvPr/>
          </p:nvCxnSpPr>
          <p:spPr>
            <a:xfrm flipH="1">
              <a:off x="252314" y="6767538"/>
              <a:ext cx="538921" cy="504355"/>
            </a:xfrm>
            <a:prstGeom prst="straightConnector1">
              <a:avLst/>
            </a:prstGeom>
            <a:noFill/>
            <a:ln w="31750" cap="flat">
              <a:solidFill>
                <a:srgbClr val="494949"/>
              </a:solidFill>
              <a:prstDash val="solid"/>
              <a:round/>
              <a:tailEnd type="triangle"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505" name="Egyenes összekötő nyíllal 504"/>
            <p:cNvCxnSpPr>
              <a:cxnSpLocks/>
            </p:cNvCxnSpPr>
            <p:nvPr/>
          </p:nvCxnSpPr>
          <p:spPr>
            <a:xfrm flipH="1">
              <a:off x="554991" y="6854403"/>
              <a:ext cx="294305" cy="409900"/>
            </a:xfrm>
            <a:prstGeom prst="straightConnector1">
              <a:avLst/>
            </a:prstGeom>
            <a:noFill/>
            <a:ln w="31750" cap="flat">
              <a:solidFill>
                <a:srgbClr val="494949"/>
              </a:solidFill>
              <a:prstDash val="solid"/>
              <a:round/>
              <a:tailEnd type="triangle"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506" name="Egyenes összekötő nyíllal 505"/>
            <p:cNvCxnSpPr>
              <a:cxnSpLocks/>
            </p:cNvCxnSpPr>
            <p:nvPr/>
          </p:nvCxnSpPr>
          <p:spPr>
            <a:xfrm>
              <a:off x="1051588" y="6808633"/>
              <a:ext cx="49430" cy="438055"/>
            </a:xfrm>
            <a:prstGeom prst="straightConnector1">
              <a:avLst/>
            </a:prstGeom>
            <a:noFill/>
            <a:ln w="31750" cap="flat">
              <a:solidFill>
                <a:srgbClr val="494949"/>
              </a:solidFill>
              <a:prstDash val="solid"/>
              <a:round/>
              <a:tailEnd type="triangle"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507" name="Egyenes összekötő nyíllal 506"/>
            <p:cNvCxnSpPr>
              <a:cxnSpLocks/>
            </p:cNvCxnSpPr>
            <p:nvPr/>
          </p:nvCxnSpPr>
          <p:spPr>
            <a:xfrm flipH="1">
              <a:off x="837590" y="6863681"/>
              <a:ext cx="102733" cy="383007"/>
            </a:xfrm>
            <a:prstGeom prst="straightConnector1">
              <a:avLst/>
            </a:prstGeom>
            <a:noFill/>
            <a:ln w="31750" cap="flat">
              <a:solidFill>
                <a:srgbClr val="494949"/>
              </a:solidFill>
              <a:prstDash val="solid"/>
              <a:round/>
              <a:tailEnd type="triangle"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pic>
        <p:nvPicPr>
          <p:cNvPr id="508" name="Graphic 175">
            <a:extLst>
              <a:ext uri="{FF2B5EF4-FFF2-40B4-BE49-F238E27FC236}">
                <a16:creationId xmlns:a16="http://schemas.microsoft.com/office/drawing/2014/main" id="{6ACB303B-2B5F-4923-A3F5-85DADCBBF0E6}"/>
              </a:ext>
            </a:extLst>
          </p:cNvPr>
          <p:cNvPicPr>
            <a:picLocks noChangeAspect="1"/>
          </p:cNvPicPr>
          <p:nvPr/>
        </p:nvPicPr>
        <p:blipFill>
          <a:blip>
            <a:extLst/>
          </a:blip>
          <a:stretch>
            <a:fillRect/>
          </a:stretch>
        </p:blipFill>
        <p:spPr>
          <a:xfrm>
            <a:off x="8634788" y="6012482"/>
            <a:ext cx="1096501" cy="226262"/>
          </a:xfrm>
          <a:prstGeom prst="rect">
            <a:avLst/>
          </a:prstGeom>
        </p:spPr>
      </p:pic>
      <p:grpSp>
        <p:nvGrpSpPr>
          <p:cNvPr id="509" name="Csoportba foglalás 508"/>
          <p:cNvGrpSpPr/>
          <p:nvPr/>
        </p:nvGrpSpPr>
        <p:grpSpPr>
          <a:xfrm>
            <a:off x="8749847" y="5427776"/>
            <a:ext cx="848704" cy="504355"/>
            <a:chOff x="252314" y="6767538"/>
            <a:chExt cx="848704" cy="504355"/>
          </a:xfrm>
        </p:grpSpPr>
        <p:cxnSp>
          <p:nvCxnSpPr>
            <p:cNvPr id="510" name="Egyenes összekötő nyíllal 509"/>
            <p:cNvCxnSpPr>
              <a:cxnSpLocks/>
            </p:cNvCxnSpPr>
            <p:nvPr/>
          </p:nvCxnSpPr>
          <p:spPr>
            <a:xfrm flipH="1">
              <a:off x="252314" y="6767538"/>
              <a:ext cx="538921" cy="504355"/>
            </a:xfrm>
            <a:prstGeom prst="straightConnector1">
              <a:avLst/>
            </a:prstGeom>
            <a:noFill/>
            <a:ln w="31750" cap="flat">
              <a:solidFill>
                <a:srgbClr val="494949"/>
              </a:solidFill>
              <a:prstDash val="solid"/>
              <a:round/>
              <a:tailEnd type="triangle"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511" name="Egyenes összekötő nyíllal 510"/>
            <p:cNvCxnSpPr>
              <a:cxnSpLocks/>
            </p:cNvCxnSpPr>
            <p:nvPr/>
          </p:nvCxnSpPr>
          <p:spPr>
            <a:xfrm flipH="1">
              <a:off x="554991" y="6854403"/>
              <a:ext cx="294305" cy="409900"/>
            </a:xfrm>
            <a:prstGeom prst="straightConnector1">
              <a:avLst/>
            </a:prstGeom>
            <a:noFill/>
            <a:ln w="31750" cap="flat">
              <a:solidFill>
                <a:srgbClr val="494949"/>
              </a:solidFill>
              <a:prstDash val="solid"/>
              <a:round/>
              <a:tailEnd type="triangle"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512" name="Egyenes összekötő nyíllal 511"/>
            <p:cNvCxnSpPr>
              <a:cxnSpLocks/>
            </p:cNvCxnSpPr>
            <p:nvPr/>
          </p:nvCxnSpPr>
          <p:spPr>
            <a:xfrm>
              <a:off x="1051588" y="6808633"/>
              <a:ext cx="49430" cy="438055"/>
            </a:xfrm>
            <a:prstGeom prst="straightConnector1">
              <a:avLst/>
            </a:prstGeom>
            <a:noFill/>
            <a:ln w="31750" cap="flat">
              <a:solidFill>
                <a:srgbClr val="494949"/>
              </a:solidFill>
              <a:prstDash val="solid"/>
              <a:round/>
              <a:tailEnd type="triangle"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513" name="Egyenes összekötő nyíllal 512"/>
            <p:cNvCxnSpPr>
              <a:cxnSpLocks/>
            </p:cNvCxnSpPr>
            <p:nvPr/>
          </p:nvCxnSpPr>
          <p:spPr>
            <a:xfrm flipH="1">
              <a:off x="837590" y="6863681"/>
              <a:ext cx="102733" cy="383007"/>
            </a:xfrm>
            <a:prstGeom prst="straightConnector1">
              <a:avLst/>
            </a:prstGeom>
            <a:noFill/>
            <a:ln w="31750" cap="flat">
              <a:solidFill>
                <a:srgbClr val="494949"/>
              </a:solidFill>
              <a:prstDash val="solid"/>
              <a:round/>
              <a:tailEnd type="triangle"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sp>
        <p:nvSpPr>
          <p:cNvPr id="514" name="Szövegdoboz 513"/>
          <p:cNvSpPr txBox="1"/>
          <p:nvPr/>
        </p:nvSpPr>
        <p:spPr>
          <a:xfrm>
            <a:off x="11112169" y="5793101"/>
            <a:ext cx="1820064" cy="52321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hu-HU" sz="2800" b="1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Arial"/>
              </a:rPr>
              <a:t>256 fő </a:t>
            </a:r>
            <a:endParaRPr kumimoji="0" lang="en-US" sz="2800" b="1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  <a:sym typeface="Arial"/>
            </a:endParaRPr>
          </a:p>
        </p:txBody>
      </p:sp>
      <p:pic>
        <p:nvPicPr>
          <p:cNvPr id="515" name="Graphic 175">
            <a:extLst>
              <a:ext uri="{FF2B5EF4-FFF2-40B4-BE49-F238E27FC236}">
                <a16:creationId xmlns:a16="http://schemas.microsoft.com/office/drawing/2014/main" id="{6ACB303B-2B5F-4923-A3F5-85DADCBBF0E6}"/>
              </a:ext>
            </a:extLst>
          </p:cNvPr>
          <p:cNvPicPr>
            <a:picLocks noChangeAspect="1"/>
          </p:cNvPicPr>
          <p:nvPr/>
        </p:nvPicPr>
        <p:blipFill>
          <a:blip>
            <a:extLst/>
          </a:blip>
          <a:stretch>
            <a:fillRect/>
          </a:stretch>
        </p:blipFill>
        <p:spPr>
          <a:xfrm>
            <a:off x="9994542" y="6012482"/>
            <a:ext cx="1096501" cy="226262"/>
          </a:xfrm>
          <a:prstGeom prst="rect">
            <a:avLst/>
          </a:prstGeom>
        </p:spPr>
      </p:pic>
      <p:grpSp>
        <p:nvGrpSpPr>
          <p:cNvPr id="516" name="Csoportba foglalás 515"/>
          <p:cNvGrpSpPr/>
          <p:nvPr/>
        </p:nvGrpSpPr>
        <p:grpSpPr>
          <a:xfrm>
            <a:off x="10155681" y="5438177"/>
            <a:ext cx="863623" cy="484247"/>
            <a:chOff x="201685" y="6787451"/>
            <a:chExt cx="863623" cy="484247"/>
          </a:xfrm>
        </p:grpSpPr>
        <p:cxnSp>
          <p:nvCxnSpPr>
            <p:cNvPr id="517" name="Egyenes összekötő nyíllal 516"/>
            <p:cNvCxnSpPr>
              <a:cxnSpLocks/>
            </p:cNvCxnSpPr>
            <p:nvPr/>
          </p:nvCxnSpPr>
          <p:spPr>
            <a:xfrm flipH="1">
              <a:off x="201685" y="6787451"/>
              <a:ext cx="358621" cy="467574"/>
            </a:xfrm>
            <a:prstGeom prst="straightConnector1">
              <a:avLst/>
            </a:prstGeom>
            <a:noFill/>
            <a:ln w="31750" cap="flat">
              <a:solidFill>
                <a:srgbClr val="494949"/>
              </a:solidFill>
              <a:prstDash val="solid"/>
              <a:round/>
              <a:tailEnd type="triangle"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518" name="Egyenes összekötő nyíllal 517"/>
            <p:cNvCxnSpPr>
              <a:cxnSpLocks/>
            </p:cNvCxnSpPr>
            <p:nvPr/>
          </p:nvCxnSpPr>
          <p:spPr>
            <a:xfrm flipH="1">
              <a:off x="487169" y="6854403"/>
              <a:ext cx="153883" cy="408212"/>
            </a:xfrm>
            <a:prstGeom prst="straightConnector1">
              <a:avLst/>
            </a:prstGeom>
            <a:noFill/>
            <a:ln w="31750" cap="flat">
              <a:solidFill>
                <a:srgbClr val="494949"/>
              </a:solidFill>
              <a:prstDash val="solid"/>
              <a:round/>
              <a:tailEnd type="triangle"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519" name="Egyenes összekötő nyíllal 518"/>
            <p:cNvCxnSpPr>
              <a:cxnSpLocks/>
            </p:cNvCxnSpPr>
            <p:nvPr/>
          </p:nvCxnSpPr>
          <p:spPr>
            <a:xfrm>
              <a:off x="831381" y="6787451"/>
              <a:ext cx="233927" cy="484247"/>
            </a:xfrm>
            <a:prstGeom prst="straightConnector1">
              <a:avLst/>
            </a:prstGeom>
            <a:noFill/>
            <a:ln w="31750" cap="flat">
              <a:solidFill>
                <a:srgbClr val="494949"/>
              </a:solidFill>
              <a:prstDash val="solid"/>
              <a:round/>
              <a:tailEnd type="triangle"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520" name="Egyenes összekötő nyíllal 519"/>
            <p:cNvCxnSpPr>
              <a:cxnSpLocks/>
            </p:cNvCxnSpPr>
            <p:nvPr/>
          </p:nvCxnSpPr>
          <p:spPr>
            <a:xfrm>
              <a:off x="750038" y="6854403"/>
              <a:ext cx="38707" cy="417295"/>
            </a:xfrm>
            <a:prstGeom prst="straightConnector1">
              <a:avLst/>
            </a:prstGeom>
            <a:noFill/>
            <a:ln w="31750" cap="flat">
              <a:solidFill>
                <a:srgbClr val="494949"/>
              </a:solidFill>
              <a:prstDash val="solid"/>
              <a:round/>
              <a:tailEnd type="triangle"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pic>
        <p:nvPicPr>
          <p:cNvPr id="521" name="Picture 2"/>
          <p:cNvPicPr>
            <a:picLocks noChangeAspect="1" noChangeArrowheads="1"/>
          </p:cNvPicPr>
          <p:nvPr/>
        </p:nvPicPr>
        <p:blipFill>
          <a:blip r:embed="rId5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5371" y="2309479"/>
            <a:ext cx="655364" cy="6480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  <a:extLst/>
        </p:spPr>
      </p:pic>
      <p:pic>
        <p:nvPicPr>
          <p:cNvPr id="522" name="Picture 2"/>
          <p:cNvPicPr>
            <a:picLocks noChangeAspect="1" noChangeArrowheads="1"/>
          </p:cNvPicPr>
          <p:nvPr/>
        </p:nvPicPr>
        <p:blipFill>
          <a:blip r:embed="rId5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6701" y="2309479"/>
            <a:ext cx="655364" cy="6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3" name="Picture 2"/>
          <p:cNvPicPr>
            <a:picLocks noChangeAspect="1" noChangeArrowheads="1"/>
          </p:cNvPicPr>
          <p:nvPr/>
        </p:nvPicPr>
        <p:blipFill>
          <a:blip r:embed="rId5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8551" y="2309479"/>
            <a:ext cx="655364" cy="6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24" name="Egyenes összekötő nyíllal 523"/>
          <p:cNvCxnSpPr>
            <a:cxnSpLocks/>
          </p:cNvCxnSpPr>
          <p:nvPr/>
        </p:nvCxnSpPr>
        <p:spPr>
          <a:xfrm>
            <a:off x="6232735" y="2021831"/>
            <a:ext cx="604176" cy="329793"/>
          </a:xfrm>
          <a:prstGeom prst="straightConnector1">
            <a:avLst/>
          </a:prstGeom>
          <a:noFill/>
          <a:ln w="38100" cap="flat">
            <a:solidFill>
              <a:srgbClr val="494949"/>
            </a:solidFill>
            <a:prstDash val="solid"/>
            <a:round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25" name="Egyenes összekötő nyíllal 524">
            <a:extLst>
              <a:ext uri="{FF2B5EF4-FFF2-40B4-BE49-F238E27FC236}">
                <a16:creationId xmlns:a16="http://schemas.microsoft.com/office/drawing/2014/main" id="{C8C13B9A-C322-4C52-BA18-BAC2AC550D21}"/>
              </a:ext>
            </a:extLst>
          </p:cNvPr>
          <p:cNvCxnSpPr>
            <a:cxnSpLocks/>
          </p:cNvCxnSpPr>
          <p:nvPr/>
        </p:nvCxnSpPr>
        <p:spPr>
          <a:xfrm>
            <a:off x="6437243" y="1681931"/>
            <a:ext cx="3034914" cy="627548"/>
          </a:xfrm>
          <a:prstGeom prst="straightConnector1">
            <a:avLst/>
          </a:prstGeom>
          <a:noFill/>
          <a:ln w="38100" cap="flat">
            <a:solidFill>
              <a:srgbClr val="494949"/>
            </a:solidFill>
            <a:prstDash val="solid"/>
            <a:round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526" name="Lefelé nyíl 525"/>
          <p:cNvSpPr/>
          <p:nvPr/>
        </p:nvSpPr>
        <p:spPr>
          <a:xfrm>
            <a:off x="4217443" y="6695653"/>
            <a:ext cx="4176000" cy="324000"/>
          </a:xfrm>
          <a:prstGeom prst="downArrow">
            <a:avLst>
              <a:gd name="adj1" fmla="val 50000"/>
              <a:gd name="adj2" fmla="val 100000"/>
            </a:avLst>
          </a:prstGeom>
          <a:solidFill>
            <a:srgbClr val="E10E79"/>
          </a:solidFill>
          <a:ln w="25400" cap="flat">
            <a:solidFill>
              <a:schemeClr val="tx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Arial"/>
            </a:endParaRPr>
          </a:p>
        </p:txBody>
      </p:sp>
      <p:sp>
        <p:nvSpPr>
          <p:cNvPr id="527" name="Lekerekített téglalap 526"/>
          <p:cNvSpPr/>
          <p:nvPr/>
        </p:nvSpPr>
        <p:spPr>
          <a:xfrm>
            <a:off x="1905442" y="7304008"/>
            <a:ext cx="9007647" cy="118800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 w="25400" cap="flat">
            <a:solidFill>
              <a:schemeClr val="tx1">
                <a:lumMod val="50000"/>
                <a:lumOff val="50000"/>
              </a:schemeClr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Arial"/>
            </a:endParaRPr>
          </a:p>
        </p:txBody>
      </p:sp>
      <p:sp>
        <p:nvSpPr>
          <p:cNvPr id="528" name="Téglalap 527">
            <a:extLst>
              <a:ext uri="{FF2B5EF4-FFF2-40B4-BE49-F238E27FC236}">
                <a16:creationId xmlns:a16="http://schemas.microsoft.com/office/drawing/2014/main" id="{D565C5FE-4754-458B-9503-AFE3C9547773}"/>
              </a:ext>
            </a:extLst>
          </p:cNvPr>
          <p:cNvSpPr/>
          <p:nvPr/>
        </p:nvSpPr>
        <p:spPr>
          <a:xfrm>
            <a:off x="1561732" y="7397349"/>
            <a:ext cx="9655830" cy="99001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ctr" fontAlgn="auto">
              <a:lnSpc>
                <a:spcPts val="3500"/>
              </a:lnSpc>
              <a:spcBef>
                <a:spcPts val="0"/>
              </a:spcBef>
              <a:spcAft>
                <a:spcPts val="0"/>
              </a:spcAft>
            </a:pPr>
            <a:r>
              <a:rPr lang="hu-HU" sz="2600" b="1" spc="-3" dirty="0">
                <a:solidFill>
                  <a:srgbClr val="CC0066"/>
                </a:solidFill>
              </a:rPr>
              <a:t>Tehát ha mindenki csupán 4 embernek tovább ajánlja a lehetőséget, máris 340 fő vásárlásaiból részesülsz</a:t>
            </a:r>
          </a:p>
        </p:txBody>
      </p:sp>
    </p:spTree>
    <p:extLst>
      <p:ext uri="{BB962C8B-B14F-4D97-AF65-F5344CB8AC3E}">
        <p14:creationId xmlns:p14="http://schemas.microsoft.com/office/powerpoint/2010/main" val="246521476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9" grpId="0"/>
      <p:bldP spid="273" grpId="0"/>
      <p:bldP spid="406" grpId="0"/>
      <p:bldP spid="501" grpId="0"/>
      <p:bldP spid="514" grpId="0"/>
      <p:bldP spid="526" grpId="0" animBg="1"/>
      <p:bldP spid="527" grpId="0" animBg="1"/>
      <p:bldP spid="528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Shape 412" descr="Kép 229"/>
          <p:cNvSpPr>
            <a:spLocks noChangeArrowheads="1"/>
          </p:cNvSpPr>
          <p:nvPr/>
        </p:nvSpPr>
        <p:spPr bwMode="auto">
          <a:xfrm>
            <a:off x="-777874" y="-34924"/>
            <a:ext cx="14478000" cy="984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45719" rIns="45719" anchor="ctr"/>
          <a:lstStyle>
            <a:lvl1pPr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pPr eaLnBrk="1"/>
            <a:endParaRPr lang="x-none" altLang="x-none" sz="1801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413" name="Shape 413" descr="CustomShape 1"/>
          <p:cNvSpPr/>
          <p:nvPr/>
        </p:nvSpPr>
        <p:spPr>
          <a:xfrm>
            <a:off x="4289426" y="774671"/>
            <a:ext cx="4343400" cy="9335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761" tIns="50761" rIns="50761" bIns="50761" anchor="ctr">
            <a:spAutoFit/>
          </a:bodyPr>
          <a:lstStyle>
            <a:lvl1pPr algn="ctr">
              <a:defRPr sz="5400" spc="-1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Roboto Medium"/>
                <a:ea typeface="Roboto Medium"/>
                <a:cs typeface="Roboto Medium"/>
                <a:sym typeface="Roboto Medium"/>
              </a:defRPr>
            </a:lvl1pPr>
          </a:lstStyle>
          <a:p>
            <a:pPr>
              <a:defRPr/>
            </a:pPr>
            <a:r>
              <a:rPr kern="0" dirty="0" err="1">
                <a:latin typeface="Times New Roman" charset="0"/>
                <a:ea typeface="Times New Roman" charset="0"/>
                <a:cs typeface="Times New Roman" charset="0"/>
              </a:rPr>
              <a:t>Üzleti</a:t>
            </a:r>
            <a:r>
              <a:rPr kern="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kern="0" dirty="0" err="1">
                <a:latin typeface="Times New Roman" charset="0"/>
                <a:ea typeface="Times New Roman" charset="0"/>
                <a:cs typeface="Times New Roman" charset="0"/>
              </a:rPr>
              <a:t>indulás</a:t>
            </a:r>
            <a:r>
              <a:rPr kern="0" dirty="0">
                <a:latin typeface="Times New Roman" charset="0"/>
                <a:ea typeface="Times New Roman" charset="0"/>
                <a:cs typeface="Times New Roman" charset="0"/>
              </a:rPr>
              <a:t>   </a:t>
            </a:r>
          </a:p>
        </p:txBody>
      </p:sp>
      <p:sp>
        <p:nvSpPr>
          <p:cNvPr id="415" name="Shape 415" descr="CustomShape 3"/>
          <p:cNvSpPr/>
          <p:nvPr/>
        </p:nvSpPr>
        <p:spPr>
          <a:xfrm>
            <a:off x="2268538" y="2189163"/>
            <a:ext cx="8489950" cy="6448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4999" tIns="44999" rIns="44999" bIns="44999">
            <a:spAutoFit/>
          </a:bodyPr>
          <a:lstStyle>
            <a:lvl1pPr>
              <a:defRPr sz="3600" spc="-1">
                <a:solidFill>
                  <a:srgbClr val="DE006E"/>
                </a:solidFill>
                <a:uFill>
                  <a:solidFill>
                    <a:srgbClr val="FFFFFF"/>
                  </a:solidFill>
                </a:uFill>
                <a:latin typeface="Roboto Medium"/>
                <a:ea typeface="Roboto Medium"/>
                <a:cs typeface="Roboto Medium"/>
                <a:sym typeface="Roboto Medium"/>
              </a:defRPr>
            </a:lvl1pPr>
          </a:lstStyle>
          <a:p>
            <a:pPr>
              <a:defRPr/>
            </a:pPr>
            <a:r>
              <a:rPr kern="0" dirty="0">
                <a:latin typeface="Times New Roman" charset="0"/>
                <a:ea typeface="Times New Roman" charset="0"/>
                <a:cs typeface="Times New Roman" charset="0"/>
              </a:rPr>
              <a:t>B</a:t>
            </a:r>
            <a:r>
              <a:rPr lang="hu-HU" kern="0" dirty="0">
                <a:latin typeface="Times New Roman" charset="0"/>
                <a:ea typeface="Times New Roman" charset="0"/>
                <a:cs typeface="Times New Roman" charset="0"/>
              </a:rPr>
              <a:t>USINESS</a:t>
            </a:r>
            <a:r>
              <a:rPr kern="0" dirty="0">
                <a:latin typeface="Times New Roman" charset="0"/>
                <a:ea typeface="Times New Roman" charset="0"/>
                <a:cs typeface="Times New Roman" charset="0"/>
              </a:rPr>
              <a:t> 33</a:t>
            </a:r>
            <a:r>
              <a:rPr lang="hu-HU" kern="0" dirty="0">
                <a:latin typeface="Times New Roman" charset="0"/>
                <a:ea typeface="Times New Roman" charset="0"/>
                <a:cs typeface="Times New Roman" charset="0"/>
              </a:rPr>
              <a:t>-as modell ára:</a:t>
            </a:r>
            <a:r>
              <a:rPr kern="0" dirty="0">
                <a:latin typeface="Times New Roman" charset="0"/>
                <a:ea typeface="Times New Roman" charset="0"/>
                <a:cs typeface="Times New Roman" charset="0"/>
              </a:rPr>
              <a:t>   375.000 Ft</a:t>
            </a:r>
          </a:p>
        </p:txBody>
      </p:sp>
      <p:pic>
        <p:nvPicPr>
          <p:cNvPr id="46084" name="image2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5901" y="5875339"/>
            <a:ext cx="4975225" cy="342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grpSp>
        <p:nvGrpSpPr>
          <p:cNvPr id="46085" name="Csoportba foglalás 1"/>
          <p:cNvGrpSpPr>
            <a:grpSpLocks/>
          </p:cNvGrpSpPr>
          <p:nvPr/>
        </p:nvGrpSpPr>
        <p:grpSpPr bwMode="auto">
          <a:xfrm>
            <a:off x="2268538" y="2954239"/>
            <a:ext cx="8489950" cy="2687837"/>
            <a:chOff x="2268538" y="2827493"/>
            <a:chExt cx="8489950" cy="2688035"/>
          </a:xfrm>
        </p:grpSpPr>
        <p:sp>
          <p:nvSpPr>
            <p:cNvPr id="46086" name="Shape 414" descr="CustomShape 2"/>
            <p:cNvSpPr>
              <a:spLocks noChangeArrowheads="1"/>
            </p:cNvSpPr>
            <p:nvPr/>
          </p:nvSpPr>
          <p:spPr bwMode="auto">
            <a:xfrm>
              <a:off x="2767013" y="2827493"/>
              <a:ext cx="7991475" cy="26880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50761" tIns="50761" rIns="50761" bIns="50761" anchor="ctr">
              <a:spAutoFit/>
            </a:bodyPr>
            <a:lstStyle>
              <a:lvl1pPr marL="1588"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1pPr>
              <a:lvl2pPr marL="742950" indent="-285750"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2pPr>
              <a:lvl3pPr marL="1143000" indent="-228600"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3pPr>
              <a:lvl4pPr marL="1600200" indent="-228600"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4pPr>
              <a:lvl5pPr marL="2057400" indent="-228600"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9pPr>
            </a:lstStyle>
            <a:p>
              <a:pPr eaLnBrk="1">
                <a:lnSpc>
                  <a:spcPct val="150000"/>
                </a:lnSpc>
                <a:buClr>
                  <a:srgbClr val="CC0066"/>
                </a:buClr>
                <a:buSzPct val="180000"/>
              </a:pPr>
              <a:r>
                <a:rPr lang="hu-HU" altLang="x-none" sz="2800" dirty="0">
                  <a:solidFill>
                    <a:srgbClr val="666666"/>
                  </a:solidFill>
                  <a:latin typeface="Times New Roman" charset="0"/>
                  <a:ea typeface="Times New Roman" charset="0"/>
                  <a:cs typeface="Times New Roman" charset="0"/>
                  <a:sym typeface="Roboto Regular" charset="0"/>
                </a:rPr>
                <a:t>Azonnal jövedelem az I. kategóriába</a:t>
              </a:r>
              <a:endParaRPr lang="hu-HU" altLang="x-none" sz="2800" dirty="0">
                <a:solidFill>
                  <a:srgbClr val="333333"/>
                </a:solidFill>
                <a:latin typeface="Times New Roman" charset="0"/>
                <a:ea typeface="Times New Roman" charset="0"/>
                <a:cs typeface="Times New Roman" charset="0"/>
                <a:sym typeface="Roboto Regular" charset="0"/>
              </a:endParaRPr>
            </a:p>
            <a:p>
              <a:pPr eaLnBrk="1">
                <a:lnSpc>
                  <a:spcPct val="150000"/>
                </a:lnSpc>
                <a:buClr>
                  <a:srgbClr val="CC0066"/>
                </a:buClr>
                <a:buSzPct val="180000"/>
              </a:pPr>
              <a:r>
                <a:rPr lang="hu-HU" altLang="x-none" sz="2800" b="1" dirty="0">
                  <a:solidFill>
                    <a:srgbClr val="484848"/>
                  </a:solidFill>
                  <a:latin typeface="Times New Roman" charset="0"/>
                  <a:ea typeface="Times New Roman" charset="0"/>
                  <a:cs typeface="Times New Roman" charset="0"/>
                  <a:sym typeface="Roboto Regular" charset="0"/>
                </a:rPr>
                <a:t>Visszakapható foglaló: </a:t>
              </a:r>
              <a:r>
                <a:rPr lang="hu-HU" altLang="x-none" sz="2800" b="1" dirty="0">
                  <a:solidFill>
                    <a:srgbClr val="DE006E"/>
                  </a:solidFill>
                  <a:latin typeface="Times New Roman" charset="0"/>
                  <a:ea typeface="Times New Roman" charset="0"/>
                  <a:cs typeface="Times New Roman" charset="0"/>
                  <a:sym typeface="Roboto Regular" charset="0"/>
                </a:rPr>
                <a:t>495.000 Ft.</a:t>
              </a:r>
              <a:endParaRPr lang="hu-HU" altLang="x-none" sz="2800" b="1" dirty="0">
                <a:solidFill>
                  <a:srgbClr val="666666"/>
                </a:solidFill>
                <a:latin typeface="Times New Roman" charset="0"/>
                <a:ea typeface="Times New Roman" charset="0"/>
                <a:cs typeface="Times New Roman" charset="0"/>
                <a:sym typeface="Roboto Regular" charset="0"/>
              </a:endParaRPr>
            </a:p>
            <a:p>
              <a:pPr eaLnBrk="1">
                <a:lnSpc>
                  <a:spcPct val="150000"/>
                </a:lnSpc>
              </a:pPr>
              <a:r>
                <a:rPr lang="hu-HU" altLang="x-none" sz="2800" dirty="0">
                  <a:solidFill>
                    <a:srgbClr val="666666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Szeminárium jegy, könyv</a:t>
              </a:r>
              <a:br>
                <a:rPr lang="hu-HU" altLang="x-none" sz="2800" dirty="0">
                  <a:solidFill>
                    <a:srgbClr val="666666"/>
                  </a:solidFill>
                  <a:latin typeface="Times New Roman" charset="0"/>
                  <a:ea typeface="Times New Roman" charset="0"/>
                  <a:cs typeface="Times New Roman" charset="0"/>
                </a:rPr>
              </a:br>
              <a:r>
                <a:rPr lang="hu-HU" altLang="x-none" sz="2800" dirty="0">
                  <a:solidFill>
                    <a:srgbClr val="666666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Lehetőség a PP-k automatikus elhelyezésére</a:t>
              </a:r>
              <a:endParaRPr lang="hu-HU" altLang="x-none" sz="1801" dirty="0">
                <a:solidFill>
                  <a:srgbClr val="666666"/>
                </a:solidFill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sp>
          <p:nvSpPr>
            <p:cNvPr id="46087" name="Shape 320" descr="CustomShape 3"/>
            <p:cNvSpPr>
              <a:spLocks noChangeArrowheads="1"/>
            </p:cNvSpPr>
            <p:nvPr/>
          </p:nvSpPr>
          <p:spPr bwMode="auto">
            <a:xfrm>
              <a:off x="2268538" y="3213100"/>
              <a:ext cx="142875" cy="144463"/>
            </a:xfrm>
            <a:prstGeom prst="ellipse">
              <a:avLst/>
            </a:prstGeom>
            <a:solidFill>
              <a:srgbClr val="DE006E"/>
            </a:solidFill>
            <a:ln w="9525">
              <a:solidFill>
                <a:srgbClr val="DE006E"/>
              </a:solidFill>
              <a:round/>
              <a:headEnd/>
              <a:tailEnd/>
            </a:ln>
          </p:spPr>
          <p:txBody>
            <a:bodyPr lIns="45719" rIns="45719"/>
            <a:lstStyle>
              <a:lvl1pPr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1pPr>
              <a:lvl2pPr marL="742950" indent="-285750"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2pPr>
              <a:lvl3pPr marL="1143000" indent="-228600"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3pPr>
              <a:lvl4pPr marL="1600200" indent="-228600"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4pPr>
              <a:lvl5pPr marL="2057400" indent="-228600"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9pPr>
            </a:lstStyle>
            <a:p>
              <a:pPr eaLnBrk="1"/>
              <a:endParaRPr lang="x-none" altLang="x-none" sz="1801"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sp>
          <p:nvSpPr>
            <p:cNvPr id="46088" name="Shape 320" descr="CustomShape 3"/>
            <p:cNvSpPr>
              <a:spLocks noChangeArrowheads="1"/>
            </p:cNvSpPr>
            <p:nvPr/>
          </p:nvSpPr>
          <p:spPr bwMode="auto">
            <a:xfrm>
              <a:off x="2268538" y="3867150"/>
              <a:ext cx="142875" cy="142875"/>
            </a:xfrm>
            <a:prstGeom prst="ellipse">
              <a:avLst/>
            </a:prstGeom>
            <a:solidFill>
              <a:srgbClr val="DE006E"/>
            </a:solidFill>
            <a:ln w="9525">
              <a:solidFill>
                <a:srgbClr val="DE006E"/>
              </a:solidFill>
              <a:round/>
              <a:headEnd/>
              <a:tailEnd/>
            </a:ln>
          </p:spPr>
          <p:txBody>
            <a:bodyPr lIns="45719" rIns="45719"/>
            <a:lstStyle>
              <a:lvl1pPr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1pPr>
              <a:lvl2pPr marL="742950" indent="-285750"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2pPr>
              <a:lvl3pPr marL="1143000" indent="-228600"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3pPr>
              <a:lvl4pPr marL="1600200" indent="-228600"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4pPr>
              <a:lvl5pPr marL="2057400" indent="-228600"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9pPr>
            </a:lstStyle>
            <a:p>
              <a:pPr eaLnBrk="1"/>
              <a:endParaRPr lang="x-none" altLang="x-none" sz="1801"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sp>
          <p:nvSpPr>
            <p:cNvPr id="46089" name="Shape 320" descr="CustomShape 3"/>
            <p:cNvSpPr>
              <a:spLocks noChangeArrowheads="1"/>
            </p:cNvSpPr>
            <p:nvPr/>
          </p:nvSpPr>
          <p:spPr bwMode="auto">
            <a:xfrm>
              <a:off x="2268538" y="4519613"/>
              <a:ext cx="142875" cy="142875"/>
            </a:xfrm>
            <a:prstGeom prst="ellipse">
              <a:avLst/>
            </a:prstGeom>
            <a:solidFill>
              <a:srgbClr val="DE006E"/>
            </a:solidFill>
            <a:ln w="9525">
              <a:solidFill>
                <a:srgbClr val="DE006E"/>
              </a:solidFill>
              <a:round/>
              <a:headEnd/>
              <a:tailEnd/>
            </a:ln>
          </p:spPr>
          <p:txBody>
            <a:bodyPr lIns="45719" rIns="45719"/>
            <a:lstStyle>
              <a:lvl1pPr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1pPr>
              <a:lvl2pPr marL="742950" indent="-285750"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2pPr>
              <a:lvl3pPr marL="1143000" indent="-228600"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3pPr>
              <a:lvl4pPr marL="1600200" indent="-228600"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4pPr>
              <a:lvl5pPr marL="2057400" indent="-228600"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9pPr>
            </a:lstStyle>
            <a:p>
              <a:pPr eaLnBrk="1"/>
              <a:endParaRPr lang="x-none" altLang="x-none" sz="1801"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sp>
          <p:nvSpPr>
            <p:cNvPr id="46090" name="Shape 320" descr="CustomShape 3"/>
            <p:cNvSpPr>
              <a:spLocks noChangeArrowheads="1"/>
            </p:cNvSpPr>
            <p:nvPr/>
          </p:nvSpPr>
          <p:spPr bwMode="auto">
            <a:xfrm>
              <a:off x="2268538" y="5116260"/>
              <a:ext cx="142875" cy="142875"/>
            </a:xfrm>
            <a:prstGeom prst="ellipse">
              <a:avLst/>
            </a:prstGeom>
            <a:solidFill>
              <a:srgbClr val="DE006E"/>
            </a:solidFill>
            <a:ln w="9525">
              <a:solidFill>
                <a:srgbClr val="DE006E"/>
              </a:solidFill>
              <a:round/>
              <a:headEnd/>
              <a:tailEnd/>
            </a:ln>
          </p:spPr>
          <p:txBody>
            <a:bodyPr lIns="45719" rIns="45719"/>
            <a:lstStyle>
              <a:lvl1pPr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1pPr>
              <a:lvl2pPr marL="742950" indent="-285750"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2pPr>
              <a:lvl3pPr marL="1143000" indent="-228600"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3pPr>
              <a:lvl4pPr marL="1600200" indent="-228600"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4pPr>
              <a:lvl5pPr marL="2057400" indent="-228600"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9pPr>
            </a:lstStyle>
            <a:p>
              <a:pPr eaLnBrk="1"/>
              <a:endParaRPr lang="x-none" altLang="x-none" sz="1801"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6466851"/>
      </p:ext>
    </p:extLst>
  </p:cSld>
  <p:clrMapOvr>
    <a:masterClrMapping/>
  </p:clrMapOvr>
  <p:transition spd="slow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Shape 420" descr="Kép 235"/>
          <p:cNvSpPr>
            <a:spLocks noChangeArrowheads="1"/>
          </p:cNvSpPr>
          <p:nvPr/>
        </p:nvSpPr>
        <p:spPr bwMode="auto">
          <a:xfrm>
            <a:off x="-803275" y="-85724"/>
            <a:ext cx="14478000" cy="984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45719" rIns="45719" anchor="ctr"/>
          <a:lstStyle>
            <a:lvl1pPr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pPr eaLnBrk="1"/>
            <a:endParaRPr lang="x-none" altLang="x-none" sz="1801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56" name="Shape 424" descr="CustomShape 3"/>
          <p:cNvSpPr/>
          <p:nvPr/>
        </p:nvSpPr>
        <p:spPr>
          <a:xfrm>
            <a:off x="2087564" y="301594"/>
            <a:ext cx="8709025" cy="9335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761" tIns="50761" rIns="50761" bIns="50761" anchor="ctr">
            <a:spAutoFit/>
          </a:bodyPr>
          <a:lstStyle>
            <a:lvl1pPr algn="ctr">
              <a:defRPr sz="5400" spc="-1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Roboto Medium"/>
                <a:ea typeface="Roboto Medium"/>
                <a:cs typeface="Roboto Medium"/>
                <a:sym typeface="Roboto Medium"/>
              </a:defRPr>
            </a:lvl1pPr>
          </a:lstStyle>
          <a:p>
            <a:pPr>
              <a:defRPr/>
            </a:pPr>
            <a:r>
              <a:rPr lang="hu-HU" kern="0" dirty="0">
                <a:latin typeface="Times New Roman" charset="0"/>
                <a:ea typeface="Times New Roman" charset="0"/>
                <a:cs typeface="Times New Roman" charset="0"/>
              </a:rPr>
              <a:t>Business 33 Modell</a:t>
            </a:r>
          </a:p>
        </p:txBody>
      </p:sp>
      <p:sp>
        <p:nvSpPr>
          <p:cNvPr id="54" name="Text Box 68"/>
          <p:cNvSpPr txBox="1">
            <a:spLocks noChangeArrowheads="1"/>
          </p:cNvSpPr>
          <p:nvPr/>
        </p:nvSpPr>
        <p:spPr bwMode="auto">
          <a:xfrm>
            <a:off x="9250363" y="3941763"/>
            <a:ext cx="3078162" cy="4175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8000" tIns="66560" rIns="128000" bIns="6656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 marL="742950" indent="-28575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marL="11430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marL="16002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marL="20574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pPr algn="ctr">
              <a:lnSpc>
                <a:spcPct val="150000"/>
              </a:lnSpc>
              <a:spcBef>
                <a:spcPts val="1425"/>
              </a:spcBef>
            </a:pPr>
            <a:r>
              <a:rPr lang="hu-HU" altLang="hu-HU" sz="2399" b="1">
                <a:solidFill>
                  <a:srgbClr val="494949"/>
                </a:solidFill>
                <a:latin typeface="Times New Roman" charset="0"/>
                <a:ea typeface="Times New Roman" charset="0"/>
                <a:cs typeface="Times New Roman" charset="0"/>
              </a:rPr>
              <a:t>16x1</a:t>
            </a:r>
            <a:r>
              <a:rPr lang="en-US" altLang="hu-HU" sz="2399" b="1">
                <a:solidFill>
                  <a:srgbClr val="494949"/>
                </a:solidFill>
                <a:latin typeface="Times New Roman" charset="0"/>
                <a:ea typeface="Times New Roman" charset="0"/>
                <a:cs typeface="Times New Roman" charset="0"/>
              </a:rPr>
              <a:t>/</a:t>
            </a:r>
            <a:r>
              <a:rPr lang="hu-HU" altLang="hu-HU" sz="2399" b="1">
                <a:solidFill>
                  <a:srgbClr val="494949"/>
                </a:solidFill>
                <a:latin typeface="Times New Roman" charset="0"/>
                <a:ea typeface="Times New Roman" charset="0"/>
                <a:cs typeface="Times New Roman" charset="0"/>
              </a:rPr>
              <a:t>1</a:t>
            </a:r>
            <a:r>
              <a:rPr lang="en-US" altLang="hu-HU" sz="2399" b="1">
                <a:solidFill>
                  <a:srgbClr val="494949"/>
                </a:solidFill>
                <a:latin typeface="Times New Roman" charset="0"/>
                <a:ea typeface="Times New Roman" charset="0"/>
                <a:cs typeface="Times New Roman" charset="0"/>
              </a:rPr>
              <a:t> = </a:t>
            </a:r>
            <a:r>
              <a:rPr lang="hu-HU" altLang="hu-HU" sz="2399" b="1">
                <a:solidFill>
                  <a:srgbClr val="494949"/>
                </a:solidFill>
                <a:latin typeface="Times New Roman" charset="0"/>
                <a:ea typeface="Times New Roman" charset="0"/>
                <a:cs typeface="Times New Roman" charset="0"/>
              </a:rPr>
              <a:t>48</a:t>
            </a:r>
            <a:r>
              <a:rPr lang="en-US" altLang="hu-HU" sz="2399" b="1">
                <a:solidFill>
                  <a:srgbClr val="494949"/>
                </a:solidFill>
                <a:latin typeface="Times New Roman" charset="0"/>
                <a:ea typeface="Times New Roman" charset="0"/>
                <a:cs typeface="Times New Roman" charset="0"/>
              </a:rPr>
              <a:t>.</a:t>
            </a:r>
            <a:r>
              <a:rPr lang="hu-HU" altLang="hu-HU" sz="2399" b="1">
                <a:solidFill>
                  <a:srgbClr val="494949"/>
                </a:solidFill>
                <a:latin typeface="Times New Roman" charset="0"/>
                <a:ea typeface="Times New Roman" charset="0"/>
                <a:cs typeface="Times New Roman" charset="0"/>
              </a:rPr>
              <a:t>0</a:t>
            </a:r>
            <a:r>
              <a:rPr lang="en-US" altLang="hu-HU" sz="2399" b="1">
                <a:solidFill>
                  <a:srgbClr val="494949"/>
                </a:solidFill>
                <a:latin typeface="Times New Roman" charset="0"/>
                <a:ea typeface="Times New Roman" charset="0"/>
                <a:cs typeface="Times New Roman" charset="0"/>
              </a:rPr>
              <a:t>00 Ft</a:t>
            </a:r>
            <a:endParaRPr lang="hu-HU" altLang="hu-HU" sz="2399" b="1">
              <a:solidFill>
                <a:srgbClr val="494949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pPr algn="ctr">
              <a:lnSpc>
                <a:spcPct val="150000"/>
              </a:lnSpc>
              <a:spcBef>
                <a:spcPts val="1425"/>
              </a:spcBef>
            </a:pPr>
            <a:r>
              <a:rPr lang="hu-HU" altLang="hu-HU" sz="2399" b="1">
                <a:solidFill>
                  <a:srgbClr val="494949"/>
                </a:solidFill>
                <a:latin typeface="Times New Roman" charset="0"/>
                <a:ea typeface="Times New Roman" charset="0"/>
                <a:cs typeface="Times New Roman" charset="0"/>
              </a:rPr>
              <a:t>7x3</a:t>
            </a:r>
            <a:r>
              <a:rPr lang="en-US" altLang="hu-HU" sz="2399" b="1">
                <a:solidFill>
                  <a:srgbClr val="494949"/>
                </a:solidFill>
                <a:latin typeface="Times New Roman" charset="0"/>
                <a:ea typeface="Times New Roman" charset="0"/>
                <a:cs typeface="Times New Roman" charset="0"/>
              </a:rPr>
              <a:t>/</a:t>
            </a:r>
            <a:r>
              <a:rPr lang="hu-HU" altLang="hu-HU" sz="2399" b="1">
                <a:solidFill>
                  <a:srgbClr val="494949"/>
                </a:solidFill>
                <a:latin typeface="Times New Roman" charset="0"/>
                <a:ea typeface="Times New Roman" charset="0"/>
                <a:cs typeface="Times New Roman" charset="0"/>
              </a:rPr>
              <a:t>3</a:t>
            </a:r>
            <a:r>
              <a:rPr lang="en-US" altLang="hu-HU" sz="2399" b="1">
                <a:solidFill>
                  <a:srgbClr val="494949"/>
                </a:solidFill>
                <a:latin typeface="Times New Roman" charset="0"/>
                <a:ea typeface="Times New Roman" charset="0"/>
                <a:cs typeface="Times New Roman" charset="0"/>
              </a:rPr>
              <a:t> = </a:t>
            </a:r>
            <a:r>
              <a:rPr lang="hu-HU" altLang="hu-HU" sz="2399" b="1">
                <a:solidFill>
                  <a:srgbClr val="494949"/>
                </a:solidFill>
                <a:latin typeface="Times New Roman" charset="0"/>
                <a:ea typeface="Times New Roman" charset="0"/>
                <a:cs typeface="Times New Roman" charset="0"/>
              </a:rPr>
              <a:t>42</a:t>
            </a:r>
            <a:r>
              <a:rPr lang="en-US" altLang="hu-HU" sz="2399" b="1">
                <a:solidFill>
                  <a:srgbClr val="494949"/>
                </a:solidFill>
                <a:latin typeface="Times New Roman" charset="0"/>
                <a:ea typeface="Times New Roman" charset="0"/>
                <a:cs typeface="Times New Roman" charset="0"/>
              </a:rPr>
              <a:t>.</a:t>
            </a:r>
            <a:r>
              <a:rPr lang="hu-HU" altLang="hu-HU" sz="2399" b="1">
                <a:solidFill>
                  <a:srgbClr val="494949"/>
                </a:solidFill>
                <a:latin typeface="Times New Roman" charset="0"/>
                <a:ea typeface="Times New Roman" charset="0"/>
                <a:cs typeface="Times New Roman" charset="0"/>
              </a:rPr>
              <a:t>0</a:t>
            </a:r>
            <a:r>
              <a:rPr lang="en-US" altLang="hu-HU" sz="2399" b="1">
                <a:solidFill>
                  <a:srgbClr val="494949"/>
                </a:solidFill>
                <a:latin typeface="Times New Roman" charset="0"/>
                <a:ea typeface="Times New Roman" charset="0"/>
                <a:cs typeface="Times New Roman" charset="0"/>
              </a:rPr>
              <a:t>00 Ft</a:t>
            </a:r>
            <a:endParaRPr lang="hu-HU" altLang="hu-HU" sz="2399" b="1">
              <a:solidFill>
                <a:srgbClr val="494949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pPr algn="ctr">
              <a:lnSpc>
                <a:spcPct val="150000"/>
              </a:lnSpc>
              <a:spcBef>
                <a:spcPts val="1425"/>
              </a:spcBef>
            </a:pPr>
            <a:r>
              <a:rPr lang="hu-HU" altLang="hu-HU" sz="2399" b="1">
                <a:solidFill>
                  <a:srgbClr val="494949"/>
                </a:solidFill>
                <a:latin typeface="Times New Roman" charset="0"/>
                <a:ea typeface="Times New Roman" charset="0"/>
                <a:cs typeface="Times New Roman" charset="0"/>
              </a:rPr>
              <a:t>3x7</a:t>
            </a:r>
            <a:r>
              <a:rPr lang="en-US" altLang="hu-HU" sz="2399" b="1">
                <a:solidFill>
                  <a:srgbClr val="494949"/>
                </a:solidFill>
                <a:latin typeface="Times New Roman" charset="0"/>
                <a:ea typeface="Times New Roman" charset="0"/>
                <a:cs typeface="Times New Roman" charset="0"/>
              </a:rPr>
              <a:t>/</a:t>
            </a:r>
            <a:r>
              <a:rPr lang="hu-HU" altLang="hu-HU" sz="2399" b="1">
                <a:solidFill>
                  <a:srgbClr val="494949"/>
                </a:solidFill>
                <a:latin typeface="Times New Roman" charset="0"/>
                <a:ea typeface="Times New Roman" charset="0"/>
                <a:cs typeface="Times New Roman" charset="0"/>
              </a:rPr>
              <a:t>7</a:t>
            </a:r>
            <a:r>
              <a:rPr lang="en-US" altLang="hu-HU" sz="2399" b="1">
                <a:solidFill>
                  <a:srgbClr val="494949"/>
                </a:solidFill>
                <a:latin typeface="Times New Roman" charset="0"/>
                <a:ea typeface="Times New Roman" charset="0"/>
                <a:cs typeface="Times New Roman" charset="0"/>
              </a:rPr>
              <a:t> = </a:t>
            </a:r>
            <a:r>
              <a:rPr lang="hu-HU" altLang="hu-HU" sz="2399" b="1">
                <a:solidFill>
                  <a:srgbClr val="494949"/>
                </a:solidFill>
                <a:latin typeface="Times New Roman" charset="0"/>
                <a:ea typeface="Times New Roman" charset="0"/>
                <a:cs typeface="Times New Roman" charset="0"/>
              </a:rPr>
              <a:t>27</a:t>
            </a:r>
            <a:r>
              <a:rPr lang="en-US" altLang="hu-HU" sz="2399" b="1">
                <a:solidFill>
                  <a:srgbClr val="494949"/>
                </a:solidFill>
                <a:latin typeface="Times New Roman" charset="0"/>
                <a:ea typeface="Times New Roman" charset="0"/>
                <a:cs typeface="Times New Roman" charset="0"/>
              </a:rPr>
              <a:t>.</a:t>
            </a:r>
            <a:r>
              <a:rPr lang="hu-HU" altLang="hu-HU" sz="2399" b="1">
                <a:solidFill>
                  <a:srgbClr val="494949"/>
                </a:solidFill>
                <a:latin typeface="Times New Roman" charset="0"/>
                <a:ea typeface="Times New Roman" charset="0"/>
                <a:cs typeface="Times New Roman" charset="0"/>
              </a:rPr>
              <a:t>0</a:t>
            </a:r>
            <a:r>
              <a:rPr lang="en-US" altLang="hu-HU" sz="2399" b="1">
                <a:solidFill>
                  <a:srgbClr val="494949"/>
                </a:solidFill>
                <a:latin typeface="Times New Roman" charset="0"/>
                <a:ea typeface="Times New Roman" charset="0"/>
                <a:cs typeface="Times New Roman" charset="0"/>
              </a:rPr>
              <a:t>00 Ft</a:t>
            </a:r>
          </a:p>
          <a:p>
            <a:pPr algn="ctr">
              <a:lnSpc>
                <a:spcPct val="150000"/>
              </a:lnSpc>
              <a:spcBef>
                <a:spcPts val="1425"/>
              </a:spcBef>
            </a:pPr>
            <a:r>
              <a:rPr lang="hu-HU" altLang="hu-HU" sz="2399" b="1">
                <a:solidFill>
                  <a:srgbClr val="494949"/>
                </a:solidFill>
                <a:latin typeface="Times New Roman" charset="0"/>
                <a:ea typeface="Times New Roman" charset="0"/>
                <a:cs typeface="Times New Roman" charset="0"/>
              </a:rPr>
              <a:t>1x15/15</a:t>
            </a:r>
            <a:r>
              <a:rPr lang="en-US" altLang="hu-HU" sz="2399" b="1">
                <a:solidFill>
                  <a:srgbClr val="494949"/>
                </a:solidFill>
                <a:latin typeface="Times New Roman" charset="0"/>
                <a:ea typeface="Times New Roman" charset="0"/>
                <a:cs typeface="Times New Roman" charset="0"/>
              </a:rPr>
              <a:t> = 1</a:t>
            </a:r>
            <a:r>
              <a:rPr lang="hu-HU" altLang="hu-HU" sz="2399" b="1">
                <a:solidFill>
                  <a:srgbClr val="494949"/>
                </a:solidFill>
                <a:latin typeface="Times New Roman" charset="0"/>
                <a:ea typeface="Times New Roman" charset="0"/>
                <a:cs typeface="Times New Roman" charset="0"/>
              </a:rPr>
              <a:t>2</a:t>
            </a:r>
            <a:r>
              <a:rPr lang="en-US" altLang="hu-HU" sz="2399" b="1">
                <a:solidFill>
                  <a:srgbClr val="494949"/>
                </a:solidFill>
                <a:latin typeface="Times New Roman" charset="0"/>
                <a:ea typeface="Times New Roman" charset="0"/>
                <a:cs typeface="Times New Roman" charset="0"/>
              </a:rPr>
              <a:t>.</a:t>
            </a:r>
            <a:r>
              <a:rPr lang="hu-HU" altLang="hu-HU" sz="2399" b="1">
                <a:solidFill>
                  <a:srgbClr val="494949"/>
                </a:solidFill>
                <a:latin typeface="Times New Roman" charset="0"/>
                <a:ea typeface="Times New Roman" charset="0"/>
                <a:cs typeface="Times New Roman" charset="0"/>
              </a:rPr>
              <a:t>0</a:t>
            </a:r>
            <a:r>
              <a:rPr lang="en-US" altLang="hu-HU" sz="2399" b="1">
                <a:solidFill>
                  <a:srgbClr val="494949"/>
                </a:solidFill>
                <a:latin typeface="Times New Roman" charset="0"/>
                <a:ea typeface="Times New Roman" charset="0"/>
                <a:cs typeface="Times New Roman" charset="0"/>
              </a:rPr>
              <a:t>00 Ft  </a:t>
            </a:r>
          </a:p>
          <a:p>
            <a:pPr algn="ctr">
              <a:lnSpc>
                <a:spcPct val="150000"/>
              </a:lnSpc>
              <a:spcBef>
                <a:spcPts val="1425"/>
              </a:spcBef>
            </a:pPr>
            <a:r>
              <a:rPr lang="hu-HU" altLang="hu-HU" sz="2399" b="1">
                <a:solidFill>
                  <a:srgbClr val="E10E79"/>
                </a:solidFill>
                <a:latin typeface="Times New Roman" charset="0"/>
                <a:ea typeface="Times New Roman" charset="0"/>
                <a:cs typeface="Times New Roman" charset="0"/>
              </a:rPr>
              <a:t>Ö</a:t>
            </a:r>
            <a:r>
              <a:rPr lang="en-US" altLang="hu-HU" sz="2399" b="1">
                <a:solidFill>
                  <a:srgbClr val="E10E79"/>
                </a:solidFill>
                <a:latin typeface="Times New Roman" charset="0"/>
                <a:ea typeface="Times New Roman" charset="0"/>
                <a:cs typeface="Times New Roman" charset="0"/>
              </a:rPr>
              <a:t>sszesen</a:t>
            </a:r>
            <a:r>
              <a:rPr lang="hu-HU" altLang="hu-HU" sz="2399" b="1">
                <a:solidFill>
                  <a:srgbClr val="E10E79"/>
                </a:solidFill>
                <a:latin typeface="Times New Roman" charset="0"/>
                <a:ea typeface="Times New Roman" charset="0"/>
                <a:cs typeface="Times New Roman" charset="0"/>
              </a:rPr>
              <a:t>:</a:t>
            </a:r>
            <a:r>
              <a:rPr lang="en-US" altLang="hu-HU" sz="2399" b="1">
                <a:solidFill>
                  <a:srgbClr val="E10E79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br>
              <a:rPr lang="hu-HU" altLang="hu-HU" sz="2399" b="1">
                <a:solidFill>
                  <a:srgbClr val="E10E79"/>
                </a:solidFill>
                <a:latin typeface="Times New Roman" charset="0"/>
                <a:ea typeface="Times New Roman" charset="0"/>
                <a:cs typeface="Times New Roman" charset="0"/>
              </a:rPr>
            </a:br>
            <a:r>
              <a:rPr lang="hu-HU" altLang="hu-HU" sz="2399" b="1">
                <a:solidFill>
                  <a:srgbClr val="E10E79"/>
                </a:solidFill>
                <a:latin typeface="Times New Roman" charset="0"/>
                <a:ea typeface="Times New Roman" charset="0"/>
                <a:cs typeface="Times New Roman" charset="0"/>
              </a:rPr>
              <a:t>129</a:t>
            </a:r>
            <a:r>
              <a:rPr lang="en-US" altLang="hu-HU" sz="2399" b="1">
                <a:solidFill>
                  <a:srgbClr val="E10E79"/>
                </a:solidFill>
                <a:latin typeface="Times New Roman" charset="0"/>
                <a:ea typeface="Times New Roman" charset="0"/>
                <a:cs typeface="Times New Roman" charset="0"/>
              </a:rPr>
              <a:t>.</a:t>
            </a:r>
            <a:r>
              <a:rPr lang="hu-HU" altLang="hu-HU" sz="2399" b="1">
                <a:solidFill>
                  <a:srgbClr val="E10E79"/>
                </a:solidFill>
                <a:latin typeface="Times New Roman" charset="0"/>
                <a:ea typeface="Times New Roman" charset="0"/>
                <a:cs typeface="Times New Roman" charset="0"/>
              </a:rPr>
              <a:t>0</a:t>
            </a:r>
            <a:r>
              <a:rPr lang="en-US" altLang="hu-HU" sz="2399" b="1">
                <a:solidFill>
                  <a:srgbClr val="E10E79"/>
                </a:solidFill>
                <a:latin typeface="Times New Roman" charset="0"/>
                <a:ea typeface="Times New Roman" charset="0"/>
                <a:cs typeface="Times New Roman" charset="0"/>
              </a:rPr>
              <a:t>00 Ft =</a:t>
            </a:r>
            <a:r>
              <a:rPr lang="hu-HU" altLang="hu-HU" sz="2399" b="1">
                <a:solidFill>
                  <a:srgbClr val="E10E79"/>
                </a:solidFill>
                <a:latin typeface="Times New Roman" charset="0"/>
                <a:ea typeface="Times New Roman" charset="0"/>
                <a:cs typeface="Times New Roman" charset="0"/>
              </a:rPr>
              <a:t>8</a:t>
            </a:r>
            <a:r>
              <a:rPr lang="en-US" altLang="hu-HU" sz="2399" b="1">
                <a:solidFill>
                  <a:srgbClr val="E10E79"/>
                </a:solidFill>
                <a:latin typeface="Times New Roman" charset="0"/>
                <a:ea typeface="Times New Roman" charset="0"/>
                <a:cs typeface="Times New Roman" charset="0"/>
              </a:rPr>
              <a:t> PP</a:t>
            </a:r>
          </a:p>
        </p:txBody>
      </p:sp>
      <p:grpSp>
        <p:nvGrpSpPr>
          <p:cNvPr id="4" name="Csoportba foglalás 3"/>
          <p:cNvGrpSpPr/>
          <p:nvPr/>
        </p:nvGrpSpPr>
        <p:grpSpPr>
          <a:xfrm>
            <a:off x="5526089" y="4533902"/>
            <a:ext cx="1627187" cy="4067174"/>
            <a:chOff x="3885531" y="3187899"/>
            <a:chExt cx="1144116" cy="2859732"/>
          </a:xfrm>
        </p:grpSpPr>
        <p:pic>
          <p:nvPicPr>
            <p:cNvPr id="47169" name="Picture 8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85531" y="5519664"/>
              <a:ext cx="1144116" cy="5279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7170" name="Rectangle 82"/>
            <p:cNvSpPr>
              <a:spLocks noChangeArrowheads="1"/>
            </p:cNvSpPr>
            <p:nvPr/>
          </p:nvSpPr>
          <p:spPr bwMode="auto">
            <a:xfrm>
              <a:off x="4127151" y="5548941"/>
              <a:ext cx="737698" cy="3677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1pPr>
              <a:lvl2pPr marL="742950" indent="-285750"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2pPr>
              <a:lvl3pPr marL="1143000" indent="-228600"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3pPr>
              <a:lvl4pPr marL="1600200" indent="-228600"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4pPr>
              <a:lvl5pPr marL="2057400" indent="-228600"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9pPr>
            </a:lstStyle>
            <a:p>
              <a:pPr algn="ctr" eaLnBrk="1"/>
              <a:r>
                <a:rPr lang="hu-HU" altLang="x-none" sz="1399" dirty="0">
                  <a:solidFill>
                    <a:srgbClr val="494949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Saját 15.000 Ft</a:t>
              </a:r>
            </a:p>
          </p:txBody>
        </p:sp>
        <p:pic>
          <p:nvPicPr>
            <p:cNvPr id="47109" name="Picture 7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85531" y="4742780"/>
              <a:ext cx="1144116" cy="5268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7110" name="Rectangle 79"/>
            <p:cNvSpPr>
              <a:spLocks noChangeArrowheads="1"/>
            </p:cNvSpPr>
            <p:nvPr/>
          </p:nvSpPr>
          <p:spPr bwMode="auto">
            <a:xfrm>
              <a:off x="4127748" y="4774035"/>
              <a:ext cx="736699" cy="3677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1pPr>
              <a:lvl2pPr marL="742950" indent="-285750"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2pPr>
              <a:lvl3pPr marL="1143000" indent="-228600"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3pPr>
              <a:lvl4pPr marL="1600200" indent="-228600"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4pPr>
              <a:lvl5pPr marL="2057400" indent="-228600"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9pPr>
            </a:lstStyle>
            <a:p>
              <a:pPr algn="ctr" eaLnBrk="1"/>
              <a:r>
                <a:rPr lang="hu-HU" altLang="x-none" sz="1399">
                  <a:solidFill>
                    <a:srgbClr val="494949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Saját 15.000 Ft</a:t>
              </a:r>
            </a:p>
          </p:txBody>
        </p:sp>
        <p:pic>
          <p:nvPicPr>
            <p:cNvPr id="47111" name="Picture 7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85531" y="3964781"/>
              <a:ext cx="1144116" cy="5279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7112" name="Rectangle 76"/>
            <p:cNvSpPr>
              <a:spLocks noChangeArrowheads="1"/>
            </p:cNvSpPr>
            <p:nvPr/>
          </p:nvSpPr>
          <p:spPr bwMode="auto">
            <a:xfrm>
              <a:off x="4127748" y="4003850"/>
              <a:ext cx="736699" cy="3677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1pPr>
              <a:lvl2pPr marL="742950" indent="-285750"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2pPr>
              <a:lvl3pPr marL="1143000" indent="-228600"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3pPr>
              <a:lvl4pPr marL="1600200" indent="-228600"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4pPr>
              <a:lvl5pPr marL="2057400" indent="-228600"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9pPr>
            </a:lstStyle>
            <a:p>
              <a:pPr algn="ctr" eaLnBrk="1"/>
              <a:r>
                <a:rPr lang="hu-HU" altLang="x-none" sz="1399">
                  <a:solidFill>
                    <a:srgbClr val="494949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Saját 15.000 Ft</a:t>
              </a:r>
            </a:p>
          </p:txBody>
        </p:sp>
        <p:pic>
          <p:nvPicPr>
            <p:cNvPr id="47113" name="Picture 7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85531" y="3187899"/>
              <a:ext cx="1144116" cy="5279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7114" name="Rectangle 73"/>
            <p:cNvSpPr>
              <a:spLocks noChangeArrowheads="1"/>
            </p:cNvSpPr>
            <p:nvPr/>
          </p:nvSpPr>
          <p:spPr bwMode="auto">
            <a:xfrm>
              <a:off x="4127748" y="3219153"/>
              <a:ext cx="736699" cy="3677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1pPr>
              <a:lvl2pPr marL="742950" indent="-285750"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2pPr>
              <a:lvl3pPr marL="1143000" indent="-228600"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3pPr>
              <a:lvl4pPr marL="1600200" indent="-228600"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4pPr>
              <a:lvl5pPr marL="2057400" indent="-228600"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9pPr>
            </a:lstStyle>
            <a:p>
              <a:pPr algn="ctr" eaLnBrk="1"/>
              <a:r>
                <a:rPr lang="hu-HU" altLang="x-none" sz="1399">
                  <a:solidFill>
                    <a:srgbClr val="494949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Saját 15.000 Ft</a:t>
              </a:r>
            </a:p>
          </p:txBody>
        </p:sp>
      </p:grpSp>
      <p:grpSp>
        <p:nvGrpSpPr>
          <p:cNvPr id="3" name="Csoportba foglalás 2"/>
          <p:cNvGrpSpPr/>
          <p:nvPr/>
        </p:nvGrpSpPr>
        <p:grpSpPr>
          <a:xfrm>
            <a:off x="4043364" y="5127626"/>
            <a:ext cx="1625600" cy="2611439"/>
            <a:chOff x="2842990" y="3605361"/>
            <a:chExt cx="1143000" cy="1836168"/>
          </a:xfrm>
        </p:grpSpPr>
        <p:pic>
          <p:nvPicPr>
            <p:cNvPr id="47115" name="Picture 6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42990" y="3605361"/>
              <a:ext cx="1143000" cy="5279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7116" name="Rectangle 67"/>
            <p:cNvSpPr>
              <a:spLocks noChangeArrowheads="1"/>
            </p:cNvSpPr>
            <p:nvPr/>
          </p:nvSpPr>
          <p:spPr bwMode="auto">
            <a:xfrm>
              <a:off x="3084092" y="3638848"/>
              <a:ext cx="737815" cy="3677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1pPr>
              <a:lvl2pPr marL="742950" indent="-285750"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2pPr>
              <a:lvl3pPr marL="1143000" indent="-228600"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3pPr>
              <a:lvl4pPr marL="1600200" indent="-228600"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4pPr>
              <a:lvl5pPr marL="2057400" indent="-228600"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9pPr>
            </a:lstStyle>
            <a:p>
              <a:pPr algn="ctr" eaLnBrk="1"/>
              <a:r>
                <a:rPr lang="hu-HU" altLang="x-none" sz="1399" dirty="0">
                  <a:solidFill>
                    <a:srgbClr val="494949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Saját 15.000 Ft</a:t>
              </a:r>
            </a:p>
          </p:txBody>
        </p:sp>
        <p:pic>
          <p:nvPicPr>
            <p:cNvPr id="47117" name="Picture 6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42990" y="4914677"/>
              <a:ext cx="1143000" cy="5268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7118" name="Rectangle 70"/>
            <p:cNvSpPr>
              <a:spLocks noChangeArrowheads="1"/>
            </p:cNvSpPr>
            <p:nvPr/>
          </p:nvSpPr>
          <p:spPr bwMode="auto">
            <a:xfrm>
              <a:off x="3084092" y="4958209"/>
              <a:ext cx="737815" cy="3677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1pPr>
              <a:lvl2pPr marL="742950" indent="-285750"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2pPr>
              <a:lvl3pPr marL="1143000" indent="-228600"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3pPr>
              <a:lvl4pPr marL="1600200" indent="-228600"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4pPr>
              <a:lvl5pPr marL="2057400" indent="-228600"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9pPr>
            </a:lstStyle>
            <a:p>
              <a:pPr algn="ctr" eaLnBrk="1"/>
              <a:r>
                <a:rPr lang="hu-HU" altLang="x-none" sz="1399">
                  <a:solidFill>
                    <a:srgbClr val="494949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Saját</a:t>
              </a:r>
            </a:p>
            <a:p>
              <a:pPr algn="ctr" eaLnBrk="1"/>
              <a:r>
                <a:rPr lang="hu-HU" altLang="x-none" sz="1399">
                  <a:solidFill>
                    <a:srgbClr val="494949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15.000 Ft</a:t>
              </a:r>
            </a:p>
          </p:txBody>
        </p:sp>
      </p:grpSp>
      <p:grpSp>
        <p:nvGrpSpPr>
          <p:cNvPr id="2" name="Csoportba foglalás 1"/>
          <p:cNvGrpSpPr/>
          <p:nvPr/>
        </p:nvGrpSpPr>
        <p:grpSpPr>
          <a:xfrm>
            <a:off x="2584450" y="6048376"/>
            <a:ext cx="1627189" cy="750888"/>
            <a:chOff x="1817191" y="4252764"/>
            <a:chExt cx="1144117" cy="527968"/>
          </a:xfrm>
        </p:grpSpPr>
        <p:pic>
          <p:nvPicPr>
            <p:cNvPr id="47119" name="Picture 6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17191" y="4252764"/>
              <a:ext cx="1144117" cy="5279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7120" name="Rectangle 64"/>
            <p:cNvSpPr>
              <a:spLocks noChangeArrowheads="1"/>
            </p:cNvSpPr>
            <p:nvPr/>
          </p:nvSpPr>
          <p:spPr bwMode="auto">
            <a:xfrm>
              <a:off x="2058293" y="4289600"/>
              <a:ext cx="737816" cy="3677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1pPr>
              <a:lvl2pPr marL="742950" indent="-285750"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2pPr>
              <a:lvl3pPr marL="1143000" indent="-228600"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3pPr>
              <a:lvl4pPr marL="1600200" indent="-228600"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4pPr>
              <a:lvl5pPr marL="2057400" indent="-228600"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9pPr>
            </a:lstStyle>
            <a:p>
              <a:pPr algn="ctr" eaLnBrk="1"/>
              <a:r>
                <a:rPr lang="hu-HU" altLang="x-none" sz="1399" dirty="0">
                  <a:solidFill>
                    <a:srgbClr val="494949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Saját 15.000 Ft</a:t>
              </a:r>
            </a:p>
          </p:txBody>
        </p:sp>
      </p:grpSp>
      <p:pic>
        <p:nvPicPr>
          <p:cNvPr id="47121" name="Picture 5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575" y="3744915"/>
            <a:ext cx="1625600" cy="750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22" name="Rectangle 58"/>
          <p:cNvSpPr>
            <a:spLocks noChangeArrowheads="1"/>
          </p:cNvSpPr>
          <p:nvPr/>
        </p:nvSpPr>
        <p:spPr bwMode="auto">
          <a:xfrm>
            <a:off x="1260474" y="3790951"/>
            <a:ext cx="1049338" cy="522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pPr algn="ctr" eaLnBrk="1"/>
            <a:r>
              <a:rPr lang="hu-HU" altLang="x-none" sz="1399">
                <a:solidFill>
                  <a:srgbClr val="494949"/>
                </a:solidFill>
                <a:latin typeface="Times New Roman" charset="0"/>
                <a:ea typeface="Times New Roman" charset="0"/>
                <a:cs typeface="Times New Roman" charset="0"/>
              </a:rPr>
              <a:t>Saját 15.000 Ft</a:t>
            </a:r>
          </a:p>
        </p:txBody>
      </p:sp>
      <p:sp>
        <p:nvSpPr>
          <p:cNvPr id="23" name="Line 12"/>
          <p:cNvSpPr>
            <a:spLocks noChangeShapeType="1"/>
          </p:cNvSpPr>
          <p:nvPr/>
        </p:nvSpPr>
        <p:spPr bwMode="auto">
          <a:xfrm>
            <a:off x="2425702" y="4092575"/>
            <a:ext cx="6448425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hu-HU" kern="0">
              <a:latin typeface="Times New Roman" charset="0"/>
              <a:ea typeface="Times New Roman" charset="0"/>
              <a:cs typeface="Times New Roman" charset="0"/>
              <a:sym typeface="Arial"/>
            </a:endParaRPr>
          </a:p>
        </p:txBody>
      </p:sp>
      <p:sp>
        <p:nvSpPr>
          <p:cNvPr id="52" name="Text Box 10"/>
          <p:cNvSpPr txBox="1">
            <a:spLocks noChangeArrowheads="1"/>
          </p:cNvSpPr>
          <p:nvPr/>
        </p:nvSpPr>
        <p:spPr bwMode="auto">
          <a:xfrm>
            <a:off x="2063750" y="2957515"/>
            <a:ext cx="727076" cy="530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hu-HU" altLang="hu-HU" sz="2844" b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charset="0"/>
                <a:ea typeface="Times New Roman" charset="0"/>
                <a:cs typeface="Times New Roman" charset="0"/>
                <a:sym typeface="Arial"/>
              </a:rPr>
              <a:t>1</a:t>
            </a:r>
            <a:endParaRPr lang="en-US" altLang="hu-HU" sz="2844" b="1" kern="0" dirty="0">
              <a:solidFill>
                <a:schemeClr val="tx1">
                  <a:lumMod val="65000"/>
                  <a:lumOff val="35000"/>
                </a:schemeClr>
              </a:solidFill>
              <a:latin typeface="Times New Roman" charset="0"/>
              <a:ea typeface="Times New Roman" charset="0"/>
              <a:cs typeface="Times New Roman" charset="0"/>
              <a:sym typeface="Arial"/>
            </a:endParaRPr>
          </a:p>
        </p:txBody>
      </p:sp>
      <p:sp>
        <p:nvSpPr>
          <p:cNvPr id="53" name="Text Box 10"/>
          <p:cNvSpPr txBox="1">
            <a:spLocks noChangeArrowheads="1"/>
          </p:cNvSpPr>
          <p:nvPr/>
        </p:nvSpPr>
        <p:spPr bwMode="auto">
          <a:xfrm>
            <a:off x="2098676" y="4535489"/>
            <a:ext cx="727076" cy="530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hu-HU" altLang="hu-HU" sz="2844" b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charset="0"/>
                <a:ea typeface="Times New Roman" charset="0"/>
                <a:cs typeface="Times New Roman" charset="0"/>
                <a:sym typeface="Arial"/>
              </a:rPr>
              <a:t>31</a:t>
            </a:r>
            <a:endParaRPr lang="en-US" altLang="hu-HU" sz="2844" b="1" kern="0" dirty="0">
              <a:solidFill>
                <a:schemeClr val="tx1">
                  <a:lumMod val="65000"/>
                  <a:lumOff val="35000"/>
                </a:schemeClr>
              </a:solidFill>
              <a:latin typeface="Times New Roman" charset="0"/>
              <a:ea typeface="Times New Roman" charset="0"/>
              <a:cs typeface="Times New Roman" charset="0"/>
              <a:sym typeface="Arial"/>
            </a:endParaRPr>
          </a:p>
        </p:txBody>
      </p:sp>
      <p:pic>
        <p:nvPicPr>
          <p:cNvPr id="47126" name="Picture 6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6038" y="1903415"/>
            <a:ext cx="1625600" cy="750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27" name="Rectangle 61"/>
          <p:cNvSpPr>
            <a:spLocks noChangeArrowheads="1"/>
          </p:cNvSpPr>
          <p:nvPr/>
        </p:nvSpPr>
        <p:spPr bwMode="auto">
          <a:xfrm>
            <a:off x="2928939" y="1947865"/>
            <a:ext cx="1049337" cy="522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pPr algn="ctr" eaLnBrk="1"/>
            <a:r>
              <a:rPr lang="hu-HU" altLang="x-none" sz="1399">
                <a:solidFill>
                  <a:srgbClr val="494949"/>
                </a:solidFill>
                <a:latin typeface="Times New Roman" charset="0"/>
                <a:ea typeface="Times New Roman" charset="0"/>
                <a:cs typeface="Times New Roman" charset="0"/>
              </a:rPr>
              <a:t>Saját 15.000 Ft</a:t>
            </a:r>
          </a:p>
        </p:txBody>
      </p:sp>
      <p:grpSp>
        <p:nvGrpSpPr>
          <p:cNvPr id="47128" name="Group 2"/>
          <p:cNvGrpSpPr>
            <a:grpSpLocks/>
          </p:cNvGrpSpPr>
          <p:nvPr/>
        </p:nvGrpSpPr>
        <p:grpSpPr bwMode="auto">
          <a:xfrm>
            <a:off x="8375650" y="4206875"/>
            <a:ext cx="498475" cy="4530725"/>
            <a:chOff x="7286154" y="787163"/>
            <a:chExt cx="912836" cy="8300178"/>
          </a:xfrm>
        </p:grpSpPr>
        <p:pic>
          <p:nvPicPr>
            <p:cNvPr id="47153" name="Picture 7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86154" y="787163"/>
              <a:ext cx="912836" cy="4213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7154" name="Picture 7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86154" y="3410392"/>
              <a:ext cx="912836" cy="4213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7155" name="Picture 7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86154" y="2885746"/>
              <a:ext cx="912836" cy="4213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7156" name="Picture 7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86154" y="2361100"/>
              <a:ext cx="912836" cy="4213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7157" name="Picture 7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86154" y="1836455"/>
              <a:ext cx="912836" cy="4213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7158" name="Picture 7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86154" y="1311809"/>
              <a:ext cx="912836" cy="4213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7159" name="Picture 7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86154" y="4459685"/>
              <a:ext cx="912836" cy="4213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7160" name="Picture 7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86154" y="3935038"/>
              <a:ext cx="912836" cy="4213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7161" name="Picture 7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86154" y="4993512"/>
              <a:ext cx="912836" cy="4213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7162" name="Picture 7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86154" y="7616741"/>
              <a:ext cx="912836" cy="4213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7163" name="Picture 7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86154" y="7092095"/>
              <a:ext cx="912836" cy="4213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7164" name="Picture 7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86154" y="6567449"/>
              <a:ext cx="912836" cy="4213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7165" name="Picture 7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86154" y="6042803"/>
              <a:ext cx="912836" cy="4213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7166" name="Picture 7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86154" y="5518158"/>
              <a:ext cx="912836" cy="4213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7167" name="Picture 7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86154" y="8666034"/>
              <a:ext cx="912836" cy="4213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7168" name="Picture 7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86154" y="8141387"/>
              <a:ext cx="912836" cy="4213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" name="Csoportba foglalás 4"/>
          <p:cNvGrpSpPr/>
          <p:nvPr/>
        </p:nvGrpSpPr>
        <p:grpSpPr>
          <a:xfrm>
            <a:off x="7226301" y="4337050"/>
            <a:ext cx="1052513" cy="4357689"/>
            <a:chOff x="5080993" y="3049488"/>
            <a:chExt cx="740048" cy="3064000"/>
          </a:xfrm>
        </p:grpSpPr>
        <p:grpSp>
          <p:nvGrpSpPr>
            <p:cNvPr id="47129" name="Group 11"/>
            <p:cNvGrpSpPr>
              <a:grpSpLocks/>
            </p:cNvGrpSpPr>
            <p:nvPr/>
          </p:nvGrpSpPr>
          <p:grpSpPr bwMode="auto">
            <a:xfrm>
              <a:off x="5080993" y="3049488"/>
              <a:ext cx="740048" cy="341561"/>
              <a:chOff x="7269153" y="5058236"/>
              <a:chExt cx="834215" cy="385022"/>
            </a:xfrm>
          </p:grpSpPr>
          <p:pic>
            <p:nvPicPr>
              <p:cNvPr id="47151" name="Picture 75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269153" y="5058236"/>
                <a:ext cx="834215" cy="3850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46" name="TextBox 145">
                <a:extLst/>
              </p:cNvPr>
              <p:cNvSpPr txBox="1"/>
              <p:nvPr/>
            </p:nvSpPr>
            <p:spPr>
              <a:xfrm>
                <a:off x="7342078" y="5078527"/>
                <a:ext cx="742363" cy="26813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spcFirstLastPara="1" lIns="45719" tIns="45719" rIns="45719" bIns="45719" spcCol="38100">
                <a:spAutoFit/>
              </a:bodyPr>
              <a:lstStyle/>
              <a:p>
                <a:pPr algn="ctr">
                  <a:defRPr/>
                </a:pPr>
                <a:r>
                  <a:rPr lang="hu-HU" sz="799" kern="0" dirty="0">
                    <a:solidFill>
                      <a:srgbClr val="494949"/>
                    </a:solidFill>
                    <a:latin typeface="Times New Roman" charset="0"/>
                    <a:ea typeface="Times New Roman" charset="0"/>
                    <a:cs typeface="Times New Roman" charset="0"/>
                    <a:sym typeface="Arial"/>
                  </a:rPr>
                  <a:t>SAJÁT</a:t>
                </a:r>
              </a:p>
              <a:p>
                <a:pPr algn="ctr">
                  <a:defRPr/>
                </a:pPr>
                <a:r>
                  <a:rPr lang="hu-HU" sz="799" kern="0" dirty="0">
                    <a:solidFill>
                      <a:srgbClr val="494949"/>
                    </a:solidFill>
                    <a:latin typeface="Times New Roman" charset="0"/>
                    <a:ea typeface="Times New Roman" charset="0"/>
                    <a:cs typeface="Times New Roman" charset="0"/>
                    <a:sym typeface="Arial"/>
                  </a:rPr>
                  <a:t>15.000 Ft</a:t>
                </a:r>
              </a:p>
            </p:txBody>
          </p:sp>
        </p:grpSp>
        <p:grpSp>
          <p:nvGrpSpPr>
            <p:cNvPr id="47130" name="Group 10"/>
            <p:cNvGrpSpPr>
              <a:grpSpLocks/>
            </p:cNvGrpSpPr>
            <p:nvPr/>
          </p:nvGrpSpPr>
          <p:grpSpPr bwMode="auto">
            <a:xfrm>
              <a:off x="5080993" y="3437930"/>
              <a:ext cx="740048" cy="341561"/>
              <a:chOff x="7269153" y="5477665"/>
              <a:chExt cx="834215" cy="385022"/>
            </a:xfrm>
          </p:grpSpPr>
          <p:pic>
            <p:nvPicPr>
              <p:cNvPr id="47149" name="Picture 75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269153" y="5477665"/>
                <a:ext cx="834215" cy="3850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47" name="TextBox 146">
                <a:extLst/>
              </p:cNvPr>
              <p:cNvSpPr txBox="1"/>
              <p:nvPr/>
            </p:nvSpPr>
            <p:spPr>
              <a:xfrm>
                <a:off x="7342078" y="5506319"/>
                <a:ext cx="742363" cy="26813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spcFirstLastPara="1" lIns="45719" tIns="45719" rIns="45719" bIns="45719" spcCol="38100">
                <a:spAutoFit/>
              </a:bodyPr>
              <a:lstStyle/>
              <a:p>
                <a:pPr algn="ctr">
                  <a:defRPr/>
                </a:pPr>
                <a:r>
                  <a:rPr lang="hu-HU" sz="799" kern="0" dirty="0">
                    <a:solidFill>
                      <a:srgbClr val="494949"/>
                    </a:solidFill>
                    <a:latin typeface="Times New Roman" charset="0"/>
                    <a:ea typeface="Times New Roman" charset="0"/>
                    <a:cs typeface="Times New Roman" charset="0"/>
                    <a:sym typeface="Arial"/>
                  </a:rPr>
                  <a:t>SAJÁT</a:t>
                </a:r>
              </a:p>
              <a:p>
                <a:pPr algn="ctr">
                  <a:defRPr/>
                </a:pPr>
                <a:r>
                  <a:rPr lang="hu-HU" sz="799" kern="0" dirty="0">
                    <a:solidFill>
                      <a:srgbClr val="494949"/>
                    </a:solidFill>
                    <a:latin typeface="Times New Roman" charset="0"/>
                    <a:ea typeface="Times New Roman" charset="0"/>
                    <a:cs typeface="Times New Roman" charset="0"/>
                    <a:sym typeface="Arial"/>
                  </a:rPr>
                  <a:t>15.000 Ft</a:t>
                </a:r>
              </a:p>
            </p:txBody>
          </p:sp>
        </p:grpSp>
        <p:grpSp>
          <p:nvGrpSpPr>
            <p:cNvPr id="47131" name="Group 9"/>
            <p:cNvGrpSpPr>
              <a:grpSpLocks/>
            </p:cNvGrpSpPr>
            <p:nvPr/>
          </p:nvGrpSpPr>
          <p:grpSpPr bwMode="auto">
            <a:xfrm>
              <a:off x="5080993" y="3827488"/>
              <a:ext cx="740048" cy="341561"/>
              <a:chOff x="7269153" y="5897094"/>
              <a:chExt cx="834215" cy="385022"/>
            </a:xfrm>
          </p:grpSpPr>
          <p:pic>
            <p:nvPicPr>
              <p:cNvPr id="47147" name="Picture 75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269153" y="5897094"/>
                <a:ext cx="834215" cy="3850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48" name="TextBox 147">
                <a:extLst/>
              </p:cNvPr>
              <p:cNvSpPr txBox="1"/>
              <p:nvPr/>
            </p:nvSpPr>
            <p:spPr>
              <a:xfrm>
                <a:off x="7342078" y="5928269"/>
                <a:ext cx="742363" cy="26813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spcFirstLastPara="1" lIns="45719" tIns="45719" rIns="45719" bIns="45719" spcCol="38100">
                <a:spAutoFit/>
              </a:bodyPr>
              <a:lstStyle/>
              <a:p>
                <a:pPr algn="ctr">
                  <a:defRPr/>
                </a:pPr>
                <a:r>
                  <a:rPr lang="hu-HU" sz="799" kern="0" dirty="0">
                    <a:solidFill>
                      <a:srgbClr val="494949"/>
                    </a:solidFill>
                    <a:latin typeface="Times New Roman" charset="0"/>
                    <a:ea typeface="Times New Roman" charset="0"/>
                    <a:cs typeface="Times New Roman" charset="0"/>
                    <a:sym typeface="Arial"/>
                  </a:rPr>
                  <a:t>SAJÁT</a:t>
                </a:r>
              </a:p>
              <a:p>
                <a:pPr algn="ctr">
                  <a:defRPr/>
                </a:pPr>
                <a:r>
                  <a:rPr lang="hu-HU" sz="799" kern="0" dirty="0">
                    <a:solidFill>
                      <a:srgbClr val="494949"/>
                    </a:solidFill>
                    <a:latin typeface="Times New Roman" charset="0"/>
                    <a:ea typeface="Times New Roman" charset="0"/>
                    <a:cs typeface="Times New Roman" charset="0"/>
                    <a:sym typeface="Arial"/>
                  </a:rPr>
                  <a:t>15.000 Ft</a:t>
                </a:r>
              </a:p>
            </p:txBody>
          </p:sp>
        </p:grpSp>
        <p:grpSp>
          <p:nvGrpSpPr>
            <p:cNvPr id="47132" name="Group 8"/>
            <p:cNvGrpSpPr>
              <a:grpSpLocks/>
            </p:cNvGrpSpPr>
            <p:nvPr/>
          </p:nvGrpSpPr>
          <p:grpSpPr bwMode="auto">
            <a:xfrm>
              <a:off x="5080993" y="4215929"/>
              <a:ext cx="740048" cy="341561"/>
              <a:chOff x="7269153" y="6316523"/>
              <a:chExt cx="834215" cy="385022"/>
            </a:xfrm>
          </p:grpSpPr>
          <p:pic>
            <p:nvPicPr>
              <p:cNvPr id="47145" name="Picture 75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269153" y="6316523"/>
                <a:ext cx="834215" cy="3850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49" name="TextBox 148">
                <a:extLst/>
              </p:cNvPr>
              <p:cNvSpPr txBox="1"/>
              <p:nvPr/>
            </p:nvSpPr>
            <p:spPr>
              <a:xfrm>
                <a:off x="7342078" y="6338537"/>
                <a:ext cx="742363" cy="26813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spcFirstLastPara="1" lIns="45719" tIns="45719" rIns="45719" bIns="45719" spcCol="38100">
                <a:spAutoFit/>
              </a:bodyPr>
              <a:lstStyle/>
              <a:p>
                <a:pPr algn="ctr">
                  <a:defRPr/>
                </a:pPr>
                <a:r>
                  <a:rPr lang="hu-HU" sz="799" kern="0" dirty="0">
                    <a:solidFill>
                      <a:srgbClr val="494949"/>
                    </a:solidFill>
                    <a:latin typeface="Times New Roman" charset="0"/>
                    <a:ea typeface="Times New Roman" charset="0"/>
                    <a:cs typeface="Times New Roman" charset="0"/>
                    <a:sym typeface="Arial"/>
                  </a:rPr>
                  <a:t>SAJÁT</a:t>
                </a:r>
              </a:p>
              <a:p>
                <a:pPr algn="ctr">
                  <a:defRPr/>
                </a:pPr>
                <a:r>
                  <a:rPr lang="hu-HU" sz="799" kern="0" dirty="0">
                    <a:solidFill>
                      <a:srgbClr val="494949"/>
                    </a:solidFill>
                    <a:latin typeface="Times New Roman" charset="0"/>
                    <a:ea typeface="Times New Roman" charset="0"/>
                    <a:cs typeface="Times New Roman" charset="0"/>
                    <a:sym typeface="Arial"/>
                  </a:rPr>
                  <a:t>15.000 Ft</a:t>
                </a:r>
              </a:p>
            </p:txBody>
          </p:sp>
        </p:grpSp>
        <p:grpSp>
          <p:nvGrpSpPr>
            <p:cNvPr id="47133" name="Group 7"/>
            <p:cNvGrpSpPr>
              <a:grpSpLocks/>
            </p:cNvGrpSpPr>
            <p:nvPr/>
          </p:nvGrpSpPr>
          <p:grpSpPr bwMode="auto">
            <a:xfrm>
              <a:off x="5080993" y="4604371"/>
              <a:ext cx="740048" cy="342676"/>
              <a:chOff x="7269153" y="6735952"/>
              <a:chExt cx="834215" cy="385022"/>
            </a:xfrm>
          </p:grpSpPr>
          <p:pic>
            <p:nvPicPr>
              <p:cNvPr id="47143" name="Picture 75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269153" y="6735952"/>
                <a:ext cx="834215" cy="3850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50" name="TextBox 149">
                <a:extLst/>
              </p:cNvPr>
              <p:cNvSpPr txBox="1"/>
              <p:nvPr/>
            </p:nvSpPr>
            <p:spPr>
              <a:xfrm>
                <a:off x="7342078" y="6760487"/>
                <a:ext cx="742363" cy="26725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spcFirstLastPara="1" lIns="45719" tIns="45719" rIns="45719" bIns="45719" spcCol="38100">
                <a:spAutoFit/>
              </a:bodyPr>
              <a:lstStyle/>
              <a:p>
                <a:pPr algn="ctr">
                  <a:defRPr/>
                </a:pPr>
                <a:r>
                  <a:rPr lang="hu-HU" sz="799" kern="0" dirty="0">
                    <a:solidFill>
                      <a:srgbClr val="494949"/>
                    </a:solidFill>
                    <a:latin typeface="Times New Roman" charset="0"/>
                    <a:ea typeface="Times New Roman" charset="0"/>
                    <a:cs typeface="Times New Roman" charset="0"/>
                    <a:sym typeface="Arial"/>
                  </a:rPr>
                  <a:t>SAJÁT</a:t>
                </a:r>
              </a:p>
              <a:p>
                <a:pPr algn="ctr">
                  <a:defRPr/>
                </a:pPr>
                <a:r>
                  <a:rPr lang="hu-HU" sz="799" kern="0" dirty="0">
                    <a:solidFill>
                      <a:srgbClr val="494949"/>
                    </a:solidFill>
                    <a:latin typeface="Times New Roman" charset="0"/>
                    <a:ea typeface="Times New Roman" charset="0"/>
                    <a:cs typeface="Times New Roman" charset="0"/>
                    <a:sym typeface="Arial"/>
                  </a:rPr>
                  <a:t>15.000 Ft</a:t>
                </a:r>
              </a:p>
            </p:txBody>
          </p:sp>
        </p:grpSp>
        <p:grpSp>
          <p:nvGrpSpPr>
            <p:cNvPr id="47134" name="Group 6"/>
            <p:cNvGrpSpPr>
              <a:grpSpLocks/>
            </p:cNvGrpSpPr>
            <p:nvPr/>
          </p:nvGrpSpPr>
          <p:grpSpPr bwMode="auto">
            <a:xfrm>
              <a:off x="5080993" y="4993928"/>
              <a:ext cx="740048" cy="341561"/>
              <a:chOff x="7269153" y="7155381"/>
              <a:chExt cx="834215" cy="385022"/>
            </a:xfrm>
          </p:grpSpPr>
          <p:pic>
            <p:nvPicPr>
              <p:cNvPr id="47141" name="Picture 75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269153" y="7155381"/>
                <a:ext cx="834215" cy="3850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51" name="TextBox 150">
                <a:extLst/>
              </p:cNvPr>
              <p:cNvSpPr txBox="1"/>
              <p:nvPr/>
            </p:nvSpPr>
            <p:spPr>
              <a:xfrm>
                <a:off x="7342078" y="7188278"/>
                <a:ext cx="742363" cy="26813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spcFirstLastPara="1" lIns="45719" tIns="45719" rIns="45719" bIns="45719" spcCol="38100">
                <a:spAutoFit/>
              </a:bodyPr>
              <a:lstStyle/>
              <a:p>
                <a:pPr algn="ctr">
                  <a:defRPr/>
                </a:pPr>
                <a:r>
                  <a:rPr lang="hu-HU" sz="799" kern="0" dirty="0">
                    <a:solidFill>
                      <a:srgbClr val="494949"/>
                    </a:solidFill>
                    <a:latin typeface="Times New Roman" charset="0"/>
                    <a:ea typeface="Times New Roman" charset="0"/>
                    <a:cs typeface="Times New Roman" charset="0"/>
                    <a:sym typeface="Arial"/>
                  </a:rPr>
                  <a:t>SAJÁT</a:t>
                </a:r>
              </a:p>
              <a:p>
                <a:pPr algn="ctr">
                  <a:defRPr/>
                </a:pPr>
                <a:r>
                  <a:rPr lang="hu-HU" sz="799" kern="0" dirty="0">
                    <a:solidFill>
                      <a:srgbClr val="494949"/>
                    </a:solidFill>
                    <a:latin typeface="Times New Roman" charset="0"/>
                    <a:ea typeface="Times New Roman" charset="0"/>
                    <a:cs typeface="Times New Roman" charset="0"/>
                    <a:sym typeface="Arial"/>
                  </a:rPr>
                  <a:t>15.000 Ft</a:t>
                </a:r>
              </a:p>
            </p:txBody>
          </p:sp>
        </p:grpSp>
        <p:grpSp>
          <p:nvGrpSpPr>
            <p:cNvPr id="47135" name="Group 5"/>
            <p:cNvGrpSpPr>
              <a:grpSpLocks/>
            </p:cNvGrpSpPr>
            <p:nvPr/>
          </p:nvGrpSpPr>
          <p:grpSpPr bwMode="auto">
            <a:xfrm>
              <a:off x="5080993" y="5382370"/>
              <a:ext cx="740048" cy="342677"/>
              <a:chOff x="7269153" y="7574810"/>
              <a:chExt cx="834215" cy="385022"/>
            </a:xfrm>
          </p:grpSpPr>
          <p:pic>
            <p:nvPicPr>
              <p:cNvPr id="47139" name="Picture 75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269153" y="7574810"/>
                <a:ext cx="834215" cy="3850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52" name="TextBox 151">
                <a:extLst/>
              </p:cNvPr>
              <p:cNvSpPr txBox="1"/>
              <p:nvPr/>
            </p:nvSpPr>
            <p:spPr>
              <a:xfrm>
                <a:off x="7342078" y="7604387"/>
                <a:ext cx="742363" cy="26725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spcFirstLastPara="1" lIns="45719" tIns="45719" rIns="45719" bIns="45719" spcCol="38100">
                <a:spAutoFit/>
              </a:bodyPr>
              <a:lstStyle/>
              <a:p>
                <a:pPr algn="ctr">
                  <a:defRPr/>
                </a:pPr>
                <a:r>
                  <a:rPr lang="hu-HU" sz="799" kern="0" dirty="0">
                    <a:solidFill>
                      <a:srgbClr val="494949"/>
                    </a:solidFill>
                    <a:latin typeface="Times New Roman" charset="0"/>
                    <a:ea typeface="Times New Roman" charset="0"/>
                    <a:cs typeface="Times New Roman" charset="0"/>
                    <a:sym typeface="Arial"/>
                  </a:rPr>
                  <a:t>SAJÁT</a:t>
                </a:r>
              </a:p>
              <a:p>
                <a:pPr algn="ctr">
                  <a:defRPr/>
                </a:pPr>
                <a:r>
                  <a:rPr lang="hu-HU" sz="799" kern="0" dirty="0">
                    <a:solidFill>
                      <a:srgbClr val="494949"/>
                    </a:solidFill>
                    <a:latin typeface="Times New Roman" charset="0"/>
                    <a:ea typeface="Times New Roman" charset="0"/>
                    <a:cs typeface="Times New Roman" charset="0"/>
                    <a:sym typeface="Arial"/>
                  </a:rPr>
                  <a:t>15.000 Ft</a:t>
                </a:r>
              </a:p>
            </p:txBody>
          </p:sp>
        </p:grpSp>
        <p:grpSp>
          <p:nvGrpSpPr>
            <p:cNvPr id="47136" name="Group 4"/>
            <p:cNvGrpSpPr>
              <a:grpSpLocks/>
            </p:cNvGrpSpPr>
            <p:nvPr/>
          </p:nvGrpSpPr>
          <p:grpSpPr bwMode="auto">
            <a:xfrm>
              <a:off x="5080993" y="5771927"/>
              <a:ext cx="740048" cy="341561"/>
              <a:chOff x="7269153" y="7994240"/>
              <a:chExt cx="834215" cy="385022"/>
            </a:xfrm>
          </p:grpSpPr>
          <p:pic>
            <p:nvPicPr>
              <p:cNvPr id="47137" name="Picture 75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269153" y="7994240"/>
                <a:ext cx="834215" cy="3850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53" name="TextBox 152">
                <a:extLst/>
              </p:cNvPr>
              <p:cNvSpPr txBox="1"/>
              <p:nvPr/>
            </p:nvSpPr>
            <p:spPr>
              <a:xfrm>
                <a:off x="7342078" y="8014657"/>
                <a:ext cx="742363" cy="26813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spcFirstLastPara="1" lIns="45719" tIns="45719" rIns="45719" bIns="45719" spcCol="38100">
                <a:spAutoFit/>
              </a:bodyPr>
              <a:lstStyle/>
              <a:p>
                <a:pPr algn="ctr">
                  <a:defRPr/>
                </a:pPr>
                <a:r>
                  <a:rPr lang="hu-HU" sz="799" kern="0" dirty="0">
                    <a:solidFill>
                      <a:srgbClr val="494949"/>
                    </a:solidFill>
                    <a:latin typeface="Times New Roman" charset="0"/>
                    <a:ea typeface="Times New Roman" charset="0"/>
                    <a:cs typeface="Times New Roman" charset="0"/>
                    <a:sym typeface="Arial"/>
                  </a:rPr>
                  <a:t>SAJÁT</a:t>
                </a:r>
              </a:p>
              <a:p>
                <a:pPr algn="ctr">
                  <a:defRPr/>
                </a:pPr>
                <a:r>
                  <a:rPr lang="hu-HU" sz="799" kern="0" dirty="0">
                    <a:solidFill>
                      <a:srgbClr val="494949"/>
                    </a:solidFill>
                    <a:latin typeface="Times New Roman" charset="0"/>
                    <a:ea typeface="Times New Roman" charset="0"/>
                    <a:cs typeface="Times New Roman" charset="0"/>
                    <a:sym typeface="Arial"/>
                  </a:rPr>
                  <a:t>15.000 Ft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78994139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Shape 420" descr="Kép 235"/>
          <p:cNvSpPr>
            <a:spLocks noChangeArrowheads="1"/>
          </p:cNvSpPr>
          <p:nvPr/>
        </p:nvSpPr>
        <p:spPr bwMode="auto">
          <a:xfrm>
            <a:off x="-803275" y="-85724"/>
            <a:ext cx="14478000" cy="984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45719" rIns="45719" anchor="ctr"/>
          <a:lstStyle>
            <a:lvl1pPr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pPr eaLnBrk="1"/>
            <a:endParaRPr lang="x-none" altLang="x-none" sz="1801"/>
          </a:p>
        </p:txBody>
      </p:sp>
      <p:sp>
        <p:nvSpPr>
          <p:cNvPr id="49154" name="Rectangle 1"/>
          <p:cNvSpPr>
            <a:spLocks noChangeArrowheads="1"/>
          </p:cNvSpPr>
          <p:nvPr/>
        </p:nvSpPr>
        <p:spPr bwMode="auto">
          <a:xfrm>
            <a:off x="8864600" y="3927475"/>
            <a:ext cx="4140200" cy="4133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pPr>
              <a:lnSpc>
                <a:spcPct val="150000"/>
              </a:lnSpc>
              <a:spcBef>
                <a:spcPts val="1425"/>
              </a:spcBef>
            </a:pPr>
            <a:r>
              <a:rPr lang="en-US" altLang="hu-HU" sz="2399" b="1" dirty="0">
                <a:solidFill>
                  <a:srgbClr val="5A5A5A"/>
                </a:solidFill>
                <a:latin typeface="Times New Roman" charset="0"/>
                <a:ea typeface="Times New Roman" charset="0"/>
                <a:cs typeface="Times New Roman" charset="0"/>
              </a:rPr>
              <a:t>PP </a:t>
            </a:r>
            <a:r>
              <a:rPr lang="hu-HU" altLang="hu-HU" sz="2399" b="1" dirty="0">
                <a:solidFill>
                  <a:srgbClr val="5A5A5A"/>
                </a:solidFill>
                <a:latin typeface="Times New Roman" charset="0"/>
                <a:ea typeface="Times New Roman" charset="0"/>
                <a:cs typeface="Times New Roman" charset="0"/>
              </a:rPr>
              <a:t>1</a:t>
            </a:r>
            <a:r>
              <a:rPr lang="en-US" altLang="hu-HU" sz="2399" b="1" dirty="0">
                <a:solidFill>
                  <a:srgbClr val="5A5A5A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hu-HU" sz="2399" b="1" dirty="0" err="1">
                <a:solidFill>
                  <a:srgbClr val="5A5A5A"/>
                </a:solidFill>
                <a:latin typeface="Times New Roman" charset="0"/>
                <a:ea typeface="Times New Roman" charset="0"/>
                <a:cs typeface="Times New Roman" charset="0"/>
              </a:rPr>
              <a:t>jövedelmez</a:t>
            </a:r>
            <a:r>
              <a:rPr lang="en-US" altLang="hu-HU" sz="2399" b="1" dirty="0">
                <a:solidFill>
                  <a:srgbClr val="5A5A5A"/>
                </a:solidFill>
                <a:latin typeface="Times New Roman" charset="0"/>
                <a:ea typeface="Times New Roman" charset="0"/>
                <a:cs typeface="Times New Roman" charset="0"/>
              </a:rPr>
              <a:t>: </a:t>
            </a:r>
          </a:p>
          <a:p>
            <a:pPr>
              <a:lnSpc>
                <a:spcPct val="150000"/>
              </a:lnSpc>
              <a:spcBef>
                <a:spcPts val="1425"/>
              </a:spcBef>
            </a:pPr>
            <a:r>
              <a:rPr lang="en-US" altLang="hu-HU" sz="2399" b="1" dirty="0">
                <a:solidFill>
                  <a:srgbClr val="E10E79"/>
                </a:solidFill>
                <a:latin typeface="Times New Roman" charset="0"/>
                <a:ea typeface="Times New Roman" charset="0"/>
                <a:cs typeface="Times New Roman" charset="0"/>
              </a:rPr>
              <a:t>9</a:t>
            </a:r>
            <a:r>
              <a:rPr lang="hu-HU" altLang="hu-HU" sz="2399" b="1" dirty="0">
                <a:solidFill>
                  <a:srgbClr val="E10E79"/>
                </a:solidFill>
                <a:latin typeface="Times New Roman" charset="0"/>
                <a:ea typeface="Times New Roman" charset="0"/>
                <a:cs typeface="Times New Roman" charset="0"/>
              </a:rPr>
              <a:t>0</a:t>
            </a:r>
            <a:r>
              <a:rPr lang="en-US" altLang="hu-HU" sz="2399" b="1" dirty="0">
                <a:solidFill>
                  <a:srgbClr val="E10E79"/>
                </a:solidFill>
                <a:latin typeface="Times New Roman" charset="0"/>
                <a:ea typeface="Times New Roman" charset="0"/>
                <a:cs typeface="Times New Roman" charset="0"/>
              </a:rPr>
              <a:t>.</a:t>
            </a:r>
            <a:r>
              <a:rPr lang="hu-HU" altLang="hu-HU" sz="2399" b="1" dirty="0">
                <a:solidFill>
                  <a:srgbClr val="E10E79"/>
                </a:solidFill>
                <a:latin typeface="Times New Roman" charset="0"/>
                <a:ea typeface="Times New Roman" charset="0"/>
                <a:cs typeface="Times New Roman" charset="0"/>
              </a:rPr>
              <a:t>00</a:t>
            </a:r>
            <a:r>
              <a:rPr lang="en-US" altLang="hu-HU" sz="2399" b="1" dirty="0">
                <a:solidFill>
                  <a:srgbClr val="E10E79"/>
                </a:solidFill>
                <a:latin typeface="Times New Roman" charset="0"/>
                <a:ea typeface="Times New Roman" charset="0"/>
                <a:cs typeface="Times New Roman" charset="0"/>
              </a:rPr>
              <a:t>0</a:t>
            </a:r>
            <a:r>
              <a:rPr lang="en-US" altLang="hu-HU" sz="2399" dirty="0">
                <a:solidFill>
                  <a:srgbClr val="E10E79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hu-HU" sz="2399" b="1" dirty="0">
                <a:solidFill>
                  <a:srgbClr val="E10E79"/>
                </a:solidFill>
                <a:latin typeface="Times New Roman" charset="0"/>
                <a:ea typeface="Times New Roman" charset="0"/>
                <a:cs typeface="Times New Roman" charset="0"/>
              </a:rPr>
              <a:t>F</a:t>
            </a:r>
            <a:r>
              <a:rPr lang="hu-HU" altLang="hu-HU" sz="2399" b="1" dirty="0">
                <a:solidFill>
                  <a:srgbClr val="E10E79"/>
                </a:solidFill>
                <a:latin typeface="Times New Roman" charset="0"/>
                <a:ea typeface="Times New Roman" charset="0"/>
                <a:cs typeface="Times New Roman" charset="0"/>
              </a:rPr>
              <a:t>t kp jutalék</a:t>
            </a:r>
            <a:r>
              <a:rPr lang="en-US" altLang="hu-HU" sz="2399" dirty="0">
                <a:solidFill>
                  <a:srgbClr val="E10E79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br>
              <a:rPr lang="hu-HU" altLang="hu-HU" sz="2399" b="1" dirty="0">
                <a:solidFill>
                  <a:srgbClr val="E10E79"/>
                </a:solidFill>
                <a:latin typeface="Times New Roman" charset="0"/>
                <a:ea typeface="Times New Roman" charset="0"/>
                <a:cs typeface="Times New Roman" charset="0"/>
              </a:rPr>
            </a:br>
            <a:r>
              <a:rPr lang="hu-HU" altLang="hu-HU" sz="2399" b="1" dirty="0">
                <a:solidFill>
                  <a:srgbClr val="E10E79"/>
                </a:solidFill>
                <a:latin typeface="Times New Roman" charset="0"/>
                <a:ea typeface="Times New Roman" charset="0"/>
                <a:cs typeface="Times New Roman" charset="0"/>
              </a:rPr>
              <a:t>39.600 Ft direkt k. jutalék</a:t>
            </a:r>
            <a:endParaRPr lang="hu-HU" altLang="hu-HU" sz="2399" dirty="0">
              <a:solidFill>
                <a:srgbClr val="E10E79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pPr>
              <a:lnSpc>
                <a:spcPct val="150000"/>
              </a:lnSpc>
              <a:spcBef>
                <a:spcPts val="1425"/>
              </a:spcBef>
            </a:pPr>
            <a:r>
              <a:rPr lang="hu-HU" altLang="hu-HU" sz="2399" b="1" dirty="0">
                <a:solidFill>
                  <a:srgbClr val="E10E79"/>
                </a:solidFill>
                <a:latin typeface="Times New Roman" charset="0"/>
                <a:ea typeface="Times New Roman" charset="0"/>
                <a:cs typeface="Times New Roman" charset="0"/>
              </a:rPr>
              <a:t>1 pp I. </a:t>
            </a:r>
            <a:r>
              <a:rPr lang="hu-HU" altLang="hu-HU" sz="2399" b="1" dirty="0" err="1">
                <a:solidFill>
                  <a:srgbClr val="E10E79"/>
                </a:solidFill>
                <a:latin typeface="Times New Roman" charset="0"/>
                <a:ea typeface="Times New Roman" charset="0"/>
                <a:cs typeface="Times New Roman" charset="0"/>
              </a:rPr>
              <a:t>kat</a:t>
            </a:r>
            <a:r>
              <a:rPr lang="hu-HU" altLang="hu-HU" sz="2399" b="1" dirty="0">
                <a:solidFill>
                  <a:srgbClr val="E10E79"/>
                </a:solidFill>
                <a:latin typeface="Times New Roman" charset="0"/>
                <a:ea typeface="Times New Roman" charset="0"/>
                <a:cs typeface="Times New Roman" charset="0"/>
              </a:rPr>
              <a:t>= 15.000 Ft</a:t>
            </a:r>
          </a:p>
          <a:p>
            <a:pPr>
              <a:lnSpc>
                <a:spcPct val="150000"/>
              </a:lnSpc>
              <a:spcBef>
                <a:spcPts val="1425"/>
              </a:spcBef>
            </a:pPr>
            <a:r>
              <a:rPr lang="hu-HU" altLang="hu-HU" sz="2399" b="1" dirty="0">
                <a:solidFill>
                  <a:srgbClr val="E10E79"/>
                </a:solidFill>
                <a:latin typeface="Times New Roman" charset="0"/>
                <a:ea typeface="Times New Roman" charset="0"/>
                <a:cs typeface="Times New Roman" charset="0"/>
              </a:rPr>
              <a:t>1 pp II. </a:t>
            </a:r>
            <a:r>
              <a:rPr lang="hu-HU" altLang="hu-HU" sz="2399" b="1" dirty="0" err="1">
                <a:solidFill>
                  <a:srgbClr val="E10E79"/>
                </a:solidFill>
                <a:latin typeface="Times New Roman" charset="0"/>
                <a:ea typeface="Times New Roman" charset="0"/>
                <a:cs typeface="Times New Roman" charset="0"/>
              </a:rPr>
              <a:t>kat</a:t>
            </a:r>
            <a:r>
              <a:rPr lang="hu-HU" altLang="hu-HU" sz="2399" b="1" dirty="0">
                <a:solidFill>
                  <a:srgbClr val="E10E79"/>
                </a:solidFill>
                <a:latin typeface="Times New Roman" charset="0"/>
                <a:ea typeface="Times New Roman" charset="0"/>
                <a:cs typeface="Times New Roman" charset="0"/>
              </a:rPr>
              <a:t>=45.000 Ft</a:t>
            </a:r>
            <a:endParaRPr lang="en-US" altLang="hu-HU" sz="2399" dirty="0">
              <a:solidFill>
                <a:srgbClr val="E10E79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pPr>
              <a:lnSpc>
                <a:spcPct val="150000"/>
              </a:lnSpc>
              <a:spcBef>
                <a:spcPts val="1425"/>
              </a:spcBef>
            </a:pPr>
            <a:r>
              <a:rPr lang="hu-HU" altLang="hu-HU" sz="2399" b="1" dirty="0" err="1">
                <a:solidFill>
                  <a:srgbClr val="E10E79"/>
                </a:solidFill>
                <a:latin typeface="Times New Roman" charset="0"/>
                <a:ea typeface="Times New Roman" charset="0"/>
                <a:cs typeface="Times New Roman" charset="0"/>
              </a:rPr>
              <a:t>Ö</a:t>
            </a:r>
            <a:r>
              <a:rPr lang="en-US" altLang="hu-HU" sz="2399" b="1" dirty="0">
                <a:solidFill>
                  <a:srgbClr val="E10E79"/>
                </a:solidFill>
                <a:latin typeface="Times New Roman" charset="0"/>
                <a:ea typeface="Times New Roman" charset="0"/>
                <a:cs typeface="Times New Roman" charset="0"/>
              </a:rPr>
              <a:t>s</a:t>
            </a:r>
            <a:r>
              <a:rPr lang="hu-HU" altLang="hu-HU" sz="2399" b="1" dirty="0">
                <a:solidFill>
                  <a:srgbClr val="E10E79"/>
                </a:solidFill>
                <a:latin typeface="Times New Roman" charset="0"/>
                <a:ea typeface="Times New Roman" charset="0"/>
                <a:cs typeface="Times New Roman" charset="0"/>
              </a:rPr>
              <a:t>s</a:t>
            </a:r>
            <a:r>
              <a:rPr lang="en-US" altLang="hu-HU" sz="2399" b="1" dirty="0" err="1">
                <a:solidFill>
                  <a:srgbClr val="E10E79"/>
                </a:solidFill>
                <a:latin typeface="Times New Roman" charset="0"/>
                <a:ea typeface="Times New Roman" charset="0"/>
                <a:cs typeface="Times New Roman" charset="0"/>
              </a:rPr>
              <a:t>zesen</a:t>
            </a:r>
            <a:r>
              <a:rPr lang="hu-HU" altLang="hu-HU" sz="2399" b="1" dirty="0">
                <a:solidFill>
                  <a:srgbClr val="E10E79"/>
                </a:solidFill>
                <a:latin typeface="Times New Roman" charset="0"/>
                <a:ea typeface="Times New Roman" charset="0"/>
                <a:cs typeface="Times New Roman" charset="0"/>
              </a:rPr>
              <a:t>:  </a:t>
            </a:r>
            <a:r>
              <a:rPr lang="en-US" altLang="hu-HU" sz="2399" b="1" dirty="0">
                <a:solidFill>
                  <a:srgbClr val="E10E79"/>
                </a:solidFill>
                <a:latin typeface="Times New Roman" charset="0"/>
                <a:ea typeface="Times New Roman" charset="0"/>
                <a:cs typeface="Times New Roman" charset="0"/>
              </a:rPr>
              <a:t> 1</a:t>
            </a:r>
            <a:r>
              <a:rPr lang="hu-HU" altLang="hu-HU" sz="2399" b="1" dirty="0">
                <a:solidFill>
                  <a:srgbClr val="E10E79"/>
                </a:solidFill>
                <a:latin typeface="Times New Roman" charset="0"/>
                <a:ea typeface="Times New Roman" charset="0"/>
                <a:cs typeface="Times New Roman" charset="0"/>
              </a:rPr>
              <a:t>89</a:t>
            </a:r>
            <a:r>
              <a:rPr lang="en-US" altLang="hu-HU" sz="2399" b="1" dirty="0">
                <a:solidFill>
                  <a:srgbClr val="E10E79"/>
                </a:solidFill>
                <a:latin typeface="Times New Roman" charset="0"/>
                <a:ea typeface="Times New Roman" charset="0"/>
                <a:cs typeface="Times New Roman" charset="0"/>
              </a:rPr>
              <a:t>.600 Ft</a:t>
            </a:r>
          </a:p>
        </p:txBody>
      </p:sp>
      <p:grpSp>
        <p:nvGrpSpPr>
          <p:cNvPr id="49155" name="Group 6"/>
          <p:cNvGrpSpPr>
            <a:grpSpLocks/>
          </p:cNvGrpSpPr>
          <p:nvPr/>
        </p:nvGrpSpPr>
        <p:grpSpPr bwMode="auto">
          <a:xfrm>
            <a:off x="3711575" y="2008188"/>
            <a:ext cx="3900489" cy="2070100"/>
            <a:chOff x="3593456" y="2702806"/>
            <a:chExt cx="3900527" cy="2070904"/>
          </a:xfrm>
        </p:grpSpPr>
        <p:grpSp>
          <p:nvGrpSpPr>
            <p:cNvPr id="49220" name="Group 4"/>
            <p:cNvGrpSpPr>
              <a:grpSpLocks/>
            </p:cNvGrpSpPr>
            <p:nvPr/>
          </p:nvGrpSpPr>
          <p:grpSpPr bwMode="auto">
            <a:xfrm>
              <a:off x="7148910" y="3444774"/>
              <a:ext cx="226093" cy="1321077"/>
              <a:chOff x="-544556" y="2171"/>
              <a:chExt cx="732482" cy="4279938"/>
            </a:xfrm>
          </p:grpSpPr>
          <p:pic>
            <p:nvPicPr>
              <p:cNvPr id="49242" name="Picture 75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544556" y="2171"/>
                <a:ext cx="729767" cy="3368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9243" name="Picture 75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544556" y="1794502"/>
                <a:ext cx="729767" cy="3368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9244" name="Picture 75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544556" y="1436035"/>
                <a:ext cx="729767" cy="3368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9245" name="Picture 75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544556" y="1077568"/>
                <a:ext cx="729767" cy="3368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9246" name="Picture 75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544556" y="719101"/>
                <a:ext cx="729767" cy="3368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9247" name="Picture 75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544556" y="360638"/>
                <a:ext cx="729767" cy="3368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9248" name="Picture 75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544556" y="2511433"/>
                <a:ext cx="729767" cy="3368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9249" name="Picture 75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544556" y="2152966"/>
                <a:ext cx="729767" cy="3368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9250" name="Picture 75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541841" y="2869899"/>
                <a:ext cx="729767" cy="3368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9251" name="Picture 75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541841" y="3945297"/>
                <a:ext cx="729767" cy="3368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9252" name="Picture 75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541841" y="3586830"/>
                <a:ext cx="729767" cy="3368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9253" name="Picture 75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541841" y="3228366"/>
                <a:ext cx="729767" cy="3368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49221" name="Group 5"/>
            <p:cNvGrpSpPr>
              <a:grpSpLocks/>
            </p:cNvGrpSpPr>
            <p:nvPr/>
          </p:nvGrpSpPr>
          <p:grpSpPr bwMode="auto">
            <a:xfrm>
              <a:off x="6678873" y="3450348"/>
              <a:ext cx="336329" cy="1306816"/>
              <a:chOff x="7971165" y="3854400"/>
              <a:chExt cx="226093" cy="878491"/>
            </a:xfrm>
          </p:grpSpPr>
          <p:pic>
            <p:nvPicPr>
              <p:cNvPr id="49234" name="Picture 75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971165" y="3965047"/>
                <a:ext cx="225255" cy="1039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9235" name="Picture 75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971165" y="3854400"/>
                <a:ext cx="225255" cy="1039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9236" name="Picture 75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971165" y="4186340"/>
                <a:ext cx="225255" cy="1039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9237" name="Picture 75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971165" y="4075693"/>
                <a:ext cx="225255" cy="1039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9238" name="Picture 75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972003" y="4296987"/>
                <a:ext cx="225255" cy="1039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9239" name="Picture 75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972003" y="4628927"/>
                <a:ext cx="225255" cy="1039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9240" name="Picture 75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972003" y="4518280"/>
                <a:ext cx="225255" cy="1039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9241" name="Picture 75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972003" y="4407634"/>
                <a:ext cx="225255" cy="1039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49222" name="Group 257"/>
            <p:cNvGrpSpPr>
              <a:grpSpLocks/>
            </p:cNvGrpSpPr>
            <p:nvPr/>
          </p:nvGrpSpPr>
          <p:grpSpPr bwMode="auto">
            <a:xfrm>
              <a:off x="5911048" y="3468818"/>
              <a:ext cx="674307" cy="1304892"/>
              <a:chOff x="7971165" y="3854400"/>
              <a:chExt cx="225255" cy="435904"/>
            </a:xfrm>
          </p:grpSpPr>
          <p:pic>
            <p:nvPicPr>
              <p:cNvPr id="49230" name="Picture 75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971165" y="3965047"/>
                <a:ext cx="225255" cy="1039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9231" name="Picture 75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971165" y="3854400"/>
                <a:ext cx="225255" cy="1039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9232" name="Picture 75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971165" y="4186340"/>
                <a:ext cx="225255" cy="1039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9233" name="Picture 75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971165" y="4075693"/>
                <a:ext cx="225255" cy="1039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49223" name="Group 266"/>
            <p:cNvGrpSpPr>
              <a:grpSpLocks/>
            </p:cNvGrpSpPr>
            <p:nvPr/>
          </p:nvGrpSpPr>
          <p:grpSpPr bwMode="auto">
            <a:xfrm>
              <a:off x="5160358" y="3594408"/>
              <a:ext cx="674307" cy="973667"/>
              <a:chOff x="7971165" y="3854400"/>
              <a:chExt cx="225255" cy="325257"/>
            </a:xfrm>
          </p:grpSpPr>
          <p:pic>
            <p:nvPicPr>
              <p:cNvPr id="49228" name="Picture 75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971165" y="3854400"/>
                <a:ext cx="225255" cy="1039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9229" name="Picture 75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971165" y="4075693"/>
                <a:ext cx="225255" cy="1039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49224" name="Picture 7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29930" y="3924732"/>
              <a:ext cx="674307" cy="3112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9225" name="Picture 7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93456" y="3283130"/>
              <a:ext cx="674307" cy="3112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9226" name="Picture 7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12046" y="2702806"/>
              <a:ext cx="674307" cy="3112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3" name="Line 12"/>
            <p:cNvSpPr>
              <a:spLocks noChangeShapeType="1"/>
            </p:cNvSpPr>
            <p:nvPr/>
          </p:nvSpPr>
          <p:spPr bwMode="auto">
            <a:xfrm>
              <a:off x="4268151" y="3415870"/>
              <a:ext cx="3225832" cy="0"/>
            </a:xfrm>
            <a:prstGeom prst="line">
              <a:avLst/>
            </a:prstGeom>
            <a:solidFill>
              <a:schemeClr val="tx1">
                <a:lumMod val="65000"/>
                <a:lumOff val="35000"/>
              </a:schemeClr>
            </a:solidFill>
            <a:ln w="28575">
              <a:solidFill>
                <a:schemeClr val="tx1"/>
              </a:solidFill>
              <a:prstDash val="dash"/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hu-HU" kern="0">
                <a:noFill/>
                <a:latin typeface="Times New Roman" charset="0"/>
                <a:ea typeface="Times New Roman" charset="0"/>
                <a:cs typeface="Times New Roman" charset="0"/>
                <a:sym typeface="Arial"/>
              </a:endParaRPr>
            </a:p>
          </p:txBody>
        </p:sp>
      </p:grpSp>
      <p:grpSp>
        <p:nvGrpSpPr>
          <p:cNvPr id="49156" name="Group 3"/>
          <p:cNvGrpSpPr>
            <a:grpSpLocks/>
          </p:cNvGrpSpPr>
          <p:nvPr/>
        </p:nvGrpSpPr>
        <p:grpSpPr bwMode="auto">
          <a:xfrm>
            <a:off x="244476" y="1944688"/>
            <a:ext cx="7956550" cy="6834187"/>
            <a:chOff x="936011" y="2380077"/>
            <a:chExt cx="7957019" cy="6833992"/>
          </a:xfrm>
        </p:grpSpPr>
        <p:grpSp>
          <p:nvGrpSpPr>
            <p:cNvPr id="49157" name="Group 510"/>
            <p:cNvGrpSpPr>
              <a:grpSpLocks/>
            </p:cNvGrpSpPr>
            <p:nvPr/>
          </p:nvGrpSpPr>
          <p:grpSpPr bwMode="auto">
            <a:xfrm>
              <a:off x="5545640" y="8326273"/>
              <a:ext cx="1626417" cy="750653"/>
              <a:chOff x="531751" y="5145838"/>
              <a:chExt cx="2501993" cy="1154765"/>
            </a:xfrm>
          </p:grpSpPr>
          <p:pic>
            <p:nvPicPr>
              <p:cNvPr id="49218" name="Picture 511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1751" y="5145838"/>
                <a:ext cx="2501993" cy="11547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9219" name="Rectangle 512"/>
              <p:cNvSpPr>
                <a:spLocks noChangeArrowheads="1"/>
              </p:cNvSpPr>
              <p:nvPr/>
            </p:nvSpPr>
            <p:spPr bwMode="auto">
              <a:xfrm>
                <a:off x="1060135" y="5209874"/>
                <a:ext cx="1613222" cy="8044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rgbClr val="000000"/>
                    </a:solidFill>
                    <a:latin typeface="Arial" charset="0"/>
                    <a:ea typeface="Arial" charset="0"/>
                    <a:cs typeface="Arial" charset="0"/>
                    <a:sym typeface="Arial" charset="0"/>
                  </a:defRPr>
                </a:lvl1pPr>
                <a:lvl2pPr marL="742950" indent="-285750">
                  <a:defRPr>
                    <a:solidFill>
                      <a:srgbClr val="000000"/>
                    </a:solidFill>
                    <a:latin typeface="Arial" charset="0"/>
                    <a:ea typeface="Arial" charset="0"/>
                    <a:cs typeface="Arial" charset="0"/>
                    <a:sym typeface="Arial" charset="0"/>
                  </a:defRPr>
                </a:lvl2pPr>
                <a:lvl3pPr marL="1143000" indent="-228600">
                  <a:defRPr>
                    <a:solidFill>
                      <a:srgbClr val="000000"/>
                    </a:solidFill>
                    <a:latin typeface="Arial" charset="0"/>
                    <a:ea typeface="Arial" charset="0"/>
                    <a:cs typeface="Arial" charset="0"/>
                    <a:sym typeface="Arial" charset="0"/>
                  </a:defRPr>
                </a:lvl3pPr>
                <a:lvl4pPr marL="1600200" indent="-228600">
                  <a:defRPr>
                    <a:solidFill>
                      <a:srgbClr val="000000"/>
                    </a:solidFill>
                    <a:latin typeface="Arial" charset="0"/>
                    <a:ea typeface="Arial" charset="0"/>
                    <a:cs typeface="Arial" charset="0"/>
                    <a:sym typeface="Arial" charset="0"/>
                  </a:defRPr>
                </a:lvl4pPr>
                <a:lvl5pPr marL="2057400" indent="-228600">
                  <a:defRPr>
                    <a:solidFill>
                      <a:srgbClr val="000000"/>
                    </a:solidFill>
                    <a:latin typeface="Arial" charset="0"/>
                    <a:ea typeface="Arial" charset="0"/>
                    <a:cs typeface="Arial" charset="0"/>
                    <a:sym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Arial" charset="0"/>
                    <a:ea typeface="Arial" charset="0"/>
                    <a:cs typeface="Arial" charset="0"/>
                    <a:sym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Arial" charset="0"/>
                    <a:ea typeface="Arial" charset="0"/>
                    <a:cs typeface="Arial" charset="0"/>
                    <a:sym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Arial" charset="0"/>
                    <a:ea typeface="Arial" charset="0"/>
                    <a:cs typeface="Arial" charset="0"/>
                    <a:sym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Arial" charset="0"/>
                    <a:ea typeface="Arial" charset="0"/>
                    <a:cs typeface="Arial" charset="0"/>
                    <a:sym typeface="Arial" charset="0"/>
                  </a:defRPr>
                </a:lvl9pPr>
              </a:lstStyle>
              <a:p>
                <a:pPr algn="ctr" eaLnBrk="1"/>
                <a:r>
                  <a:rPr lang="hu-HU" altLang="x-none" sz="1399">
                    <a:solidFill>
                      <a:srgbClr val="494949"/>
                    </a:solidFill>
                    <a:latin typeface="Times New Roman" charset="0"/>
                    <a:ea typeface="Times New Roman" charset="0"/>
                    <a:cs typeface="Times New Roman" charset="0"/>
                  </a:rPr>
                  <a:t>Saját 15.000 Ft</a:t>
                </a:r>
              </a:p>
            </p:txBody>
          </p:sp>
        </p:grpSp>
        <p:pic>
          <p:nvPicPr>
            <p:cNvPr id="49158" name="Picture 51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45640" y="7220820"/>
              <a:ext cx="1626417" cy="7506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9159" name="Rectangle 514"/>
            <p:cNvSpPr>
              <a:spLocks noChangeArrowheads="1"/>
            </p:cNvSpPr>
            <p:nvPr/>
          </p:nvSpPr>
          <p:spPr bwMode="auto">
            <a:xfrm>
              <a:off x="5889115" y="7265799"/>
              <a:ext cx="1048673" cy="5229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1pPr>
              <a:lvl2pPr marL="742950" indent="-285750"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2pPr>
              <a:lvl3pPr marL="1143000" indent="-228600"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3pPr>
              <a:lvl4pPr marL="1600200" indent="-228600"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4pPr>
              <a:lvl5pPr marL="2057400" indent="-228600"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9pPr>
            </a:lstStyle>
            <a:p>
              <a:pPr algn="ctr" eaLnBrk="1"/>
              <a:r>
                <a:rPr lang="hu-HU" altLang="x-none" sz="1399">
                  <a:solidFill>
                    <a:srgbClr val="494949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Saját 15.000 Ft</a:t>
              </a:r>
            </a:p>
          </p:txBody>
        </p:sp>
        <p:pic>
          <p:nvPicPr>
            <p:cNvPr id="49160" name="Picture 51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45640" y="6115365"/>
              <a:ext cx="1626417" cy="7506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9161" name="Rectangle 516"/>
            <p:cNvSpPr>
              <a:spLocks noChangeArrowheads="1"/>
            </p:cNvSpPr>
            <p:nvPr/>
          </p:nvSpPr>
          <p:spPr bwMode="auto">
            <a:xfrm>
              <a:off x="5889115" y="6170227"/>
              <a:ext cx="1048673" cy="5229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1pPr>
              <a:lvl2pPr marL="742950" indent="-285750"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2pPr>
              <a:lvl3pPr marL="1143000" indent="-228600"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3pPr>
              <a:lvl4pPr marL="1600200" indent="-228600"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4pPr>
              <a:lvl5pPr marL="2057400" indent="-228600"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9pPr>
            </a:lstStyle>
            <a:p>
              <a:pPr algn="ctr" eaLnBrk="1"/>
              <a:r>
                <a:rPr lang="hu-HU" altLang="x-none" sz="1399">
                  <a:solidFill>
                    <a:srgbClr val="494949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Saját 15.000 Ft</a:t>
              </a:r>
            </a:p>
          </p:txBody>
        </p:sp>
        <p:pic>
          <p:nvPicPr>
            <p:cNvPr id="49162" name="Picture 51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45640" y="5009910"/>
              <a:ext cx="1626417" cy="7506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9163" name="Rectangle 518"/>
            <p:cNvSpPr>
              <a:spLocks noChangeArrowheads="1"/>
            </p:cNvSpPr>
            <p:nvPr/>
          </p:nvSpPr>
          <p:spPr bwMode="auto">
            <a:xfrm>
              <a:off x="5889115" y="5055056"/>
              <a:ext cx="1048673" cy="5229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1pPr>
              <a:lvl2pPr marL="742950" indent="-285750"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2pPr>
              <a:lvl3pPr marL="1143000" indent="-228600"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3pPr>
              <a:lvl4pPr marL="1600200" indent="-228600"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4pPr>
              <a:lvl5pPr marL="2057400" indent="-228600"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9pPr>
            </a:lstStyle>
            <a:p>
              <a:pPr algn="ctr" eaLnBrk="1"/>
              <a:r>
                <a:rPr lang="hu-HU" altLang="x-none" sz="1399">
                  <a:solidFill>
                    <a:srgbClr val="494949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Saját 15.000 Ft</a:t>
              </a:r>
            </a:p>
          </p:txBody>
        </p:sp>
        <p:pic>
          <p:nvPicPr>
            <p:cNvPr id="49164" name="Picture 519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61866" y="5604635"/>
              <a:ext cx="1626417" cy="7506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9165" name="Rectangle 520"/>
            <p:cNvSpPr>
              <a:spLocks noChangeArrowheads="1"/>
            </p:cNvSpPr>
            <p:nvPr/>
          </p:nvSpPr>
          <p:spPr bwMode="auto">
            <a:xfrm>
              <a:off x="4405341" y="5651870"/>
              <a:ext cx="1048673" cy="5229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1pPr>
              <a:lvl2pPr marL="742950" indent="-285750"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2pPr>
              <a:lvl3pPr marL="1143000" indent="-228600"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3pPr>
              <a:lvl4pPr marL="1600200" indent="-228600"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4pPr>
              <a:lvl5pPr marL="2057400" indent="-228600"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9pPr>
            </a:lstStyle>
            <a:p>
              <a:pPr algn="ctr" eaLnBrk="1"/>
              <a:r>
                <a:rPr lang="hu-HU" altLang="x-none" sz="1399">
                  <a:solidFill>
                    <a:srgbClr val="494949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Saját 15.000 Ft</a:t>
              </a:r>
            </a:p>
          </p:txBody>
        </p:sp>
        <p:pic>
          <p:nvPicPr>
            <p:cNvPr id="49166" name="Picture 52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61866" y="7465423"/>
              <a:ext cx="1626417" cy="7506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9167" name="Rectangle 522"/>
            <p:cNvSpPr>
              <a:spLocks noChangeArrowheads="1"/>
            </p:cNvSpPr>
            <p:nvPr/>
          </p:nvSpPr>
          <p:spPr bwMode="auto">
            <a:xfrm>
              <a:off x="4405341" y="7527409"/>
              <a:ext cx="1048673" cy="5229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1pPr>
              <a:lvl2pPr marL="742950" indent="-285750"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2pPr>
              <a:lvl3pPr marL="1143000" indent="-228600"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3pPr>
              <a:lvl4pPr marL="1600200" indent="-228600"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4pPr>
              <a:lvl5pPr marL="2057400" indent="-228600"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9pPr>
            </a:lstStyle>
            <a:p>
              <a:pPr algn="ctr" eaLnBrk="1"/>
              <a:r>
                <a:rPr lang="hu-HU" altLang="x-none" sz="1399">
                  <a:solidFill>
                    <a:srgbClr val="494949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Saját</a:t>
              </a:r>
            </a:p>
            <a:p>
              <a:pPr algn="ctr" eaLnBrk="1"/>
              <a:r>
                <a:rPr lang="hu-HU" altLang="x-none" sz="1399">
                  <a:solidFill>
                    <a:srgbClr val="494949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15.000 Ft</a:t>
              </a:r>
            </a:p>
          </p:txBody>
        </p:sp>
        <p:pic>
          <p:nvPicPr>
            <p:cNvPr id="49168" name="Picture 52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03640" y="6524396"/>
              <a:ext cx="1626417" cy="7506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9169" name="Rectangle 524"/>
            <p:cNvSpPr>
              <a:spLocks noChangeArrowheads="1"/>
            </p:cNvSpPr>
            <p:nvPr/>
          </p:nvSpPr>
          <p:spPr bwMode="auto">
            <a:xfrm>
              <a:off x="2947115" y="6576540"/>
              <a:ext cx="1048673" cy="5229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1pPr>
              <a:lvl2pPr marL="742950" indent="-285750"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2pPr>
              <a:lvl3pPr marL="1143000" indent="-228600"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3pPr>
              <a:lvl4pPr marL="1600200" indent="-228600"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4pPr>
              <a:lvl5pPr marL="2057400" indent="-228600"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9pPr>
            </a:lstStyle>
            <a:p>
              <a:pPr algn="ctr" eaLnBrk="1"/>
              <a:r>
                <a:rPr lang="hu-HU" altLang="x-none" sz="1399">
                  <a:solidFill>
                    <a:srgbClr val="494949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Saját 15.000 Ft</a:t>
              </a:r>
            </a:p>
          </p:txBody>
        </p:sp>
        <p:pic>
          <p:nvPicPr>
            <p:cNvPr id="49170" name="Picture 52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6011" y="4221830"/>
              <a:ext cx="1626417" cy="7506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9171" name="Rectangle 526"/>
            <p:cNvSpPr>
              <a:spLocks noChangeArrowheads="1"/>
            </p:cNvSpPr>
            <p:nvPr/>
          </p:nvSpPr>
          <p:spPr bwMode="auto">
            <a:xfrm>
              <a:off x="1279487" y="4267230"/>
              <a:ext cx="1048673" cy="5229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1pPr>
              <a:lvl2pPr marL="742950" indent="-285750"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2pPr>
              <a:lvl3pPr marL="1143000" indent="-228600"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3pPr>
              <a:lvl4pPr marL="1600200" indent="-228600"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4pPr>
              <a:lvl5pPr marL="2057400" indent="-228600"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9pPr>
            </a:lstStyle>
            <a:p>
              <a:pPr algn="ctr" eaLnBrk="1"/>
              <a:r>
                <a:rPr lang="hu-HU" altLang="x-none" sz="1399">
                  <a:solidFill>
                    <a:srgbClr val="494949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Saját 15.000 Ft</a:t>
              </a:r>
            </a:p>
          </p:txBody>
        </p:sp>
        <p:sp>
          <p:nvSpPr>
            <p:cNvPr id="528" name="Line 12">
              <a:extLst/>
            </p:cNvPr>
            <p:cNvSpPr>
              <a:spLocks noChangeShapeType="1"/>
            </p:cNvSpPr>
            <p:nvPr/>
          </p:nvSpPr>
          <p:spPr bwMode="auto">
            <a:xfrm>
              <a:off x="2444225" y="4569177"/>
              <a:ext cx="644880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hu-HU" kern="0">
                <a:latin typeface="Times New Roman" charset="0"/>
                <a:ea typeface="Times New Roman" charset="0"/>
                <a:cs typeface="Times New Roman" charset="0"/>
                <a:sym typeface="Arial"/>
              </a:endParaRPr>
            </a:p>
          </p:txBody>
        </p:sp>
        <p:sp>
          <p:nvSpPr>
            <p:cNvPr id="529" name="Text Box 10">
              <a:extLst/>
            </p:cNvPr>
            <p:cNvSpPr txBox="1">
              <a:spLocks noChangeArrowheads="1"/>
            </p:cNvSpPr>
            <p:nvPr/>
          </p:nvSpPr>
          <p:spPr bwMode="auto">
            <a:xfrm>
              <a:off x="2082255" y="3434147"/>
              <a:ext cx="727118" cy="5300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hu-HU" altLang="hu-HU" sz="2844" b="1" kern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charset="0"/>
                  <a:ea typeface="Times New Roman" charset="0"/>
                  <a:cs typeface="Times New Roman" charset="0"/>
                  <a:sym typeface="Arial"/>
                </a:rPr>
                <a:t>34</a:t>
              </a:r>
              <a:endParaRPr lang="en-US" altLang="hu-HU" sz="2844" b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charset="0"/>
                <a:ea typeface="Times New Roman" charset="0"/>
                <a:cs typeface="Times New Roman" charset="0"/>
                <a:sym typeface="Arial"/>
              </a:endParaRPr>
            </a:p>
          </p:txBody>
        </p:sp>
        <p:sp>
          <p:nvSpPr>
            <p:cNvPr id="530" name="Text Box 10">
              <a:extLst/>
            </p:cNvPr>
            <p:cNvSpPr txBox="1">
              <a:spLocks noChangeArrowheads="1"/>
            </p:cNvSpPr>
            <p:nvPr/>
          </p:nvSpPr>
          <p:spPr bwMode="auto">
            <a:xfrm>
              <a:off x="2118769" y="5012077"/>
              <a:ext cx="727118" cy="5300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hu-HU" altLang="hu-HU" sz="2844" b="1" kern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charset="0"/>
                  <a:ea typeface="Times New Roman" charset="0"/>
                  <a:cs typeface="Times New Roman" charset="0"/>
                  <a:sym typeface="Arial"/>
                </a:rPr>
                <a:t>31</a:t>
              </a:r>
              <a:endParaRPr lang="en-US" altLang="hu-HU" sz="2844" b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charset="0"/>
                <a:ea typeface="Times New Roman" charset="0"/>
                <a:cs typeface="Times New Roman" charset="0"/>
                <a:sym typeface="Arial"/>
              </a:endParaRPr>
            </a:p>
          </p:txBody>
        </p:sp>
        <p:pic>
          <p:nvPicPr>
            <p:cNvPr id="49175" name="Picture 530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04425" y="2380077"/>
              <a:ext cx="1626417" cy="7506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9176" name="Rectangle 531"/>
            <p:cNvSpPr>
              <a:spLocks noChangeArrowheads="1"/>
            </p:cNvSpPr>
            <p:nvPr/>
          </p:nvSpPr>
          <p:spPr bwMode="auto">
            <a:xfrm>
              <a:off x="2947900" y="2423348"/>
              <a:ext cx="1048673" cy="5229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1pPr>
              <a:lvl2pPr marL="742950" indent="-285750"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2pPr>
              <a:lvl3pPr marL="1143000" indent="-228600"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3pPr>
              <a:lvl4pPr marL="1600200" indent="-228600"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4pPr>
              <a:lvl5pPr marL="2057400" indent="-228600"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9pPr>
            </a:lstStyle>
            <a:p>
              <a:pPr algn="ctr" eaLnBrk="1"/>
              <a:r>
                <a:rPr lang="hu-HU" altLang="x-none" sz="1399">
                  <a:solidFill>
                    <a:srgbClr val="494949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Saját 15.000 Ft</a:t>
              </a:r>
            </a:p>
          </p:txBody>
        </p:sp>
        <p:grpSp>
          <p:nvGrpSpPr>
            <p:cNvPr id="49177" name="Group 532"/>
            <p:cNvGrpSpPr>
              <a:grpSpLocks/>
            </p:cNvGrpSpPr>
            <p:nvPr/>
          </p:nvGrpSpPr>
          <p:grpSpPr bwMode="auto">
            <a:xfrm>
              <a:off x="8394682" y="4682719"/>
              <a:ext cx="498348" cy="4531350"/>
              <a:chOff x="7286154" y="787163"/>
              <a:chExt cx="912836" cy="8300178"/>
            </a:xfrm>
          </p:grpSpPr>
          <p:pic>
            <p:nvPicPr>
              <p:cNvPr id="49202" name="Picture 75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286154" y="787163"/>
                <a:ext cx="912836" cy="4213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9203" name="Picture 75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286154" y="3410392"/>
                <a:ext cx="912836" cy="4213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9204" name="Picture 75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286154" y="2885746"/>
                <a:ext cx="912836" cy="4213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9205" name="Picture 75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286154" y="2361100"/>
                <a:ext cx="912836" cy="4213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9206" name="Picture 75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286154" y="1836455"/>
                <a:ext cx="912836" cy="4213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9207" name="Picture 75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286154" y="1311809"/>
                <a:ext cx="912836" cy="4213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9208" name="Picture 75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286154" y="4459685"/>
                <a:ext cx="912836" cy="4213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9209" name="Picture 75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286154" y="3935038"/>
                <a:ext cx="912836" cy="4213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9210" name="Picture 75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286154" y="4993512"/>
                <a:ext cx="912836" cy="4213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9211" name="Picture 75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286154" y="7616741"/>
                <a:ext cx="912836" cy="4213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9212" name="Picture 75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286154" y="7092095"/>
                <a:ext cx="912836" cy="4213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9213" name="Picture 75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286154" y="6567449"/>
                <a:ext cx="912836" cy="4213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9214" name="Picture 75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286154" y="6042803"/>
                <a:ext cx="912836" cy="4213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9215" name="Picture 75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286154" y="5518158"/>
                <a:ext cx="912836" cy="4213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9216" name="Picture 75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286154" y="8666034"/>
                <a:ext cx="912836" cy="4213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9217" name="Picture 75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286154" y="8141387"/>
                <a:ext cx="912836" cy="4213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49178" name="Group 549"/>
            <p:cNvGrpSpPr>
              <a:grpSpLocks/>
            </p:cNvGrpSpPr>
            <p:nvPr/>
          </p:nvGrpSpPr>
          <p:grpSpPr bwMode="auto">
            <a:xfrm>
              <a:off x="7244793" y="4813021"/>
              <a:ext cx="1053181" cy="486083"/>
              <a:chOff x="7269153" y="5058236"/>
              <a:chExt cx="834215" cy="385022"/>
            </a:xfrm>
          </p:grpSpPr>
          <p:pic>
            <p:nvPicPr>
              <p:cNvPr id="49200" name="Picture 75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269153" y="5058236"/>
                <a:ext cx="834215" cy="3850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52" name="TextBox 551">
                <a:extLst/>
              </p:cNvPr>
              <p:cNvSpPr txBox="1"/>
              <p:nvPr/>
            </p:nvSpPr>
            <p:spPr>
              <a:xfrm>
                <a:off x="7342078" y="5078528"/>
                <a:ext cx="742363" cy="26795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spcFirstLastPara="1" lIns="45719" tIns="45719" rIns="45719" bIns="45719" spcCol="38100">
                <a:spAutoFit/>
              </a:bodyPr>
              <a:lstStyle/>
              <a:p>
                <a:pPr algn="ctr">
                  <a:defRPr/>
                </a:pPr>
                <a:r>
                  <a:rPr lang="hu-HU" sz="799" kern="0" dirty="0">
                    <a:solidFill>
                      <a:srgbClr val="494949"/>
                    </a:solidFill>
                    <a:latin typeface="Times New Roman" charset="0"/>
                    <a:ea typeface="Times New Roman" charset="0"/>
                    <a:cs typeface="Times New Roman" charset="0"/>
                    <a:sym typeface="Arial"/>
                  </a:rPr>
                  <a:t>SAJÁT</a:t>
                </a:r>
              </a:p>
              <a:p>
                <a:pPr algn="ctr">
                  <a:defRPr/>
                </a:pPr>
                <a:r>
                  <a:rPr lang="hu-HU" sz="799" kern="0" dirty="0">
                    <a:solidFill>
                      <a:srgbClr val="494949"/>
                    </a:solidFill>
                    <a:latin typeface="Times New Roman" charset="0"/>
                    <a:ea typeface="Times New Roman" charset="0"/>
                    <a:cs typeface="Times New Roman" charset="0"/>
                    <a:sym typeface="Arial"/>
                  </a:rPr>
                  <a:t>15.000 Ft</a:t>
                </a:r>
              </a:p>
            </p:txBody>
          </p:sp>
        </p:grpSp>
        <p:grpSp>
          <p:nvGrpSpPr>
            <p:cNvPr id="49179" name="Group 552"/>
            <p:cNvGrpSpPr>
              <a:grpSpLocks/>
            </p:cNvGrpSpPr>
            <p:nvPr/>
          </p:nvGrpSpPr>
          <p:grpSpPr bwMode="auto">
            <a:xfrm>
              <a:off x="7244793" y="5366132"/>
              <a:ext cx="1053181" cy="486083"/>
              <a:chOff x="7269153" y="5477665"/>
              <a:chExt cx="834215" cy="385022"/>
            </a:xfrm>
          </p:grpSpPr>
          <p:pic>
            <p:nvPicPr>
              <p:cNvPr id="49198" name="Picture 75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269153" y="5477665"/>
                <a:ext cx="834215" cy="3850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55" name="TextBox 554">
                <a:extLst/>
              </p:cNvPr>
              <p:cNvSpPr txBox="1"/>
              <p:nvPr/>
            </p:nvSpPr>
            <p:spPr>
              <a:xfrm>
                <a:off x="7342078" y="5506319"/>
                <a:ext cx="742363" cy="26795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spcFirstLastPara="1" lIns="45719" tIns="45719" rIns="45719" bIns="45719" spcCol="38100">
                <a:spAutoFit/>
              </a:bodyPr>
              <a:lstStyle/>
              <a:p>
                <a:pPr algn="ctr">
                  <a:defRPr/>
                </a:pPr>
                <a:r>
                  <a:rPr lang="hu-HU" sz="799" kern="0" dirty="0">
                    <a:solidFill>
                      <a:srgbClr val="494949"/>
                    </a:solidFill>
                    <a:latin typeface="Times New Roman" charset="0"/>
                    <a:ea typeface="Times New Roman" charset="0"/>
                    <a:cs typeface="Times New Roman" charset="0"/>
                    <a:sym typeface="Arial"/>
                  </a:rPr>
                  <a:t>SAJÁT</a:t>
                </a:r>
              </a:p>
              <a:p>
                <a:pPr algn="ctr">
                  <a:defRPr/>
                </a:pPr>
                <a:r>
                  <a:rPr lang="hu-HU" sz="799" kern="0" dirty="0">
                    <a:solidFill>
                      <a:srgbClr val="494949"/>
                    </a:solidFill>
                    <a:latin typeface="Times New Roman" charset="0"/>
                    <a:ea typeface="Times New Roman" charset="0"/>
                    <a:cs typeface="Times New Roman" charset="0"/>
                    <a:sym typeface="Arial"/>
                  </a:rPr>
                  <a:t>15.000 Ft</a:t>
                </a:r>
              </a:p>
            </p:txBody>
          </p:sp>
        </p:grpSp>
        <p:grpSp>
          <p:nvGrpSpPr>
            <p:cNvPr id="49180" name="Group 555"/>
            <p:cNvGrpSpPr>
              <a:grpSpLocks/>
            </p:cNvGrpSpPr>
            <p:nvPr/>
          </p:nvGrpSpPr>
          <p:grpSpPr bwMode="auto">
            <a:xfrm>
              <a:off x="7244793" y="5919243"/>
              <a:ext cx="1053181" cy="486083"/>
              <a:chOff x="7269153" y="5897094"/>
              <a:chExt cx="834215" cy="385022"/>
            </a:xfrm>
          </p:grpSpPr>
          <p:pic>
            <p:nvPicPr>
              <p:cNvPr id="49196" name="Picture 75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269153" y="5897094"/>
                <a:ext cx="834215" cy="3850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58" name="TextBox 557">
                <a:extLst/>
              </p:cNvPr>
              <p:cNvSpPr txBox="1"/>
              <p:nvPr/>
            </p:nvSpPr>
            <p:spPr>
              <a:xfrm>
                <a:off x="7342078" y="5928269"/>
                <a:ext cx="742363" cy="26795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spcFirstLastPara="1" lIns="45719" tIns="45719" rIns="45719" bIns="45719" spcCol="38100">
                <a:spAutoFit/>
              </a:bodyPr>
              <a:lstStyle/>
              <a:p>
                <a:pPr algn="ctr">
                  <a:defRPr/>
                </a:pPr>
                <a:r>
                  <a:rPr lang="hu-HU" sz="799" kern="0" dirty="0">
                    <a:solidFill>
                      <a:srgbClr val="494949"/>
                    </a:solidFill>
                    <a:latin typeface="Times New Roman" charset="0"/>
                    <a:ea typeface="Times New Roman" charset="0"/>
                    <a:cs typeface="Times New Roman" charset="0"/>
                    <a:sym typeface="Arial"/>
                  </a:rPr>
                  <a:t>SAJÁT</a:t>
                </a:r>
              </a:p>
              <a:p>
                <a:pPr algn="ctr">
                  <a:defRPr/>
                </a:pPr>
                <a:r>
                  <a:rPr lang="hu-HU" sz="799" kern="0" dirty="0">
                    <a:solidFill>
                      <a:srgbClr val="494949"/>
                    </a:solidFill>
                    <a:latin typeface="Times New Roman" charset="0"/>
                    <a:ea typeface="Times New Roman" charset="0"/>
                    <a:cs typeface="Times New Roman" charset="0"/>
                    <a:sym typeface="Arial"/>
                  </a:rPr>
                  <a:t>15.000 Ft</a:t>
                </a:r>
              </a:p>
            </p:txBody>
          </p:sp>
        </p:grpSp>
        <p:grpSp>
          <p:nvGrpSpPr>
            <p:cNvPr id="49181" name="Group 558"/>
            <p:cNvGrpSpPr>
              <a:grpSpLocks/>
            </p:cNvGrpSpPr>
            <p:nvPr/>
          </p:nvGrpSpPr>
          <p:grpSpPr bwMode="auto">
            <a:xfrm>
              <a:off x="7244793" y="6472354"/>
              <a:ext cx="1053181" cy="486083"/>
              <a:chOff x="7269153" y="6316523"/>
              <a:chExt cx="834215" cy="385022"/>
            </a:xfrm>
          </p:grpSpPr>
          <p:pic>
            <p:nvPicPr>
              <p:cNvPr id="49194" name="Picture 75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269153" y="6316523"/>
                <a:ext cx="834215" cy="3850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61" name="TextBox 560">
                <a:extLst/>
              </p:cNvPr>
              <p:cNvSpPr txBox="1"/>
              <p:nvPr/>
            </p:nvSpPr>
            <p:spPr>
              <a:xfrm>
                <a:off x="7342078" y="6338537"/>
                <a:ext cx="742363" cy="26795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spcFirstLastPara="1" lIns="45719" tIns="45719" rIns="45719" bIns="45719" spcCol="38100">
                <a:spAutoFit/>
              </a:bodyPr>
              <a:lstStyle/>
              <a:p>
                <a:pPr algn="ctr">
                  <a:defRPr/>
                </a:pPr>
                <a:r>
                  <a:rPr lang="hu-HU" sz="799" kern="0" dirty="0">
                    <a:solidFill>
                      <a:srgbClr val="494949"/>
                    </a:solidFill>
                    <a:latin typeface="Times New Roman" charset="0"/>
                    <a:ea typeface="Times New Roman" charset="0"/>
                    <a:cs typeface="Times New Roman" charset="0"/>
                    <a:sym typeface="Arial"/>
                  </a:rPr>
                  <a:t>SAJÁT</a:t>
                </a:r>
              </a:p>
              <a:p>
                <a:pPr algn="ctr">
                  <a:defRPr/>
                </a:pPr>
                <a:r>
                  <a:rPr lang="hu-HU" sz="799" kern="0" dirty="0">
                    <a:solidFill>
                      <a:srgbClr val="494949"/>
                    </a:solidFill>
                    <a:latin typeface="Times New Roman" charset="0"/>
                    <a:ea typeface="Times New Roman" charset="0"/>
                    <a:cs typeface="Times New Roman" charset="0"/>
                    <a:sym typeface="Arial"/>
                  </a:rPr>
                  <a:t>15.000 Ft</a:t>
                </a:r>
              </a:p>
            </p:txBody>
          </p:sp>
        </p:grpSp>
        <p:grpSp>
          <p:nvGrpSpPr>
            <p:cNvPr id="49182" name="Group 561"/>
            <p:cNvGrpSpPr>
              <a:grpSpLocks/>
            </p:cNvGrpSpPr>
            <p:nvPr/>
          </p:nvGrpSpPr>
          <p:grpSpPr bwMode="auto">
            <a:xfrm>
              <a:off x="7244793" y="7025465"/>
              <a:ext cx="1053181" cy="486083"/>
              <a:chOff x="7269153" y="6735952"/>
              <a:chExt cx="834215" cy="385022"/>
            </a:xfrm>
          </p:grpSpPr>
          <p:pic>
            <p:nvPicPr>
              <p:cNvPr id="49192" name="Picture 75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269153" y="6735952"/>
                <a:ext cx="834215" cy="3850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64" name="TextBox 563">
                <a:extLst/>
              </p:cNvPr>
              <p:cNvSpPr txBox="1"/>
              <p:nvPr/>
            </p:nvSpPr>
            <p:spPr>
              <a:xfrm>
                <a:off x="7342078" y="6760487"/>
                <a:ext cx="742363" cy="26795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spcFirstLastPara="1" lIns="45719" tIns="45719" rIns="45719" bIns="45719" spcCol="38100">
                <a:spAutoFit/>
              </a:bodyPr>
              <a:lstStyle/>
              <a:p>
                <a:pPr algn="ctr">
                  <a:defRPr/>
                </a:pPr>
                <a:r>
                  <a:rPr lang="hu-HU" sz="799" kern="0" dirty="0">
                    <a:solidFill>
                      <a:srgbClr val="494949"/>
                    </a:solidFill>
                    <a:latin typeface="Times New Roman" charset="0"/>
                    <a:ea typeface="Times New Roman" charset="0"/>
                    <a:cs typeface="Times New Roman" charset="0"/>
                    <a:sym typeface="Arial"/>
                  </a:rPr>
                  <a:t>SAJÁT</a:t>
                </a:r>
              </a:p>
              <a:p>
                <a:pPr algn="ctr">
                  <a:defRPr/>
                </a:pPr>
                <a:r>
                  <a:rPr lang="hu-HU" sz="799" kern="0" dirty="0">
                    <a:solidFill>
                      <a:srgbClr val="494949"/>
                    </a:solidFill>
                    <a:latin typeface="Times New Roman" charset="0"/>
                    <a:ea typeface="Times New Roman" charset="0"/>
                    <a:cs typeface="Times New Roman" charset="0"/>
                    <a:sym typeface="Arial"/>
                  </a:rPr>
                  <a:t>15.000 Ft</a:t>
                </a:r>
              </a:p>
            </p:txBody>
          </p:sp>
        </p:grpSp>
        <p:grpSp>
          <p:nvGrpSpPr>
            <p:cNvPr id="49183" name="Group 564"/>
            <p:cNvGrpSpPr>
              <a:grpSpLocks/>
            </p:cNvGrpSpPr>
            <p:nvPr/>
          </p:nvGrpSpPr>
          <p:grpSpPr bwMode="auto">
            <a:xfrm>
              <a:off x="7244793" y="7578576"/>
              <a:ext cx="1053181" cy="486083"/>
              <a:chOff x="7269153" y="7155381"/>
              <a:chExt cx="834215" cy="385022"/>
            </a:xfrm>
          </p:grpSpPr>
          <p:pic>
            <p:nvPicPr>
              <p:cNvPr id="49190" name="Picture 75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269153" y="7155381"/>
                <a:ext cx="834215" cy="3850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67" name="TextBox 566">
                <a:extLst/>
              </p:cNvPr>
              <p:cNvSpPr txBox="1"/>
              <p:nvPr/>
            </p:nvSpPr>
            <p:spPr>
              <a:xfrm>
                <a:off x="7342078" y="7188278"/>
                <a:ext cx="742363" cy="26795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spcFirstLastPara="1" lIns="45719" tIns="45719" rIns="45719" bIns="45719" spcCol="38100">
                <a:spAutoFit/>
              </a:bodyPr>
              <a:lstStyle/>
              <a:p>
                <a:pPr algn="ctr">
                  <a:defRPr/>
                </a:pPr>
                <a:r>
                  <a:rPr lang="hu-HU" sz="799" kern="0" dirty="0">
                    <a:solidFill>
                      <a:srgbClr val="494949"/>
                    </a:solidFill>
                    <a:latin typeface="Times New Roman" charset="0"/>
                    <a:ea typeface="Times New Roman" charset="0"/>
                    <a:cs typeface="Times New Roman" charset="0"/>
                    <a:sym typeface="Arial"/>
                  </a:rPr>
                  <a:t>SAJÁT</a:t>
                </a:r>
              </a:p>
              <a:p>
                <a:pPr algn="ctr">
                  <a:defRPr/>
                </a:pPr>
                <a:r>
                  <a:rPr lang="hu-HU" sz="799" kern="0" dirty="0">
                    <a:solidFill>
                      <a:srgbClr val="494949"/>
                    </a:solidFill>
                    <a:latin typeface="Times New Roman" charset="0"/>
                    <a:ea typeface="Times New Roman" charset="0"/>
                    <a:cs typeface="Times New Roman" charset="0"/>
                    <a:sym typeface="Arial"/>
                  </a:rPr>
                  <a:t>15.000 Ft</a:t>
                </a:r>
              </a:p>
            </p:txBody>
          </p:sp>
        </p:grpSp>
        <p:grpSp>
          <p:nvGrpSpPr>
            <p:cNvPr id="49184" name="Group 567"/>
            <p:cNvGrpSpPr>
              <a:grpSpLocks/>
            </p:cNvGrpSpPr>
            <p:nvPr/>
          </p:nvGrpSpPr>
          <p:grpSpPr bwMode="auto">
            <a:xfrm>
              <a:off x="7244793" y="8131687"/>
              <a:ext cx="1053181" cy="486083"/>
              <a:chOff x="7269153" y="7574810"/>
              <a:chExt cx="834215" cy="385022"/>
            </a:xfrm>
          </p:grpSpPr>
          <p:pic>
            <p:nvPicPr>
              <p:cNvPr id="49188" name="Picture 75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269153" y="7574810"/>
                <a:ext cx="834215" cy="3850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70" name="TextBox 569">
                <a:extLst/>
              </p:cNvPr>
              <p:cNvSpPr txBox="1"/>
              <p:nvPr/>
            </p:nvSpPr>
            <p:spPr>
              <a:xfrm>
                <a:off x="7342078" y="7604387"/>
                <a:ext cx="742363" cy="26795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spcFirstLastPara="1" lIns="45719" tIns="45719" rIns="45719" bIns="45719" spcCol="38100">
                <a:spAutoFit/>
              </a:bodyPr>
              <a:lstStyle/>
              <a:p>
                <a:pPr algn="ctr">
                  <a:defRPr/>
                </a:pPr>
                <a:r>
                  <a:rPr lang="hu-HU" sz="799" kern="0" dirty="0">
                    <a:solidFill>
                      <a:srgbClr val="494949"/>
                    </a:solidFill>
                    <a:latin typeface="Times New Roman" charset="0"/>
                    <a:ea typeface="Times New Roman" charset="0"/>
                    <a:cs typeface="Times New Roman" charset="0"/>
                    <a:sym typeface="Arial"/>
                  </a:rPr>
                  <a:t>SAJÁT</a:t>
                </a:r>
              </a:p>
              <a:p>
                <a:pPr algn="ctr">
                  <a:defRPr/>
                </a:pPr>
                <a:r>
                  <a:rPr lang="hu-HU" sz="799" kern="0" dirty="0">
                    <a:solidFill>
                      <a:srgbClr val="494949"/>
                    </a:solidFill>
                    <a:latin typeface="Times New Roman" charset="0"/>
                    <a:ea typeface="Times New Roman" charset="0"/>
                    <a:cs typeface="Times New Roman" charset="0"/>
                    <a:sym typeface="Arial"/>
                  </a:rPr>
                  <a:t>15.000 Ft</a:t>
                </a:r>
              </a:p>
            </p:txBody>
          </p:sp>
        </p:grpSp>
        <p:grpSp>
          <p:nvGrpSpPr>
            <p:cNvPr id="49185" name="Group 570"/>
            <p:cNvGrpSpPr>
              <a:grpSpLocks/>
            </p:cNvGrpSpPr>
            <p:nvPr/>
          </p:nvGrpSpPr>
          <p:grpSpPr bwMode="auto">
            <a:xfrm>
              <a:off x="7244793" y="8684801"/>
              <a:ext cx="1053181" cy="486083"/>
              <a:chOff x="7269153" y="7994240"/>
              <a:chExt cx="834215" cy="385022"/>
            </a:xfrm>
          </p:grpSpPr>
          <p:pic>
            <p:nvPicPr>
              <p:cNvPr id="49186" name="Picture 75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269153" y="7994240"/>
                <a:ext cx="834215" cy="3850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73" name="TextBox 572">
                <a:extLst/>
              </p:cNvPr>
              <p:cNvSpPr txBox="1"/>
              <p:nvPr/>
            </p:nvSpPr>
            <p:spPr>
              <a:xfrm>
                <a:off x="7342078" y="8014657"/>
                <a:ext cx="742363" cy="26795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spcFirstLastPara="1" lIns="45719" tIns="45719" rIns="45719" bIns="45719" spcCol="38100">
                <a:spAutoFit/>
              </a:bodyPr>
              <a:lstStyle/>
              <a:p>
                <a:pPr algn="ctr">
                  <a:defRPr/>
                </a:pPr>
                <a:r>
                  <a:rPr lang="hu-HU" sz="799" kern="0" dirty="0">
                    <a:solidFill>
                      <a:srgbClr val="494949"/>
                    </a:solidFill>
                    <a:latin typeface="Times New Roman" charset="0"/>
                    <a:ea typeface="Times New Roman" charset="0"/>
                    <a:cs typeface="Times New Roman" charset="0"/>
                    <a:sym typeface="Arial"/>
                  </a:rPr>
                  <a:t>SAJÁT</a:t>
                </a:r>
              </a:p>
              <a:p>
                <a:pPr algn="ctr">
                  <a:defRPr/>
                </a:pPr>
                <a:r>
                  <a:rPr lang="hu-HU" sz="799" kern="0" dirty="0">
                    <a:solidFill>
                      <a:srgbClr val="494949"/>
                    </a:solidFill>
                    <a:latin typeface="Times New Roman" charset="0"/>
                    <a:ea typeface="Times New Roman" charset="0"/>
                    <a:cs typeface="Times New Roman" charset="0"/>
                    <a:sym typeface="Arial"/>
                  </a:rPr>
                  <a:t>15.000 Ft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12462992"/>
      </p:ext>
    </p:extLst>
  </p:cSld>
  <p:clrMapOvr>
    <a:masterClrMapping/>
  </p:clrMapOvr>
  <p:transition spd="slow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177" name="Group 274"/>
          <p:cNvGrpSpPr>
            <a:grpSpLocks/>
          </p:cNvGrpSpPr>
          <p:nvPr/>
        </p:nvGrpSpPr>
        <p:grpSpPr bwMode="auto">
          <a:xfrm>
            <a:off x="5694363" y="833439"/>
            <a:ext cx="3900487" cy="2070100"/>
            <a:chOff x="3593456" y="2702806"/>
            <a:chExt cx="3900527" cy="2070904"/>
          </a:xfrm>
        </p:grpSpPr>
        <p:grpSp>
          <p:nvGrpSpPr>
            <p:cNvPr id="50279" name="Group 275"/>
            <p:cNvGrpSpPr>
              <a:grpSpLocks/>
            </p:cNvGrpSpPr>
            <p:nvPr/>
          </p:nvGrpSpPr>
          <p:grpSpPr bwMode="auto">
            <a:xfrm>
              <a:off x="7148910" y="3444774"/>
              <a:ext cx="226093" cy="1321077"/>
              <a:chOff x="-544556" y="2171"/>
              <a:chExt cx="732482" cy="4279938"/>
            </a:xfrm>
          </p:grpSpPr>
          <p:pic>
            <p:nvPicPr>
              <p:cNvPr id="50301" name="Picture 75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544556" y="2171"/>
                <a:ext cx="729767" cy="3368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0302" name="Picture 75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544556" y="1794502"/>
                <a:ext cx="729767" cy="3368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0303" name="Picture 75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544556" y="1436035"/>
                <a:ext cx="729767" cy="3368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0304" name="Picture 75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544556" y="1077568"/>
                <a:ext cx="729767" cy="3368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0305" name="Picture 75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544556" y="719101"/>
                <a:ext cx="729767" cy="3368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0306" name="Picture 75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544556" y="360638"/>
                <a:ext cx="729767" cy="3368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0307" name="Picture 75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544556" y="2511433"/>
                <a:ext cx="729767" cy="3368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0308" name="Picture 75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544556" y="2152966"/>
                <a:ext cx="729767" cy="3368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0309" name="Picture 75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541841" y="2869899"/>
                <a:ext cx="729767" cy="3368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0310" name="Picture 75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541841" y="3945297"/>
                <a:ext cx="729767" cy="3368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0311" name="Picture 75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541841" y="3586830"/>
                <a:ext cx="729767" cy="3368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0312" name="Picture 75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541841" y="3228366"/>
                <a:ext cx="729767" cy="3368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50280" name="Group 276"/>
            <p:cNvGrpSpPr>
              <a:grpSpLocks/>
            </p:cNvGrpSpPr>
            <p:nvPr/>
          </p:nvGrpSpPr>
          <p:grpSpPr bwMode="auto">
            <a:xfrm>
              <a:off x="6678873" y="3450348"/>
              <a:ext cx="336329" cy="1306816"/>
              <a:chOff x="7971165" y="3854400"/>
              <a:chExt cx="226093" cy="878491"/>
            </a:xfrm>
          </p:grpSpPr>
          <p:pic>
            <p:nvPicPr>
              <p:cNvPr id="50293" name="Picture 75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971165" y="3965047"/>
                <a:ext cx="225255" cy="1039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0294" name="Picture 75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971165" y="3854400"/>
                <a:ext cx="225255" cy="1039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0295" name="Picture 75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971165" y="4186340"/>
                <a:ext cx="225255" cy="1039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0296" name="Picture 75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971165" y="4075693"/>
                <a:ext cx="225255" cy="1039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0297" name="Picture 75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972003" y="4296987"/>
                <a:ext cx="225255" cy="1039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0298" name="Picture 75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972003" y="4628927"/>
                <a:ext cx="225255" cy="1039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0299" name="Picture 75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972003" y="4518280"/>
                <a:ext cx="225255" cy="1039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0300" name="Picture 75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972003" y="4407634"/>
                <a:ext cx="225255" cy="1039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50281" name="Group 277"/>
            <p:cNvGrpSpPr>
              <a:grpSpLocks/>
            </p:cNvGrpSpPr>
            <p:nvPr/>
          </p:nvGrpSpPr>
          <p:grpSpPr bwMode="auto">
            <a:xfrm>
              <a:off x="5911048" y="3468818"/>
              <a:ext cx="674307" cy="1304892"/>
              <a:chOff x="7971165" y="3854400"/>
              <a:chExt cx="225255" cy="435904"/>
            </a:xfrm>
          </p:grpSpPr>
          <p:pic>
            <p:nvPicPr>
              <p:cNvPr id="50289" name="Picture 75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971165" y="3965047"/>
                <a:ext cx="225255" cy="1039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0290" name="Picture 75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971165" y="3854400"/>
                <a:ext cx="225255" cy="1039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0291" name="Picture 75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971165" y="4186340"/>
                <a:ext cx="225255" cy="1039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0292" name="Picture 75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971165" y="4075693"/>
                <a:ext cx="225255" cy="1039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50282" name="Group 278"/>
            <p:cNvGrpSpPr>
              <a:grpSpLocks/>
            </p:cNvGrpSpPr>
            <p:nvPr/>
          </p:nvGrpSpPr>
          <p:grpSpPr bwMode="auto">
            <a:xfrm>
              <a:off x="5160358" y="3594408"/>
              <a:ext cx="674307" cy="973667"/>
              <a:chOff x="7971165" y="3854400"/>
              <a:chExt cx="225255" cy="325257"/>
            </a:xfrm>
          </p:grpSpPr>
          <p:pic>
            <p:nvPicPr>
              <p:cNvPr id="50287" name="Picture 75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971165" y="3854400"/>
                <a:ext cx="225255" cy="1039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0288" name="Picture 75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971165" y="4075693"/>
                <a:ext cx="225255" cy="1039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50283" name="Picture 7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29930" y="3924732"/>
              <a:ext cx="674307" cy="3112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0284" name="Picture 7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93456" y="3283130"/>
              <a:ext cx="674307" cy="3112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0285" name="Picture 7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12046" y="2702806"/>
              <a:ext cx="674307" cy="3112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3" name="Line 12">
              <a:extLst/>
            </p:cNvPr>
            <p:cNvSpPr>
              <a:spLocks noChangeShapeType="1"/>
            </p:cNvSpPr>
            <p:nvPr/>
          </p:nvSpPr>
          <p:spPr bwMode="auto">
            <a:xfrm>
              <a:off x="4268150" y="3415870"/>
              <a:ext cx="3225833" cy="0"/>
            </a:xfrm>
            <a:prstGeom prst="line">
              <a:avLst/>
            </a:prstGeom>
            <a:solidFill>
              <a:schemeClr val="tx1">
                <a:lumMod val="65000"/>
                <a:lumOff val="35000"/>
              </a:schemeClr>
            </a:solidFill>
            <a:ln w="28575">
              <a:solidFill>
                <a:schemeClr val="tx1"/>
              </a:solidFill>
              <a:prstDash val="dash"/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hu-HU" kern="0">
                <a:noFill/>
                <a:latin typeface="Times New Roman" charset="0"/>
                <a:ea typeface="Times New Roman" charset="0"/>
                <a:cs typeface="Times New Roman" charset="0"/>
                <a:sym typeface="Arial"/>
              </a:endParaRPr>
            </a:p>
          </p:txBody>
        </p:sp>
      </p:grpSp>
      <p:sp>
        <p:nvSpPr>
          <p:cNvPr id="50178" name="Shape 420" descr="Kép 235"/>
          <p:cNvSpPr>
            <a:spLocks noChangeArrowheads="1"/>
          </p:cNvSpPr>
          <p:nvPr/>
        </p:nvSpPr>
        <p:spPr bwMode="auto">
          <a:xfrm>
            <a:off x="-803275" y="-85724"/>
            <a:ext cx="14478000" cy="984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45719" rIns="45719" anchor="ctr"/>
          <a:lstStyle>
            <a:lvl1pPr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pPr eaLnBrk="1"/>
            <a:endParaRPr lang="x-none" altLang="x-none" sz="1801"/>
          </a:p>
        </p:txBody>
      </p:sp>
      <p:sp>
        <p:nvSpPr>
          <p:cNvPr id="50179" name="Rectangle 1"/>
          <p:cNvSpPr>
            <a:spLocks noChangeArrowheads="1"/>
          </p:cNvSpPr>
          <p:nvPr/>
        </p:nvSpPr>
        <p:spPr bwMode="auto">
          <a:xfrm>
            <a:off x="8864600" y="4000501"/>
            <a:ext cx="4140200" cy="4133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pPr>
              <a:lnSpc>
                <a:spcPct val="150000"/>
              </a:lnSpc>
              <a:spcBef>
                <a:spcPts val="1425"/>
              </a:spcBef>
            </a:pPr>
            <a:r>
              <a:rPr lang="en-US" altLang="hu-HU" sz="2399" b="1" dirty="0">
                <a:solidFill>
                  <a:srgbClr val="5A5A5A"/>
                </a:solidFill>
                <a:latin typeface="Times New Roman" charset="0"/>
                <a:ea typeface="Times New Roman" charset="0"/>
                <a:cs typeface="Times New Roman" charset="0"/>
              </a:rPr>
              <a:t>PP </a:t>
            </a:r>
            <a:r>
              <a:rPr lang="hu-HU" altLang="hu-HU" sz="2399" b="1" dirty="0">
                <a:solidFill>
                  <a:srgbClr val="5A5A5A"/>
                </a:solidFill>
                <a:latin typeface="Times New Roman" charset="0"/>
                <a:ea typeface="Times New Roman" charset="0"/>
                <a:cs typeface="Times New Roman" charset="0"/>
              </a:rPr>
              <a:t>1</a:t>
            </a:r>
            <a:r>
              <a:rPr lang="en-US" altLang="hu-HU" sz="2399" b="1" dirty="0">
                <a:solidFill>
                  <a:srgbClr val="5A5A5A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hu-HU" sz="2399" b="1" dirty="0" err="1">
                <a:solidFill>
                  <a:srgbClr val="5A5A5A"/>
                </a:solidFill>
                <a:latin typeface="Times New Roman" charset="0"/>
                <a:ea typeface="Times New Roman" charset="0"/>
                <a:cs typeface="Times New Roman" charset="0"/>
              </a:rPr>
              <a:t>jövedelmez</a:t>
            </a:r>
            <a:r>
              <a:rPr lang="en-US" altLang="hu-HU" sz="2399" b="1" dirty="0">
                <a:solidFill>
                  <a:srgbClr val="5A5A5A"/>
                </a:solidFill>
                <a:latin typeface="Times New Roman" charset="0"/>
                <a:ea typeface="Times New Roman" charset="0"/>
                <a:cs typeface="Times New Roman" charset="0"/>
              </a:rPr>
              <a:t>: </a:t>
            </a:r>
          </a:p>
          <a:p>
            <a:pPr>
              <a:lnSpc>
                <a:spcPct val="150000"/>
              </a:lnSpc>
              <a:spcBef>
                <a:spcPts val="1425"/>
              </a:spcBef>
            </a:pPr>
            <a:r>
              <a:rPr lang="en-US" altLang="hu-HU" sz="2399" b="1" dirty="0">
                <a:solidFill>
                  <a:srgbClr val="E10E79"/>
                </a:solidFill>
                <a:latin typeface="Times New Roman" charset="0"/>
                <a:ea typeface="Times New Roman" charset="0"/>
                <a:cs typeface="Times New Roman" charset="0"/>
              </a:rPr>
              <a:t>9</a:t>
            </a:r>
            <a:r>
              <a:rPr lang="hu-HU" altLang="hu-HU" sz="2399" b="1" dirty="0">
                <a:solidFill>
                  <a:srgbClr val="E10E79"/>
                </a:solidFill>
                <a:latin typeface="Times New Roman" charset="0"/>
                <a:ea typeface="Times New Roman" charset="0"/>
                <a:cs typeface="Times New Roman" charset="0"/>
              </a:rPr>
              <a:t>0</a:t>
            </a:r>
            <a:r>
              <a:rPr lang="en-US" altLang="hu-HU" sz="2399" b="1" dirty="0">
                <a:solidFill>
                  <a:srgbClr val="E10E79"/>
                </a:solidFill>
                <a:latin typeface="Times New Roman" charset="0"/>
                <a:ea typeface="Times New Roman" charset="0"/>
                <a:cs typeface="Times New Roman" charset="0"/>
              </a:rPr>
              <a:t>.</a:t>
            </a:r>
            <a:r>
              <a:rPr lang="hu-HU" altLang="hu-HU" sz="2399" b="1" dirty="0">
                <a:solidFill>
                  <a:srgbClr val="E10E79"/>
                </a:solidFill>
                <a:latin typeface="Times New Roman" charset="0"/>
                <a:ea typeface="Times New Roman" charset="0"/>
                <a:cs typeface="Times New Roman" charset="0"/>
              </a:rPr>
              <a:t>00</a:t>
            </a:r>
            <a:r>
              <a:rPr lang="en-US" altLang="hu-HU" sz="2399" b="1" dirty="0">
                <a:solidFill>
                  <a:srgbClr val="E10E79"/>
                </a:solidFill>
                <a:latin typeface="Times New Roman" charset="0"/>
                <a:ea typeface="Times New Roman" charset="0"/>
                <a:cs typeface="Times New Roman" charset="0"/>
              </a:rPr>
              <a:t>0</a:t>
            </a:r>
            <a:r>
              <a:rPr lang="en-US" altLang="hu-HU" sz="2399" dirty="0">
                <a:solidFill>
                  <a:srgbClr val="E10E79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hu-HU" sz="2399" b="1" dirty="0">
                <a:solidFill>
                  <a:srgbClr val="E10E79"/>
                </a:solidFill>
                <a:latin typeface="Times New Roman" charset="0"/>
                <a:ea typeface="Times New Roman" charset="0"/>
                <a:cs typeface="Times New Roman" charset="0"/>
              </a:rPr>
              <a:t>F</a:t>
            </a:r>
            <a:r>
              <a:rPr lang="hu-HU" altLang="hu-HU" sz="2399" b="1" dirty="0">
                <a:solidFill>
                  <a:srgbClr val="E10E79"/>
                </a:solidFill>
                <a:latin typeface="Times New Roman" charset="0"/>
                <a:ea typeface="Times New Roman" charset="0"/>
                <a:cs typeface="Times New Roman" charset="0"/>
              </a:rPr>
              <a:t>t kp jutalék</a:t>
            </a:r>
            <a:r>
              <a:rPr lang="en-US" altLang="hu-HU" sz="2399" dirty="0">
                <a:solidFill>
                  <a:srgbClr val="E10E79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br>
              <a:rPr lang="hu-HU" altLang="hu-HU" sz="2399" b="1" dirty="0">
                <a:solidFill>
                  <a:srgbClr val="E10E79"/>
                </a:solidFill>
                <a:latin typeface="Times New Roman" charset="0"/>
                <a:ea typeface="Times New Roman" charset="0"/>
                <a:cs typeface="Times New Roman" charset="0"/>
              </a:rPr>
            </a:br>
            <a:r>
              <a:rPr lang="hu-HU" altLang="hu-HU" sz="2399" b="1" dirty="0">
                <a:solidFill>
                  <a:srgbClr val="E10E79"/>
                </a:solidFill>
                <a:latin typeface="Times New Roman" charset="0"/>
                <a:ea typeface="Times New Roman" charset="0"/>
                <a:cs typeface="Times New Roman" charset="0"/>
              </a:rPr>
              <a:t>39.600 Ft direkt k. jutalék</a:t>
            </a:r>
            <a:endParaRPr lang="hu-HU" altLang="hu-HU" sz="2399" dirty="0">
              <a:solidFill>
                <a:srgbClr val="E10E79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pPr>
              <a:lnSpc>
                <a:spcPct val="150000"/>
              </a:lnSpc>
              <a:spcBef>
                <a:spcPts val="1425"/>
              </a:spcBef>
            </a:pPr>
            <a:r>
              <a:rPr lang="hu-HU" altLang="hu-HU" sz="2399" b="1" dirty="0">
                <a:solidFill>
                  <a:srgbClr val="E10E79"/>
                </a:solidFill>
                <a:latin typeface="Times New Roman" charset="0"/>
                <a:ea typeface="Times New Roman" charset="0"/>
                <a:cs typeface="Times New Roman" charset="0"/>
              </a:rPr>
              <a:t>1 pp I. </a:t>
            </a:r>
            <a:r>
              <a:rPr lang="hu-HU" altLang="hu-HU" sz="2399" b="1" dirty="0" err="1">
                <a:solidFill>
                  <a:srgbClr val="E10E79"/>
                </a:solidFill>
                <a:latin typeface="Times New Roman" charset="0"/>
                <a:ea typeface="Times New Roman" charset="0"/>
                <a:cs typeface="Times New Roman" charset="0"/>
              </a:rPr>
              <a:t>kat</a:t>
            </a:r>
            <a:r>
              <a:rPr lang="hu-HU" altLang="hu-HU" sz="2399" b="1" dirty="0">
                <a:solidFill>
                  <a:srgbClr val="E10E79"/>
                </a:solidFill>
                <a:latin typeface="Times New Roman" charset="0"/>
                <a:ea typeface="Times New Roman" charset="0"/>
                <a:cs typeface="Times New Roman" charset="0"/>
              </a:rPr>
              <a:t>= 15.000 Ft</a:t>
            </a:r>
          </a:p>
          <a:p>
            <a:pPr>
              <a:lnSpc>
                <a:spcPct val="150000"/>
              </a:lnSpc>
              <a:spcBef>
                <a:spcPts val="1425"/>
              </a:spcBef>
            </a:pPr>
            <a:r>
              <a:rPr lang="hu-HU" altLang="hu-HU" sz="2399" b="1" dirty="0">
                <a:solidFill>
                  <a:srgbClr val="E10E79"/>
                </a:solidFill>
                <a:latin typeface="Times New Roman" charset="0"/>
                <a:ea typeface="Times New Roman" charset="0"/>
                <a:cs typeface="Times New Roman" charset="0"/>
              </a:rPr>
              <a:t>1 pp II. </a:t>
            </a:r>
            <a:r>
              <a:rPr lang="hu-HU" altLang="hu-HU" sz="2399" b="1" dirty="0" err="1">
                <a:solidFill>
                  <a:srgbClr val="E10E79"/>
                </a:solidFill>
                <a:latin typeface="Times New Roman" charset="0"/>
                <a:ea typeface="Times New Roman" charset="0"/>
                <a:cs typeface="Times New Roman" charset="0"/>
              </a:rPr>
              <a:t>kat</a:t>
            </a:r>
            <a:r>
              <a:rPr lang="hu-HU" altLang="hu-HU" sz="2399" b="1" dirty="0">
                <a:solidFill>
                  <a:srgbClr val="E10E79"/>
                </a:solidFill>
                <a:latin typeface="Times New Roman" charset="0"/>
                <a:ea typeface="Times New Roman" charset="0"/>
                <a:cs typeface="Times New Roman" charset="0"/>
              </a:rPr>
              <a:t>=45.000 Ft</a:t>
            </a:r>
            <a:endParaRPr lang="en-US" altLang="hu-HU" sz="2399" dirty="0">
              <a:solidFill>
                <a:srgbClr val="E10E79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pPr>
              <a:lnSpc>
                <a:spcPct val="150000"/>
              </a:lnSpc>
              <a:spcBef>
                <a:spcPts val="1425"/>
              </a:spcBef>
            </a:pPr>
            <a:r>
              <a:rPr lang="hu-HU" altLang="hu-HU" sz="2399" b="1" dirty="0" err="1">
                <a:solidFill>
                  <a:srgbClr val="E10E79"/>
                </a:solidFill>
                <a:latin typeface="Times New Roman" charset="0"/>
                <a:ea typeface="Times New Roman" charset="0"/>
                <a:cs typeface="Times New Roman" charset="0"/>
              </a:rPr>
              <a:t>Ö</a:t>
            </a:r>
            <a:r>
              <a:rPr lang="en-US" altLang="hu-HU" sz="2399" b="1" dirty="0">
                <a:solidFill>
                  <a:srgbClr val="E10E79"/>
                </a:solidFill>
                <a:latin typeface="Times New Roman" charset="0"/>
                <a:ea typeface="Times New Roman" charset="0"/>
                <a:cs typeface="Times New Roman" charset="0"/>
              </a:rPr>
              <a:t>s</a:t>
            </a:r>
            <a:r>
              <a:rPr lang="hu-HU" altLang="hu-HU" sz="2399" b="1" dirty="0">
                <a:solidFill>
                  <a:srgbClr val="E10E79"/>
                </a:solidFill>
                <a:latin typeface="Times New Roman" charset="0"/>
                <a:ea typeface="Times New Roman" charset="0"/>
                <a:cs typeface="Times New Roman" charset="0"/>
              </a:rPr>
              <a:t>s</a:t>
            </a:r>
            <a:r>
              <a:rPr lang="en-US" altLang="hu-HU" sz="2399" b="1" dirty="0" err="1">
                <a:solidFill>
                  <a:srgbClr val="E10E79"/>
                </a:solidFill>
                <a:latin typeface="Times New Roman" charset="0"/>
                <a:ea typeface="Times New Roman" charset="0"/>
                <a:cs typeface="Times New Roman" charset="0"/>
              </a:rPr>
              <a:t>zesen</a:t>
            </a:r>
            <a:r>
              <a:rPr lang="hu-HU" altLang="hu-HU" sz="2399" b="1" dirty="0">
                <a:solidFill>
                  <a:srgbClr val="E10E79"/>
                </a:solidFill>
                <a:latin typeface="Times New Roman" charset="0"/>
                <a:ea typeface="Times New Roman" charset="0"/>
                <a:cs typeface="Times New Roman" charset="0"/>
              </a:rPr>
              <a:t>:  </a:t>
            </a:r>
            <a:r>
              <a:rPr lang="en-US" altLang="hu-HU" sz="2399" b="1" dirty="0">
                <a:solidFill>
                  <a:srgbClr val="E10E79"/>
                </a:solidFill>
                <a:latin typeface="Times New Roman" charset="0"/>
                <a:ea typeface="Times New Roman" charset="0"/>
                <a:cs typeface="Times New Roman" charset="0"/>
              </a:rPr>
              <a:t> 1</a:t>
            </a:r>
            <a:r>
              <a:rPr lang="hu-HU" altLang="hu-HU" sz="2399" b="1" dirty="0">
                <a:solidFill>
                  <a:srgbClr val="E10E79"/>
                </a:solidFill>
                <a:latin typeface="Times New Roman" charset="0"/>
                <a:ea typeface="Times New Roman" charset="0"/>
                <a:cs typeface="Times New Roman" charset="0"/>
              </a:rPr>
              <a:t>89</a:t>
            </a:r>
            <a:r>
              <a:rPr lang="en-US" altLang="hu-HU" sz="2399" b="1" dirty="0">
                <a:solidFill>
                  <a:srgbClr val="E10E79"/>
                </a:solidFill>
                <a:latin typeface="Times New Roman" charset="0"/>
                <a:ea typeface="Times New Roman" charset="0"/>
                <a:cs typeface="Times New Roman" charset="0"/>
              </a:rPr>
              <a:t>.600 Ft</a:t>
            </a:r>
          </a:p>
        </p:txBody>
      </p:sp>
      <p:grpSp>
        <p:nvGrpSpPr>
          <p:cNvPr id="50180" name="Group 6"/>
          <p:cNvGrpSpPr>
            <a:grpSpLocks/>
          </p:cNvGrpSpPr>
          <p:nvPr/>
        </p:nvGrpSpPr>
        <p:grpSpPr bwMode="auto">
          <a:xfrm>
            <a:off x="3711575" y="2081214"/>
            <a:ext cx="3900489" cy="2070100"/>
            <a:chOff x="3593456" y="2702806"/>
            <a:chExt cx="3900527" cy="2070904"/>
          </a:xfrm>
        </p:grpSpPr>
        <p:grpSp>
          <p:nvGrpSpPr>
            <p:cNvPr id="50245" name="Group 4"/>
            <p:cNvGrpSpPr>
              <a:grpSpLocks/>
            </p:cNvGrpSpPr>
            <p:nvPr/>
          </p:nvGrpSpPr>
          <p:grpSpPr bwMode="auto">
            <a:xfrm>
              <a:off x="7148910" y="3444774"/>
              <a:ext cx="226093" cy="1321077"/>
              <a:chOff x="-544556" y="2171"/>
              <a:chExt cx="732482" cy="4279938"/>
            </a:xfrm>
          </p:grpSpPr>
          <p:pic>
            <p:nvPicPr>
              <p:cNvPr id="50267" name="Picture 75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544556" y="2171"/>
                <a:ext cx="729767" cy="3368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0268" name="Picture 75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544556" y="1794502"/>
                <a:ext cx="729767" cy="3368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0269" name="Picture 75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544556" y="1436035"/>
                <a:ext cx="729767" cy="3368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0270" name="Picture 75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544556" y="1077568"/>
                <a:ext cx="729767" cy="3368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0271" name="Picture 75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544556" y="719101"/>
                <a:ext cx="729767" cy="3368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0272" name="Picture 75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544556" y="360638"/>
                <a:ext cx="729767" cy="3368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0273" name="Picture 75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544556" y="2511433"/>
                <a:ext cx="729767" cy="3368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0274" name="Picture 75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544556" y="2152966"/>
                <a:ext cx="729767" cy="3368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0275" name="Picture 75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541841" y="2869899"/>
                <a:ext cx="729767" cy="3368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0276" name="Picture 75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541841" y="3945297"/>
                <a:ext cx="729767" cy="3368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0277" name="Picture 75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541841" y="3586830"/>
                <a:ext cx="729767" cy="3368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0278" name="Picture 75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541841" y="3228366"/>
                <a:ext cx="729767" cy="3368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50246" name="Group 5"/>
            <p:cNvGrpSpPr>
              <a:grpSpLocks/>
            </p:cNvGrpSpPr>
            <p:nvPr/>
          </p:nvGrpSpPr>
          <p:grpSpPr bwMode="auto">
            <a:xfrm>
              <a:off x="6678873" y="3450348"/>
              <a:ext cx="336329" cy="1306816"/>
              <a:chOff x="7971165" y="3854400"/>
              <a:chExt cx="226093" cy="878491"/>
            </a:xfrm>
          </p:grpSpPr>
          <p:pic>
            <p:nvPicPr>
              <p:cNvPr id="50259" name="Picture 75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971165" y="3965047"/>
                <a:ext cx="225255" cy="1039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0260" name="Picture 75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971165" y="3854400"/>
                <a:ext cx="225255" cy="1039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0261" name="Picture 75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971165" y="4186340"/>
                <a:ext cx="225255" cy="1039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0262" name="Picture 75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971165" y="4075693"/>
                <a:ext cx="225255" cy="1039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0263" name="Picture 75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972003" y="4296987"/>
                <a:ext cx="225255" cy="1039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0264" name="Picture 75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972003" y="4628927"/>
                <a:ext cx="225255" cy="1039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0265" name="Picture 75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972003" y="4518280"/>
                <a:ext cx="225255" cy="1039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0266" name="Picture 75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972003" y="4407634"/>
                <a:ext cx="225255" cy="1039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50247" name="Group 257"/>
            <p:cNvGrpSpPr>
              <a:grpSpLocks/>
            </p:cNvGrpSpPr>
            <p:nvPr/>
          </p:nvGrpSpPr>
          <p:grpSpPr bwMode="auto">
            <a:xfrm>
              <a:off x="5911048" y="3468818"/>
              <a:ext cx="674307" cy="1304892"/>
              <a:chOff x="7971165" y="3854400"/>
              <a:chExt cx="225255" cy="435904"/>
            </a:xfrm>
          </p:grpSpPr>
          <p:pic>
            <p:nvPicPr>
              <p:cNvPr id="50255" name="Picture 75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971165" y="3965047"/>
                <a:ext cx="225255" cy="1039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0256" name="Picture 75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971165" y="3854400"/>
                <a:ext cx="225255" cy="1039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0257" name="Picture 75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971165" y="4186340"/>
                <a:ext cx="225255" cy="1039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0258" name="Picture 75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971165" y="4075693"/>
                <a:ext cx="225255" cy="1039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50248" name="Group 266"/>
            <p:cNvGrpSpPr>
              <a:grpSpLocks/>
            </p:cNvGrpSpPr>
            <p:nvPr/>
          </p:nvGrpSpPr>
          <p:grpSpPr bwMode="auto">
            <a:xfrm>
              <a:off x="5160358" y="3594408"/>
              <a:ext cx="674307" cy="973667"/>
              <a:chOff x="7971165" y="3854400"/>
              <a:chExt cx="225255" cy="325257"/>
            </a:xfrm>
          </p:grpSpPr>
          <p:pic>
            <p:nvPicPr>
              <p:cNvPr id="50253" name="Picture 75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971165" y="3854400"/>
                <a:ext cx="225255" cy="1039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0254" name="Picture 75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971165" y="4075693"/>
                <a:ext cx="225255" cy="1039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50249" name="Picture 7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29930" y="3924732"/>
              <a:ext cx="674307" cy="3112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0250" name="Picture 7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93456" y="3283130"/>
              <a:ext cx="674307" cy="3112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0251" name="Picture 7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12046" y="2702806"/>
              <a:ext cx="674307" cy="3112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3" name="Line 12"/>
            <p:cNvSpPr>
              <a:spLocks noChangeShapeType="1"/>
            </p:cNvSpPr>
            <p:nvPr/>
          </p:nvSpPr>
          <p:spPr bwMode="auto">
            <a:xfrm>
              <a:off x="4268151" y="3415870"/>
              <a:ext cx="3225832" cy="0"/>
            </a:xfrm>
            <a:prstGeom prst="line">
              <a:avLst/>
            </a:prstGeom>
            <a:solidFill>
              <a:schemeClr val="tx1">
                <a:lumMod val="65000"/>
                <a:lumOff val="35000"/>
              </a:schemeClr>
            </a:solidFill>
            <a:ln w="28575">
              <a:solidFill>
                <a:schemeClr val="tx1"/>
              </a:solidFill>
              <a:prstDash val="dash"/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hu-HU" kern="0">
                <a:noFill/>
                <a:latin typeface="Times New Roman" charset="0"/>
                <a:ea typeface="Times New Roman" charset="0"/>
                <a:cs typeface="Times New Roman" charset="0"/>
                <a:sym typeface="Arial"/>
              </a:endParaRPr>
            </a:p>
          </p:txBody>
        </p:sp>
      </p:grpSp>
      <p:pic>
        <p:nvPicPr>
          <p:cNvPr id="50181" name="Picture 44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5100" y="719139"/>
            <a:ext cx="1627189" cy="750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82" name="Rectangle 444"/>
          <p:cNvSpPr>
            <a:spLocks noChangeArrowheads="1"/>
          </p:cNvSpPr>
          <p:nvPr/>
        </p:nvSpPr>
        <p:spPr bwMode="auto">
          <a:xfrm>
            <a:off x="4319588" y="763589"/>
            <a:ext cx="1047750" cy="522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pPr algn="ctr" eaLnBrk="1"/>
            <a:r>
              <a:rPr lang="hu-HU" altLang="x-none" sz="1399">
                <a:solidFill>
                  <a:srgbClr val="494949"/>
                </a:solidFill>
                <a:latin typeface="Times New Roman" charset="0"/>
                <a:ea typeface="Times New Roman" charset="0"/>
                <a:cs typeface="Times New Roman" charset="0"/>
              </a:rPr>
              <a:t>Saját 15.000 Ft</a:t>
            </a:r>
          </a:p>
        </p:txBody>
      </p:sp>
      <p:grpSp>
        <p:nvGrpSpPr>
          <p:cNvPr id="50183" name="Group 3"/>
          <p:cNvGrpSpPr>
            <a:grpSpLocks/>
          </p:cNvGrpSpPr>
          <p:nvPr/>
        </p:nvGrpSpPr>
        <p:grpSpPr bwMode="auto">
          <a:xfrm>
            <a:off x="244476" y="2017714"/>
            <a:ext cx="7956550" cy="6834187"/>
            <a:chOff x="936011" y="2380077"/>
            <a:chExt cx="7957019" cy="6833992"/>
          </a:xfrm>
        </p:grpSpPr>
        <p:grpSp>
          <p:nvGrpSpPr>
            <p:cNvPr id="50184" name="Group 510"/>
            <p:cNvGrpSpPr>
              <a:grpSpLocks/>
            </p:cNvGrpSpPr>
            <p:nvPr/>
          </p:nvGrpSpPr>
          <p:grpSpPr bwMode="auto">
            <a:xfrm>
              <a:off x="5545640" y="8326273"/>
              <a:ext cx="1626417" cy="750653"/>
              <a:chOff x="531751" y="5145838"/>
              <a:chExt cx="2501993" cy="1154765"/>
            </a:xfrm>
          </p:grpSpPr>
          <p:pic>
            <p:nvPicPr>
              <p:cNvPr id="50243" name="Picture 511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1751" y="5145838"/>
                <a:ext cx="2501993" cy="11547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0244" name="Rectangle 512"/>
              <p:cNvSpPr>
                <a:spLocks noChangeArrowheads="1"/>
              </p:cNvSpPr>
              <p:nvPr/>
            </p:nvSpPr>
            <p:spPr bwMode="auto">
              <a:xfrm>
                <a:off x="1060135" y="5209874"/>
                <a:ext cx="1613222" cy="8044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rgbClr val="000000"/>
                    </a:solidFill>
                    <a:latin typeface="Arial" charset="0"/>
                    <a:ea typeface="Arial" charset="0"/>
                    <a:cs typeface="Arial" charset="0"/>
                    <a:sym typeface="Arial" charset="0"/>
                  </a:defRPr>
                </a:lvl1pPr>
                <a:lvl2pPr marL="742950" indent="-285750">
                  <a:defRPr>
                    <a:solidFill>
                      <a:srgbClr val="000000"/>
                    </a:solidFill>
                    <a:latin typeface="Arial" charset="0"/>
                    <a:ea typeface="Arial" charset="0"/>
                    <a:cs typeface="Arial" charset="0"/>
                    <a:sym typeface="Arial" charset="0"/>
                  </a:defRPr>
                </a:lvl2pPr>
                <a:lvl3pPr marL="1143000" indent="-228600">
                  <a:defRPr>
                    <a:solidFill>
                      <a:srgbClr val="000000"/>
                    </a:solidFill>
                    <a:latin typeface="Arial" charset="0"/>
                    <a:ea typeface="Arial" charset="0"/>
                    <a:cs typeface="Arial" charset="0"/>
                    <a:sym typeface="Arial" charset="0"/>
                  </a:defRPr>
                </a:lvl3pPr>
                <a:lvl4pPr marL="1600200" indent="-228600">
                  <a:defRPr>
                    <a:solidFill>
                      <a:srgbClr val="000000"/>
                    </a:solidFill>
                    <a:latin typeface="Arial" charset="0"/>
                    <a:ea typeface="Arial" charset="0"/>
                    <a:cs typeface="Arial" charset="0"/>
                    <a:sym typeface="Arial" charset="0"/>
                  </a:defRPr>
                </a:lvl4pPr>
                <a:lvl5pPr marL="2057400" indent="-228600">
                  <a:defRPr>
                    <a:solidFill>
                      <a:srgbClr val="000000"/>
                    </a:solidFill>
                    <a:latin typeface="Arial" charset="0"/>
                    <a:ea typeface="Arial" charset="0"/>
                    <a:cs typeface="Arial" charset="0"/>
                    <a:sym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Arial" charset="0"/>
                    <a:ea typeface="Arial" charset="0"/>
                    <a:cs typeface="Arial" charset="0"/>
                    <a:sym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Arial" charset="0"/>
                    <a:ea typeface="Arial" charset="0"/>
                    <a:cs typeface="Arial" charset="0"/>
                    <a:sym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Arial" charset="0"/>
                    <a:ea typeface="Arial" charset="0"/>
                    <a:cs typeface="Arial" charset="0"/>
                    <a:sym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Arial" charset="0"/>
                    <a:ea typeface="Arial" charset="0"/>
                    <a:cs typeface="Arial" charset="0"/>
                    <a:sym typeface="Arial" charset="0"/>
                  </a:defRPr>
                </a:lvl9pPr>
              </a:lstStyle>
              <a:p>
                <a:pPr algn="ctr" eaLnBrk="1"/>
                <a:r>
                  <a:rPr lang="hu-HU" altLang="x-none" sz="1399">
                    <a:solidFill>
                      <a:srgbClr val="494949"/>
                    </a:solidFill>
                    <a:latin typeface="Times New Roman" charset="0"/>
                    <a:ea typeface="Times New Roman" charset="0"/>
                    <a:cs typeface="Times New Roman" charset="0"/>
                  </a:rPr>
                  <a:t>Saját 15.000 Ft</a:t>
                </a:r>
              </a:p>
            </p:txBody>
          </p:sp>
        </p:grpSp>
        <p:pic>
          <p:nvPicPr>
            <p:cNvPr id="50185" name="Picture 51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45640" y="7220820"/>
              <a:ext cx="1626417" cy="7506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0186" name="Rectangle 514"/>
            <p:cNvSpPr>
              <a:spLocks noChangeArrowheads="1"/>
            </p:cNvSpPr>
            <p:nvPr/>
          </p:nvSpPr>
          <p:spPr bwMode="auto">
            <a:xfrm>
              <a:off x="5889115" y="7265799"/>
              <a:ext cx="1048673" cy="5229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1pPr>
              <a:lvl2pPr marL="742950" indent="-285750"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2pPr>
              <a:lvl3pPr marL="1143000" indent="-228600"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3pPr>
              <a:lvl4pPr marL="1600200" indent="-228600"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4pPr>
              <a:lvl5pPr marL="2057400" indent="-228600"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9pPr>
            </a:lstStyle>
            <a:p>
              <a:pPr algn="ctr" eaLnBrk="1"/>
              <a:r>
                <a:rPr lang="hu-HU" altLang="x-none" sz="1399">
                  <a:solidFill>
                    <a:srgbClr val="494949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Saját 15.000 Ft</a:t>
              </a:r>
            </a:p>
          </p:txBody>
        </p:sp>
        <p:pic>
          <p:nvPicPr>
            <p:cNvPr id="50187" name="Picture 51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45640" y="6115365"/>
              <a:ext cx="1626417" cy="7506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0188" name="Rectangle 516"/>
            <p:cNvSpPr>
              <a:spLocks noChangeArrowheads="1"/>
            </p:cNvSpPr>
            <p:nvPr/>
          </p:nvSpPr>
          <p:spPr bwMode="auto">
            <a:xfrm>
              <a:off x="5889115" y="6170227"/>
              <a:ext cx="1048673" cy="5229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1pPr>
              <a:lvl2pPr marL="742950" indent="-285750"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2pPr>
              <a:lvl3pPr marL="1143000" indent="-228600"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3pPr>
              <a:lvl4pPr marL="1600200" indent="-228600"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4pPr>
              <a:lvl5pPr marL="2057400" indent="-228600"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9pPr>
            </a:lstStyle>
            <a:p>
              <a:pPr algn="ctr" eaLnBrk="1"/>
              <a:r>
                <a:rPr lang="hu-HU" altLang="x-none" sz="1399">
                  <a:solidFill>
                    <a:srgbClr val="494949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Saját 15.000 Ft</a:t>
              </a:r>
            </a:p>
          </p:txBody>
        </p:sp>
        <p:pic>
          <p:nvPicPr>
            <p:cNvPr id="50189" name="Picture 51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45640" y="5009910"/>
              <a:ext cx="1626417" cy="7506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0190" name="Rectangle 518"/>
            <p:cNvSpPr>
              <a:spLocks noChangeArrowheads="1"/>
            </p:cNvSpPr>
            <p:nvPr/>
          </p:nvSpPr>
          <p:spPr bwMode="auto">
            <a:xfrm>
              <a:off x="5889115" y="5055056"/>
              <a:ext cx="1048673" cy="5229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1pPr>
              <a:lvl2pPr marL="742950" indent="-285750"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2pPr>
              <a:lvl3pPr marL="1143000" indent="-228600"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3pPr>
              <a:lvl4pPr marL="1600200" indent="-228600"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4pPr>
              <a:lvl5pPr marL="2057400" indent="-228600"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9pPr>
            </a:lstStyle>
            <a:p>
              <a:pPr algn="ctr" eaLnBrk="1"/>
              <a:r>
                <a:rPr lang="hu-HU" altLang="x-none" sz="1399">
                  <a:solidFill>
                    <a:srgbClr val="494949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Saját 15.000 Ft</a:t>
              </a:r>
            </a:p>
          </p:txBody>
        </p:sp>
        <p:pic>
          <p:nvPicPr>
            <p:cNvPr id="50191" name="Picture 519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61866" y="5604635"/>
              <a:ext cx="1626417" cy="7506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0192" name="Rectangle 520"/>
            <p:cNvSpPr>
              <a:spLocks noChangeArrowheads="1"/>
            </p:cNvSpPr>
            <p:nvPr/>
          </p:nvSpPr>
          <p:spPr bwMode="auto">
            <a:xfrm>
              <a:off x="4405341" y="5651870"/>
              <a:ext cx="1048673" cy="5229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1pPr>
              <a:lvl2pPr marL="742950" indent="-285750"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2pPr>
              <a:lvl3pPr marL="1143000" indent="-228600"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3pPr>
              <a:lvl4pPr marL="1600200" indent="-228600"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4pPr>
              <a:lvl5pPr marL="2057400" indent="-228600"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9pPr>
            </a:lstStyle>
            <a:p>
              <a:pPr algn="ctr" eaLnBrk="1"/>
              <a:r>
                <a:rPr lang="hu-HU" altLang="x-none" sz="1399">
                  <a:solidFill>
                    <a:srgbClr val="494949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Saját 15.000 Ft</a:t>
              </a:r>
            </a:p>
          </p:txBody>
        </p:sp>
        <p:pic>
          <p:nvPicPr>
            <p:cNvPr id="50193" name="Picture 52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61866" y="7465423"/>
              <a:ext cx="1626417" cy="7506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0194" name="Rectangle 522"/>
            <p:cNvSpPr>
              <a:spLocks noChangeArrowheads="1"/>
            </p:cNvSpPr>
            <p:nvPr/>
          </p:nvSpPr>
          <p:spPr bwMode="auto">
            <a:xfrm>
              <a:off x="4405341" y="7527409"/>
              <a:ext cx="1048673" cy="5229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1pPr>
              <a:lvl2pPr marL="742950" indent="-285750"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2pPr>
              <a:lvl3pPr marL="1143000" indent="-228600"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3pPr>
              <a:lvl4pPr marL="1600200" indent="-228600"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4pPr>
              <a:lvl5pPr marL="2057400" indent="-228600"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9pPr>
            </a:lstStyle>
            <a:p>
              <a:pPr algn="ctr" eaLnBrk="1"/>
              <a:r>
                <a:rPr lang="hu-HU" altLang="x-none" sz="1399">
                  <a:solidFill>
                    <a:srgbClr val="494949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Saját</a:t>
              </a:r>
            </a:p>
            <a:p>
              <a:pPr algn="ctr" eaLnBrk="1"/>
              <a:r>
                <a:rPr lang="hu-HU" altLang="x-none" sz="1399">
                  <a:solidFill>
                    <a:srgbClr val="494949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15.000 Ft</a:t>
              </a:r>
            </a:p>
          </p:txBody>
        </p:sp>
        <p:pic>
          <p:nvPicPr>
            <p:cNvPr id="50195" name="Picture 52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03640" y="6524396"/>
              <a:ext cx="1626417" cy="7506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0196" name="Rectangle 524"/>
            <p:cNvSpPr>
              <a:spLocks noChangeArrowheads="1"/>
            </p:cNvSpPr>
            <p:nvPr/>
          </p:nvSpPr>
          <p:spPr bwMode="auto">
            <a:xfrm>
              <a:off x="2947115" y="6576540"/>
              <a:ext cx="1048673" cy="5229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1pPr>
              <a:lvl2pPr marL="742950" indent="-285750"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2pPr>
              <a:lvl3pPr marL="1143000" indent="-228600"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3pPr>
              <a:lvl4pPr marL="1600200" indent="-228600"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4pPr>
              <a:lvl5pPr marL="2057400" indent="-228600"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9pPr>
            </a:lstStyle>
            <a:p>
              <a:pPr algn="ctr" eaLnBrk="1"/>
              <a:r>
                <a:rPr lang="hu-HU" altLang="x-none" sz="1399">
                  <a:solidFill>
                    <a:srgbClr val="494949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Saját 15.000 Ft</a:t>
              </a:r>
            </a:p>
          </p:txBody>
        </p:sp>
        <p:pic>
          <p:nvPicPr>
            <p:cNvPr id="50197" name="Picture 52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6011" y="4221830"/>
              <a:ext cx="1626417" cy="7506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0198" name="Rectangle 526"/>
            <p:cNvSpPr>
              <a:spLocks noChangeArrowheads="1"/>
            </p:cNvSpPr>
            <p:nvPr/>
          </p:nvSpPr>
          <p:spPr bwMode="auto">
            <a:xfrm>
              <a:off x="1279487" y="4267230"/>
              <a:ext cx="1048673" cy="5229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1pPr>
              <a:lvl2pPr marL="742950" indent="-285750"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2pPr>
              <a:lvl3pPr marL="1143000" indent="-228600"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3pPr>
              <a:lvl4pPr marL="1600200" indent="-228600"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4pPr>
              <a:lvl5pPr marL="2057400" indent="-228600"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9pPr>
            </a:lstStyle>
            <a:p>
              <a:pPr algn="ctr" eaLnBrk="1"/>
              <a:r>
                <a:rPr lang="hu-HU" altLang="x-none" sz="1399">
                  <a:solidFill>
                    <a:srgbClr val="494949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Saját 15.000 Ft</a:t>
              </a:r>
            </a:p>
          </p:txBody>
        </p:sp>
        <p:sp>
          <p:nvSpPr>
            <p:cNvPr id="528" name="Line 12">
              <a:extLst/>
            </p:cNvPr>
            <p:cNvSpPr>
              <a:spLocks noChangeShapeType="1"/>
            </p:cNvSpPr>
            <p:nvPr/>
          </p:nvSpPr>
          <p:spPr bwMode="auto">
            <a:xfrm>
              <a:off x="2444225" y="4569177"/>
              <a:ext cx="644880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hu-HU" kern="0">
                <a:latin typeface="Times New Roman" charset="0"/>
                <a:ea typeface="Times New Roman" charset="0"/>
                <a:cs typeface="Times New Roman" charset="0"/>
                <a:sym typeface="Arial"/>
              </a:endParaRPr>
            </a:p>
          </p:txBody>
        </p:sp>
        <p:pic>
          <p:nvPicPr>
            <p:cNvPr id="50200" name="Picture 530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04425" y="2380077"/>
              <a:ext cx="1626417" cy="7506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0201" name="Rectangle 531"/>
            <p:cNvSpPr>
              <a:spLocks noChangeArrowheads="1"/>
            </p:cNvSpPr>
            <p:nvPr/>
          </p:nvSpPr>
          <p:spPr bwMode="auto">
            <a:xfrm>
              <a:off x="2947900" y="2423348"/>
              <a:ext cx="1048673" cy="5229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1pPr>
              <a:lvl2pPr marL="742950" indent="-285750"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2pPr>
              <a:lvl3pPr marL="1143000" indent="-228600"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3pPr>
              <a:lvl4pPr marL="1600200" indent="-228600"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4pPr>
              <a:lvl5pPr marL="2057400" indent="-228600"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9pPr>
            </a:lstStyle>
            <a:p>
              <a:pPr algn="ctr" eaLnBrk="1"/>
              <a:r>
                <a:rPr lang="hu-HU" altLang="x-none" sz="1399">
                  <a:solidFill>
                    <a:srgbClr val="494949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Saját 15.000 Ft</a:t>
              </a:r>
            </a:p>
          </p:txBody>
        </p:sp>
        <p:grpSp>
          <p:nvGrpSpPr>
            <p:cNvPr id="50202" name="Group 532"/>
            <p:cNvGrpSpPr>
              <a:grpSpLocks/>
            </p:cNvGrpSpPr>
            <p:nvPr/>
          </p:nvGrpSpPr>
          <p:grpSpPr bwMode="auto">
            <a:xfrm>
              <a:off x="8394682" y="4682719"/>
              <a:ext cx="498348" cy="4531350"/>
              <a:chOff x="7286154" y="787163"/>
              <a:chExt cx="912836" cy="8300178"/>
            </a:xfrm>
          </p:grpSpPr>
          <p:pic>
            <p:nvPicPr>
              <p:cNvPr id="50227" name="Picture 75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286154" y="787163"/>
                <a:ext cx="912836" cy="4213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0228" name="Picture 75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286154" y="3410392"/>
                <a:ext cx="912836" cy="4213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0229" name="Picture 75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286154" y="2885746"/>
                <a:ext cx="912836" cy="4213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0230" name="Picture 75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286154" y="2361100"/>
                <a:ext cx="912836" cy="4213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0231" name="Picture 75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286154" y="1836455"/>
                <a:ext cx="912836" cy="4213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0232" name="Picture 75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286154" y="1311809"/>
                <a:ext cx="912836" cy="4213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0233" name="Picture 75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286154" y="4459685"/>
                <a:ext cx="912836" cy="4213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0234" name="Picture 75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286154" y="3935038"/>
                <a:ext cx="912836" cy="4213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0235" name="Picture 75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286154" y="4993512"/>
                <a:ext cx="912836" cy="4213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0236" name="Picture 75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286154" y="7616741"/>
                <a:ext cx="912836" cy="4213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0237" name="Picture 75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286154" y="7092095"/>
                <a:ext cx="912836" cy="4213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0238" name="Picture 75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286154" y="6567449"/>
                <a:ext cx="912836" cy="4213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0239" name="Picture 75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286154" y="6042803"/>
                <a:ext cx="912836" cy="4213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0240" name="Picture 75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286154" y="5518158"/>
                <a:ext cx="912836" cy="4213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0241" name="Picture 75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286154" y="8666034"/>
                <a:ext cx="912836" cy="4213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0242" name="Picture 75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286154" y="8141387"/>
                <a:ext cx="912836" cy="4213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50203" name="Group 549"/>
            <p:cNvGrpSpPr>
              <a:grpSpLocks/>
            </p:cNvGrpSpPr>
            <p:nvPr/>
          </p:nvGrpSpPr>
          <p:grpSpPr bwMode="auto">
            <a:xfrm>
              <a:off x="7244793" y="4813021"/>
              <a:ext cx="1053181" cy="486083"/>
              <a:chOff x="7269153" y="5058236"/>
              <a:chExt cx="834215" cy="385022"/>
            </a:xfrm>
          </p:grpSpPr>
          <p:pic>
            <p:nvPicPr>
              <p:cNvPr id="50225" name="Picture 75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269153" y="5058236"/>
                <a:ext cx="834215" cy="3850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52" name="TextBox 551">
                <a:extLst/>
              </p:cNvPr>
              <p:cNvSpPr txBox="1"/>
              <p:nvPr/>
            </p:nvSpPr>
            <p:spPr>
              <a:xfrm>
                <a:off x="7342078" y="5078528"/>
                <a:ext cx="742363" cy="26795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spcFirstLastPara="1" lIns="45719" tIns="45719" rIns="45719" bIns="45719" spcCol="38100">
                <a:spAutoFit/>
              </a:bodyPr>
              <a:lstStyle/>
              <a:p>
                <a:pPr algn="ctr">
                  <a:defRPr/>
                </a:pPr>
                <a:r>
                  <a:rPr lang="hu-HU" sz="799" kern="0" dirty="0">
                    <a:solidFill>
                      <a:srgbClr val="494949"/>
                    </a:solidFill>
                    <a:latin typeface="Times New Roman" charset="0"/>
                    <a:ea typeface="Times New Roman" charset="0"/>
                    <a:cs typeface="Times New Roman" charset="0"/>
                    <a:sym typeface="Arial"/>
                  </a:rPr>
                  <a:t>SAJÁT</a:t>
                </a:r>
              </a:p>
              <a:p>
                <a:pPr algn="ctr">
                  <a:defRPr/>
                </a:pPr>
                <a:r>
                  <a:rPr lang="hu-HU" sz="799" kern="0" dirty="0">
                    <a:solidFill>
                      <a:srgbClr val="494949"/>
                    </a:solidFill>
                    <a:latin typeface="Times New Roman" charset="0"/>
                    <a:ea typeface="Times New Roman" charset="0"/>
                    <a:cs typeface="Times New Roman" charset="0"/>
                    <a:sym typeface="Arial"/>
                  </a:rPr>
                  <a:t>15.000 Ft</a:t>
                </a:r>
              </a:p>
            </p:txBody>
          </p:sp>
        </p:grpSp>
        <p:grpSp>
          <p:nvGrpSpPr>
            <p:cNvPr id="50204" name="Group 552"/>
            <p:cNvGrpSpPr>
              <a:grpSpLocks/>
            </p:cNvGrpSpPr>
            <p:nvPr/>
          </p:nvGrpSpPr>
          <p:grpSpPr bwMode="auto">
            <a:xfrm>
              <a:off x="7244793" y="5366132"/>
              <a:ext cx="1053181" cy="486083"/>
              <a:chOff x="7269153" y="5477665"/>
              <a:chExt cx="834215" cy="385022"/>
            </a:xfrm>
          </p:grpSpPr>
          <p:pic>
            <p:nvPicPr>
              <p:cNvPr id="50223" name="Picture 75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269153" y="5477665"/>
                <a:ext cx="834215" cy="3850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55" name="TextBox 554">
                <a:extLst/>
              </p:cNvPr>
              <p:cNvSpPr txBox="1"/>
              <p:nvPr/>
            </p:nvSpPr>
            <p:spPr>
              <a:xfrm>
                <a:off x="7342078" y="5506319"/>
                <a:ext cx="742363" cy="26795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spcFirstLastPara="1" lIns="45719" tIns="45719" rIns="45719" bIns="45719" spcCol="38100">
                <a:spAutoFit/>
              </a:bodyPr>
              <a:lstStyle/>
              <a:p>
                <a:pPr algn="ctr">
                  <a:defRPr/>
                </a:pPr>
                <a:r>
                  <a:rPr lang="hu-HU" sz="799" kern="0" dirty="0">
                    <a:solidFill>
                      <a:srgbClr val="494949"/>
                    </a:solidFill>
                    <a:latin typeface="Times New Roman" charset="0"/>
                    <a:ea typeface="Times New Roman" charset="0"/>
                    <a:cs typeface="Times New Roman" charset="0"/>
                    <a:sym typeface="Arial"/>
                  </a:rPr>
                  <a:t>SAJÁT</a:t>
                </a:r>
              </a:p>
              <a:p>
                <a:pPr algn="ctr">
                  <a:defRPr/>
                </a:pPr>
                <a:r>
                  <a:rPr lang="hu-HU" sz="799" kern="0" dirty="0">
                    <a:solidFill>
                      <a:srgbClr val="494949"/>
                    </a:solidFill>
                    <a:latin typeface="Times New Roman" charset="0"/>
                    <a:ea typeface="Times New Roman" charset="0"/>
                    <a:cs typeface="Times New Roman" charset="0"/>
                    <a:sym typeface="Arial"/>
                  </a:rPr>
                  <a:t>15.000 Ft</a:t>
                </a:r>
              </a:p>
            </p:txBody>
          </p:sp>
        </p:grpSp>
        <p:grpSp>
          <p:nvGrpSpPr>
            <p:cNvPr id="50205" name="Group 555"/>
            <p:cNvGrpSpPr>
              <a:grpSpLocks/>
            </p:cNvGrpSpPr>
            <p:nvPr/>
          </p:nvGrpSpPr>
          <p:grpSpPr bwMode="auto">
            <a:xfrm>
              <a:off x="7244793" y="5919243"/>
              <a:ext cx="1053181" cy="486083"/>
              <a:chOff x="7269153" y="5897094"/>
              <a:chExt cx="834215" cy="385022"/>
            </a:xfrm>
          </p:grpSpPr>
          <p:pic>
            <p:nvPicPr>
              <p:cNvPr id="50221" name="Picture 75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269153" y="5897094"/>
                <a:ext cx="834215" cy="3850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58" name="TextBox 557">
                <a:extLst/>
              </p:cNvPr>
              <p:cNvSpPr txBox="1"/>
              <p:nvPr/>
            </p:nvSpPr>
            <p:spPr>
              <a:xfrm>
                <a:off x="7342078" y="5928269"/>
                <a:ext cx="742363" cy="26795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spcFirstLastPara="1" lIns="45719" tIns="45719" rIns="45719" bIns="45719" spcCol="38100">
                <a:spAutoFit/>
              </a:bodyPr>
              <a:lstStyle/>
              <a:p>
                <a:pPr algn="ctr">
                  <a:defRPr/>
                </a:pPr>
                <a:r>
                  <a:rPr lang="hu-HU" sz="799" kern="0" dirty="0">
                    <a:solidFill>
                      <a:srgbClr val="494949"/>
                    </a:solidFill>
                    <a:latin typeface="Times New Roman" charset="0"/>
                    <a:ea typeface="Times New Roman" charset="0"/>
                    <a:cs typeface="Times New Roman" charset="0"/>
                    <a:sym typeface="Arial"/>
                  </a:rPr>
                  <a:t>SAJÁT</a:t>
                </a:r>
              </a:p>
              <a:p>
                <a:pPr algn="ctr">
                  <a:defRPr/>
                </a:pPr>
                <a:r>
                  <a:rPr lang="hu-HU" sz="799" kern="0" dirty="0">
                    <a:solidFill>
                      <a:srgbClr val="494949"/>
                    </a:solidFill>
                    <a:latin typeface="Times New Roman" charset="0"/>
                    <a:ea typeface="Times New Roman" charset="0"/>
                    <a:cs typeface="Times New Roman" charset="0"/>
                    <a:sym typeface="Arial"/>
                  </a:rPr>
                  <a:t>15.000 Ft</a:t>
                </a:r>
              </a:p>
            </p:txBody>
          </p:sp>
        </p:grpSp>
        <p:grpSp>
          <p:nvGrpSpPr>
            <p:cNvPr id="50206" name="Group 558"/>
            <p:cNvGrpSpPr>
              <a:grpSpLocks/>
            </p:cNvGrpSpPr>
            <p:nvPr/>
          </p:nvGrpSpPr>
          <p:grpSpPr bwMode="auto">
            <a:xfrm>
              <a:off x="7244793" y="6472354"/>
              <a:ext cx="1053181" cy="486083"/>
              <a:chOff x="7269153" y="6316523"/>
              <a:chExt cx="834215" cy="385022"/>
            </a:xfrm>
          </p:grpSpPr>
          <p:pic>
            <p:nvPicPr>
              <p:cNvPr id="50219" name="Picture 75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269153" y="6316523"/>
                <a:ext cx="834215" cy="3850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61" name="TextBox 560">
                <a:extLst/>
              </p:cNvPr>
              <p:cNvSpPr txBox="1"/>
              <p:nvPr/>
            </p:nvSpPr>
            <p:spPr>
              <a:xfrm>
                <a:off x="7342078" y="6338537"/>
                <a:ext cx="742363" cy="26795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spcFirstLastPara="1" lIns="45719" tIns="45719" rIns="45719" bIns="45719" spcCol="38100">
                <a:spAutoFit/>
              </a:bodyPr>
              <a:lstStyle/>
              <a:p>
                <a:pPr algn="ctr">
                  <a:defRPr/>
                </a:pPr>
                <a:r>
                  <a:rPr lang="hu-HU" sz="799" kern="0" dirty="0">
                    <a:solidFill>
                      <a:srgbClr val="494949"/>
                    </a:solidFill>
                    <a:latin typeface="Times New Roman" charset="0"/>
                    <a:ea typeface="Times New Roman" charset="0"/>
                    <a:cs typeface="Times New Roman" charset="0"/>
                    <a:sym typeface="Arial"/>
                  </a:rPr>
                  <a:t>SAJÁT</a:t>
                </a:r>
              </a:p>
              <a:p>
                <a:pPr algn="ctr">
                  <a:defRPr/>
                </a:pPr>
                <a:r>
                  <a:rPr lang="hu-HU" sz="799" kern="0" dirty="0">
                    <a:solidFill>
                      <a:srgbClr val="494949"/>
                    </a:solidFill>
                    <a:latin typeface="Times New Roman" charset="0"/>
                    <a:ea typeface="Times New Roman" charset="0"/>
                    <a:cs typeface="Times New Roman" charset="0"/>
                    <a:sym typeface="Arial"/>
                  </a:rPr>
                  <a:t>15.000 Ft</a:t>
                </a:r>
              </a:p>
            </p:txBody>
          </p:sp>
        </p:grpSp>
        <p:grpSp>
          <p:nvGrpSpPr>
            <p:cNvPr id="50207" name="Group 561"/>
            <p:cNvGrpSpPr>
              <a:grpSpLocks/>
            </p:cNvGrpSpPr>
            <p:nvPr/>
          </p:nvGrpSpPr>
          <p:grpSpPr bwMode="auto">
            <a:xfrm>
              <a:off x="7244793" y="7025465"/>
              <a:ext cx="1053181" cy="486083"/>
              <a:chOff x="7269153" y="6735952"/>
              <a:chExt cx="834215" cy="385022"/>
            </a:xfrm>
          </p:grpSpPr>
          <p:pic>
            <p:nvPicPr>
              <p:cNvPr id="50217" name="Picture 75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269153" y="6735952"/>
                <a:ext cx="834215" cy="3850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64" name="TextBox 563">
                <a:extLst/>
              </p:cNvPr>
              <p:cNvSpPr txBox="1"/>
              <p:nvPr/>
            </p:nvSpPr>
            <p:spPr>
              <a:xfrm>
                <a:off x="7342078" y="6760487"/>
                <a:ext cx="742363" cy="26795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spcFirstLastPara="1" lIns="45719" tIns="45719" rIns="45719" bIns="45719" spcCol="38100">
                <a:spAutoFit/>
              </a:bodyPr>
              <a:lstStyle/>
              <a:p>
                <a:pPr algn="ctr">
                  <a:defRPr/>
                </a:pPr>
                <a:r>
                  <a:rPr lang="hu-HU" sz="799" kern="0" dirty="0">
                    <a:solidFill>
                      <a:srgbClr val="494949"/>
                    </a:solidFill>
                    <a:latin typeface="Times New Roman" charset="0"/>
                    <a:ea typeface="Times New Roman" charset="0"/>
                    <a:cs typeface="Times New Roman" charset="0"/>
                    <a:sym typeface="Arial"/>
                  </a:rPr>
                  <a:t>SAJÁT</a:t>
                </a:r>
              </a:p>
              <a:p>
                <a:pPr algn="ctr">
                  <a:defRPr/>
                </a:pPr>
                <a:r>
                  <a:rPr lang="hu-HU" sz="799" kern="0" dirty="0">
                    <a:solidFill>
                      <a:srgbClr val="494949"/>
                    </a:solidFill>
                    <a:latin typeface="Times New Roman" charset="0"/>
                    <a:ea typeface="Times New Roman" charset="0"/>
                    <a:cs typeface="Times New Roman" charset="0"/>
                    <a:sym typeface="Arial"/>
                  </a:rPr>
                  <a:t>15.000 Ft</a:t>
                </a:r>
              </a:p>
            </p:txBody>
          </p:sp>
        </p:grpSp>
        <p:grpSp>
          <p:nvGrpSpPr>
            <p:cNvPr id="50208" name="Group 564"/>
            <p:cNvGrpSpPr>
              <a:grpSpLocks/>
            </p:cNvGrpSpPr>
            <p:nvPr/>
          </p:nvGrpSpPr>
          <p:grpSpPr bwMode="auto">
            <a:xfrm>
              <a:off x="7244793" y="7578576"/>
              <a:ext cx="1053181" cy="486083"/>
              <a:chOff x="7269153" y="7155381"/>
              <a:chExt cx="834215" cy="385022"/>
            </a:xfrm>
          </p:grpSpPr>
          <p:pic>
            <p:nvPicPr>
              <p:cNvPr id="50215" name="Picture 75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269153" y="7155381"/>
                <a:ext cx="834215" cy="3850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67" name="TextBox 566">
                <a:extLst/>
              </p:cNvPr>
              <p:cNvSpPr txBox="1"/>
              <p:nvPr/>
            </p:nvSpPr>
            <p:spPr>
              <a:xfrm>
                <a:off x="7342078" y="7188278"/>
                <a:ext cx="742363" cy="26795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spcFirstLastPara="1" lIns="45719" tIns="45719" rIns="45719" bIns="45719" spcCol="38100">
                <a:spAutoFit/>
              </a:bodyPr>
              <a:lstStyle/>
              <a:p>
                <a:pPr algn="ctr">
                  <a:defRPr/>
                </a:pPr>
                <a:r>
                  <a:rPr lang="hu-HU" sz="799" kern="0" dirty="0">
                    <a:solidFill>
                      <a:srgbClr val="494949"/>
                    </a:solidFill>
                    <a:latin typeface="Times New Roman" charset="0"/>
                    <a:ea typeface="Times New Roman" charset="0"/>
                    <a:cs typeface="Times New Roman" charset="0"/>
                    <a:sym typeface="Arial"/>
                  </a:rPr>
                  <a:t>SAJÁT</a:t>
                </a:r>
              </a:p>
              <a:p>
                <a:pPr algn="ctr">
                  <a:defRPr/>
                </a:pPr>
                <a:r>
                  <a:rPr lang="hu-HU" sz="799" kern="0" dirty="0">
                    <a:solidFill>
                      <a:srgbClr val="494949"/>
                    </a:solidFill>
                    <a:latin typeface="Times New Roman" charset="0"/>
                    <a:ea typeface="Times New Roman" charset="0"/>
                    <a:cs typeface="Times New Roman" charset="0"/>
                    <a:sym typeface="Arial"/>
                  </a:rPr>
                  <a:t>15.000 Ft</a:t>
                </a:r>
              </a:p>
            </p:txBody>
          </p:sp>
        </p:grpSp>
        <p:grpSp>
          <p:nvGrpSpPr>
            <p:cNvPr id="50209" name="Group 567"/>
            <p:cNvGrpSpPr>
              <a:grpSpLocks/>
            </p:cNvGrpSpPr>
            <p:nvPr/>
          </p:nvGrpSpPr>
          <p:grpSpPr bwMode="auto">
            <a:xfrm>
              <a:off x="7244793" y="8131687"/>
              <a:ext cx="1053181" cy="486083"/>
              <a:chOff x="7269153" y="7574810"/>
              <a:chExt cx="834215" cy="385022"/>
            </a:xfrm>
          </p:grpSpPr>
          <p:pic>
            <p:nvPicPr>
              <p:cNvPr id="50213" name="Picture 75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269153" y="7574810"/>
                <a:ext cx="834215" cy="3850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70" name="TextBox 569">
                <a:extLst/>
              </p:cNvPr>
              <p:cNvSpPr txBox="1"/>
              <p:nvPr/>
            </p:nvSpPr>
            <p:spPr>
              <a:xfrm>
                <a:off x="7342078" y="7604387"/>
                <a:ext cx="742363" cy="26795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spcFirstLastPara="1" lIns="45719" tIns="45719" rIns="45719" bIns="45719" spcCol="38100">
                <a:spAutoFit/>
              </a:bodyPr>
              <a:lstStyle/>
              <a:p>
                <a:pPr algn="ctr">
                  <a:defRPr/>
                </a:pPr>
                <a:r>
                  <a:rPr lang="hu-HU" sz="799" kern="0" dirty="0">
                    <a:solidFill>
                      <a:srgbClr val="494949"/>
                    </a:solidFill>
                    <a:latin typeface="Times New Roman" charset="0"/>
                    <a:ea typeface="Times New Roman" charset="0"/>
                    <a:cs typeface="Times New Roman" charset="0"/>
                    <a:sym typeface="Arial"/>
                  </a:rPr>
                  <a:t>SAJÁT</a:t>
                </a:r>
              </a:p>
              <a:p>
                <a:pPr algn="ctr">
                  <a:defRPr/>
                </a:pPr>
                <a:r>
                  <a:rPr lang="hu-HU" sz="799" kern="0" dirty="0">
                    <a:solidFill>
                      <a:srgbClr val="494949"/>
                    </a:solidFill>
                    <a:latin typeface="Times New Roman" charset="0"/>
                    <a:ea typeface="Times New Roman" charset="0"/>
                    <a:cs typeface="Times New Roman" charset="0"/>
                    <a:sym typeface="Arial"/>
                  </a:rPr>
                  <a:t>15.000 Ft</a:t>
                </a:r>
              </a:p>
            </p:txBody>
          </p:sp>
        </p:grpSp>
        <p:grpSp>
          <p:nvGrpSpPr>
            <p:cNvPr id="50210" name="Group 570"/>
            <p:cNvGrpSpPr>
              <a:grpSpLocks/>
            </p:cNvGrpSpPr>
            <p:nvPr/>
          </p:nvGrpSpPr>
          <p:grpSpPr bwMode="auto">
            <a:xfrm>
              <a:off x="7244793" y="8684801"/>
              <a:ext cx="1053181" cy="486083"/>
              <a:chOff x="7269153" y="7994240"/>
              <a:chExt cx="834215" cy="385022"/>
            </a:xfrm>
          </p:grpSpPr>
          <p:pic>
            <p:nvPicPr>
              <p:cNvPr id="50211" name="Picture 75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269153" y="7994240"/>
                <a:ext cx="834215" cy="3850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73" name="TextBox 572">
                <a:extLst/>
              </p:cNvPr>
              <p:cNvSpPr txBox="1"/>
              <p:nvPr/>
            </p:nvSpPr>
            <p:spPr>
              <a:xfrm>
                <a:off x="7342078" y="8014657"/>
                <a:ext cx="742363" cy="26795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spcFirstLastPara="1" lIns="45719" tIns="45719" rIns="45719" bIns="45719" spcCol="38100">
                <a:spAutoFit/>
              </a:bodyPr>
              <a:lstStyle/>
              <a:p>
                <a:pPr algn="ctr">
                  <a:defRPr/>
                </a:pPr>
                <a:r>
                  <a:rPr lang="hu-HU" sz="799" kern="0" dirty="0">
                    <a:solidFill>
                      <a:srgbClr val="494949"/>
                    </a:solidFill>
                    <a:latin typeface="Times New Roman" charset="0"/>
                    <a:ea typeface="Times New Roman" charset="0"/>
                    <a:cs typeface="Times New Roman" charset="0"/>
                    <a:sym typeface="Arial"/>
                  </a:rPr>
                  <a:t>SAJÁT</a:t>
                </a:r>
              </a:p>
              <a:p>
                <a:pPr algn="ctr">
                  <a:defRPr/>
                </a:pPr>
                <a:r>
                  <a:rPr lang="hu-HU" sz="799" kern="0" dirty="0">
                    <a:solidFill>
                      <a:srgbClr val="494949"/>
                    </a:solidFill>
                    <a:latin typeface="Times New Roman" charset="0"/>
                    <a:ea typeface="Times New Roman" charset="0"/>
                    <a:cs typeface="Times New Roman" charset="0"/>
                    <a:sym typeface="Arial"/>
                  </a:rPr>
                  <a:t>15.000 Ft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736898908"/>
      </p:ext>
    </p:extLst>
  </p:cSld>
  <p:clrMapOvr>
    <a:masterClrMapping/>
  </p:clrMapOvr>
  <p:transition spd="slow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01" name="Group 274"/>
          <p:cNvGrpSpPr>
            <a:grpSpLocks/>
          </p:cNvGrpSpPr>
          <p:nvPr/>
        </p:nvGrpSpPr>
        <p:grpSpPr bwMode="auto">
          <a:xfrm>
            <a:off x="5943601" y="1071563"/>
            <a:ext cx="3900489" cy="1928812"/>
            <a:chOff x="3593456" y="2702806"/>
            <a:chExt cx="3900527" cy="2070904"/>
          </a:xfrm>
        </p:grpSpPr>
        <p:grpSp>
          <p:nvGrpSpPr>
            <p:cNvPr id="51341" name="Group 275"/>
            <p:cNvGrpSpPr>
              <a:grpSpLocks/>
            </p:cNvGrpSpPr>
            <p:nvPr/>
          </p:nvGrpSpPr>
          <p:grpSpPr bwMode="auto">
            <a:xfrm>
              <a:off x="7148910" y="3444774"/>
              <a:ext cx="226093" cy="1321077"/>
              <a:chOff x="-544556" y="2171"/>
              <a:chExt cx="732482" cy="4279938"/>
            </a:xfrm>
          </p:grpSpPr>
          <p:pic>
            <p:nvPicPr>
              <p:cNvPr id="51363" name="Picture 75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544556" y="2171"/>
                <a:ext cx="729767" cy="3368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1364" name="Picture 75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544556" y="1794502"/>
                <a:ext cx="729767" cy="3368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1365" name="Picture 75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544556" y="1436035"/>
                <a:ext cx="729767" cy="3368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1366" name="Picture 75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544556" y="1077568"/>
                <a:ext cx="729767" cy="3368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1367" name="Picture 75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544556" y="719101"/>
                <a:ext cx="729767" cy="3368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1368" name="Picture 75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544556" y="360638"/>
                <a:ext cx="729767" cy="3368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1369" name="Picture 75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544556" y="2511433"/>
                <a:ext cx="729767" cy="3368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1370" name="Picture 75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544556" y="2152966"/>
                <a:ext cx="729767" cy="3368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1371" name="Picture 75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541841" y="2869899"/>
                <a:ext cx="729767" cy="3368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1372" name="Picture 75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541841" y="3945297"/>
                <a:ext cx="729767" cy="3368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1373" name="Picture 75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541841" y="3586830"/>
                <a:ext cx="729767" cy="3368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1374" name="Picture 75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541841" y="3228366"/>
                <a:ext cx="729767" cy="3368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51342" name="Group 276"/>
            <p:cNvGrpSpPr>
              <a:grpSpLocks/>
            </p:cNvGrpSpPr>
            <p:nvPr/>
          </p:nvGrpSpPr>
          <p:grpSpPr bwMode="auto">
            <a:xfrm>
              <a:off x="6678873" y="3450348"/>
              <a:ext cx="336329" cy="1306816"/>
              <a:chOff x="7971165" y="3854400"/>
              <a:chExt cx="226093" cy="878491"/>
            </a:xfrm>
          </p:grpSpPr>
          <p:pic>
            <p:nvPicPr>
              <p:cNvPr id="51355" name="Picture 75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971165" y="3965047"/>
                <a:ext cx="225255" cy="1039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1356" name="Picture 75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971165" y="3854400"/>
                <a:ext cx="225255" cy="1039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1357" name="Picture 75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971165" y="4186340"/>
                <a:ext cx="225255" cy="1039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1358" name="Picture 75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971165" y="4075693"/>
                <a:ext cx="225255" cy="1039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1359" name="Picture 75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972003" y="4296987"/>
                <a:ext cx="225255" cy="1039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1360" name="Picture 75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972003" y="4628927"/>
                <a:ext cx="225255" cy="1039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1361" name="Picture 75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972003" y="4518280"/>
                <a:ext cx="225255" cy="1039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1362" name="Picture 75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972003" y="4407634"/>
                <a:ext cx="225255" cy="1039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51343" name="Group 277"/>
            <p:cNvGrpSpPr>
              <a:grpSpLocks/>
            </p:cNvGrpSpPr>
            <p:nvPr/>
          </p:nvGrpSpPr>
          <p:grpSpPr bwMode="auto">
            <a:xfrm>
              <a:off x="5911048" y="3468818"/>
              <a:ext cx="674307" cy="1304892"/>
              <a:chOff x="7971165" y="3854400"/>
              <a:chExt cx="225255" cy="435904"/>
            </a:xfrm>
          </p:grpSpPr>
          <p:pic>
            <p:nvPicPr>
              <p:cNvPr id="51351" name="Picture 75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971165" y="3965047"/>
                <a:ext cx="225255" cy="1039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1352" name="Picture 75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971165" y="3854400"/>
                <a:ext cx="225255" cy="1039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1353" name="Picture 75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971165" y="4186340"/>
                <a:ext cx="225255" cy="1039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1354" name="Picture 75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971165" y="4075693"/>
                <a:ext cx="225255" cy="1039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51344" name="Group 278"/>
            <p:cNvGrpSpPr>
              <a:grpSpLocks/>
            </p:cNvGrpSpPr>
            <p:nvPr/>
          </p:nvGrpSpPr>
          <p:grpSpPr bwMode="auto">
            <a:xfrm>
              <a:off x="5160358" y="3594408"/>
              <a:ext cx="674307" cy="973667"/>
              <a:chOff x="7971165" y="3854400"/>
              <a:chExt cx="225255" cy="325257"/>
            </a:xfrm>
          </p:grpSpPr>
          <p:pic>
            <p:nvPicPr>
              <p:cNvPr id="51349" name="Picture 75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971165" y="3854400"/>
                <a:ext cx="225255" cy="1039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1350" name="Picture 75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971165" y="4075693"/>
                <a:ext cx="225255" cy="1039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51345" name="Picture 75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29930" y="3924732"/>
              <a:ext cx="674307" cy="3112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346" name="Picture 75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93456" y="3283130"/>
              <a:ext cx="674307" cy="3112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347" name="Picture 75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12046" y="2702806"/>
              <a:ext cx="674307" cy="3112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3" name="Line 12">
              <a:extLst/>
            </p:cNvPr>
            <p:cNvSpPr>
              <a:spLocks noChangeShapeType="1"/>
            </p:cNvSpPr>
            <p:nvPr/>
          </p:nvSpPr>
          <p:spPr bwMode="auto">
            <a:xfrm>
              <a:off x="4268151" y="3415265"/>
              <a:ext cx="3225832" cy="0"/>
            </a:xfrm>
            <a:prstGeom prst="line">
              <a:avLst/>
            </a:prstGeom>
            <a:solidFill>
              <a:schemeClr val="tx1">
                <a:lumMod val="65000"/>
                <a:lumOff val="35000"/>
              </a:schemeClr>
            </a:solidFill>
            <a:ln w="28575">
              <a:solidFill>
                <a:schemeClr val="tx1"/>
              </a:solidFill>
              <a:prstDash val="dash"/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hu-HU" kern="0">
                <a:noFill/>
                <a:latin typeface="Times New Roman" charset="0"/>
                <a:ea typeface="Times New Roman" charset="0"/>
                <a:cs typeface="Times New Roman" charset="0"/>
                <a:sym typeface="Arial"/>
              </a:endParaRPr>
            </a:p>
          </p:txBody>
        </p:sp>
      </p:grpSp>
      <p:grpSp>
        <p:nvGrpSpPr>
          <p:cNvPr id="51202" name="Group 309"/>
          <p:cNvGrpSpPr>
            <a:grpSpLocks/>
          </p:cNvGrpSpPr>
          <p:nvPr/>
        </p:nvGrpSpPr>
        <p:grpSpPr bwMode="auto">
          <a:xfrm>
            <a:off x="8448675" y="28575"/>
            <a:ext cx="3900489" cy="1911350"/>
            <a:chOff x="3593456" y="2702806"/>
            <a:chExt cx="3900527" cy="2070904"/>
          </a:xfrm>
        </p:grpSpPr>
        <p:grpSp>
          <p:nvGrpSpPr>
            <p:cNvPr id="51307" name="Group 310"/>
            <p:cNvGrpSpPr>
              <a:grpSpLocks/>
            </p:cNvGrpSpPr>
            <p:nvPr/>
          </p:nvGrpSpPr>
          <p:grpSpPr bwMode="auto">
            <a:xfrm>
              <a:off x="7148910" y="3444774"/>
              <a:ext cx="226093" cy="1321077"/>
              <a:chOff x="-544556" y="2171"/>
              <a:chExt cx="732482" cy="4279938"/>
            </a:xfrm>
          </p:grpSpPr>
          <p:pic>
            <p:nvPicPr>
              <p:cNvPr id="51329" name="Picture 75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544556" y="2171"/>
                <a:ext cx="729767" cy="3368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1330" name="Picture 75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544556" y="1794502"/>
                <a:ext cx="729767" cy="3368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1331" name="Picture 75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544556" y="1436035"/>
                <a:ext cx="729767" cy="3368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1332" name="Picture 75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544556" y="1077568"/>
                <a:ext cx="729767" cy="3368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1333" name="Picture 75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544556" y="719101"/>
                <a:ext cx="729767" cy="3368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1334" name="Picture 75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544556" y="360638"/>
                <a:ext cx="729767" cy="3368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1335" name="Picture 75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544556" y="2511433"/>
                <a:ext cx="729767" cy="3368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1336" name="Picture 75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544556" y="2152966"/>
                <a:ext cx="729767" cy="3368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1337" name="Picture 75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541841" y="2869899"/>
                <a:ext cx="729767" cy="3368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1338" name="Picture 75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541841" y="3945297"/>
                <a:ext cx="729767" cy="3368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1339" name="Picture 75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541841" y="3586830"/>
                <a:ext cx="729767" cy="3368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1340" name="Picture 75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541841" y="3228366"/>
                <a:ext cx="729767" cy="3368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51308" name="Group 311"/>
            <p:cNvGrpSpPr>
              <a:grpSpLocks/>
            </p:cNvGrpSpPr>
            <p:nvPr/>
          </p:nvGrpSpPr>
          <p:grpSpPr bwMode="auto">
            <a:xfrm>
              <a:off x="6678873" y="3450348"/>
              <a:ext cx="336329" cy="1306816"/>
              <a:chOff x="7971165" y="3854400"/>
              <a:chExt cx="226093" cy="878491"/>
            </a:xfrm>
          </p:grpSpPr>
          <p:pic>
            <p:nvPicPr>
              <p:cNvPr id="51321" name="Picture 75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971165" y="3965047"/>
                <a:ext cx="225255" cy="1039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1322" name="Picture 75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971165" y="3854400"/>
                <a:ext cx="225255" cy="1039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1323" name="Picture 75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971165" y="4186340"/>
                <a:ext cx="225255" cy="1039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1324" name="Picture 75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971165" y="4075693"/>
                <a:ext cx="225255" cy="1039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1325" name="Picture 75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972003" y="4296987"/>
                <a:ext cx="225255" cy="1039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1326" name="Picture 75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972003" y="4628927"/>
                <a:ext cx="225255" cy="1039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1327" name="Picture 75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972003" y="4518280"/>
                <a:ext cx="225255" cy="1039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1328" name="Picture 75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972003" y="4407634"/>
                <a:ext cx="225255" cy="1039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51309" name="Group 312"/>
            <p:cNvGrpSpPr>
              <a:grpSpLocks/>
            </p:cNvGrpSpPr>
            <p:nvPr/>
          </p:nvGrpSpPr>
          <p:grpSpPr bwMode="auto">
            <a:xfrm>
              <a:off x="5911048" y="3468818"/>
              <a:ext cx="674307" cy="1304892"/>
              <a:chOff x="7971165" y="3854400"/>
              <a:chExt cx="225255" cy="435904"/>
            </a:xfrm>
          </p:grpSpPr>
          <p:pic>
            <p:nvPicPr>
              <p:cNvPr id="51317" name="Picture 75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971165" y="3965047"/>
                <a:ext cx="225255" cy="1039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1318" name="Picture 75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971165" y="3854400"/>
                <a:ext cx="225255" cy="1039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1319" name="Picture 75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971165" y="4186340"/>
                <a:ext cx="225255" cy="1039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1320" name="Picture 75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971165" y="4075693"/>
                <a:ext cx="225255" cy="1039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51310" name="Group 313"/>
            <p:cNvGrpSpPr>
              <a:grpSpLocks/>
            </p:cNvGrpSpPr>
            <p:nvPr/>
          </p:nvGrpSpPr>
          <p:grpSpPr bwMode="auto">
            <a:xfrm>
              <a:off x="5160358" y="3594408"/>
              <a:ext cx="674307" cy="973667"/>
              <a:chOff x="7971165" y="3854400"/>
              <a:chExt cx="225255" cy="325257"/>
            </a:xfrm>
          </p:grpSpPr>
          <p:pic>
            <p:nvPicPr>
              <p:cNvPr id="51315" name="Picture 75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971165" y="3854400"/>
                <a:ext cx="225255" cy="1039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1316" name="Picture 75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971165" y="4075693"/>
                <a:ext cx="225255" cy="1039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51311" name="Picture 75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29930" y="3924732"/>
              <a:ext cx="674307" cy="3112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312" name="Picture 75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93456" y="3283130"/>
              <a:ext cx="674307" cy="3112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313" name="Picture 75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12046" y="2702806"/>
              <a:ext cx="674307" cy="3112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8" name="Line 12">
              <a:extLst/>
            </p:cNvPr>
            <p:cNvSpPr>
              <a:spLocks noChangeShapeType="1"/>
            </p:cNvSpPr>
            <p:nvPr/>
          </p:nvSpPr>
          <p:spPr bwMode="auto">
            <a:xfrm>
              <a:off x="4268151" y="3416615"/>
              <a:ext cx="3225832" cy="0"/>
            </a:xfrm>
            <a:prstGeom prst="line">
              <a:avLst/>
            </a:prstGeom>
            <a:solidFill>
              <a:schemeClr val="tx1">
                <a:lumMod val="65000"/>
                <a:lumOff val="35000"/>
              </a:schemeClr>
            </a:solidFill>
            <a:ln w="28575">
              <a:solidFill>
                <a:schemeClr val="tx1"/>
              </a:solidFill>
              <a:prstDash val="dash"/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hu-HU" kern="0">
                <a:noFill/>
                <a:latin typeface="Times New Roman" charset="0"/>
                <a:ea typeface="Times New Roman" charset="0"/>
                <a:cs typeface="Times New Roman" charset="0"/>
                <a:sym typeface="Arial"/>
              </a:endParaRPr>
            </a:p>
          </p:txBody>
        </p:sp>
      </p:grpSp>
      <p:sp>
        <p:nvSpPr>
          <p:cNvPr id="51203" name="Shape 420" descr="Kép 235"/>
          <p:cNvSpPr>
            <a:spLocks noChangeArrowheads="1"/>
          </p:cNvSpPr>
          <p:nvPr/>
        </p:nvSpPr>
        <p:spPr bwMode="auto">
          <a:xfrm>
            <a:off x="-803275" y="-85724"/>
            <a:ext cx="14478000" cy="984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45719" rIns="45719" anchor="ctr"/>
          <a:lstStyle>
            <a:lvl1pPr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pPr eaLnBrk="1"/>
            <a:endParaRPr lang="x-none" altLang="x-none" sz="1801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51204" name="Rectangle 1"/>
          <p:cNvSpPr>
            <a:spLocks noChangeArrowheads="1"/>
          </p:cNvSpPr>
          <p:nvPr/>
        </p:nvSpPr>
        <p:spPr bwMode="auto">
          <a:xfrm>
            <a:off x="9112250" y="4000501"/>
            <a:ext cx="4140200" cy="4133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pPr>
              <a:lnSpc>
                <a:spcPct val="150000"/>
              </a:lnSpc>
              <a:spcBef>
                <a:spcPts val="1425"/>
              </a:spcBef>
            </a:pPr>
            <a:r>
              <a:rPr lang="en-US" altLang="hu-HU" sz="2399" b="1" dirty="0">
                <a:solidFill>
                  <a:srgbClr val="5A5A5A"/>
                </a:solidFill>
                <a:latin typeface="Times New Roman" charset="0"/>
                <a:ea typeface="Times New Roman" charset="0"/>
                <a:cs typeface="Times New Roman" charset="0"/>
              </a:rPr>
              <a:t>PP </a:t>
            </a:r>
            <a:r>
              <a:rPr lang="hu-HU" altLang="hu-HU" sz="2399" b="1" dirty="0">
                <a:solidFill>
                  <a:srgbClr val="5A5A5A"/>
                </a:solidFill>
                <a:latin typeface="Times New Roman" charset="0"/>
                <a:ea typeface="Times New Roman" charset="0"/>
                <a:cs typeface="Times New Roman" charset="0"/>
              </a:rPr>
              <a:t>1</a:t>
            </a:r>
            <a:r>
              <a:rPr lang="en-US" altLang="hu-HU" sz="2399" b="1" dirty="0">
                <a:solidFill>
                  <a:srgbClr val="5A5A5A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hu-HU" sz="2399" b="1" dirty="0" err="1">
                <a:solidFill>
                  <a:srgbClr val="5A5A5A"/>
                </a:solidFill>
                <a:latin typeface="Times New Roman" charset="0"/>
                <a:ea typeface="Times New Roman" charset="0"/>
                <a:cs typeface="Times New Roman" charset="0"/>
              </a:rPr>
              <a:t>jövedelmez</a:t>
            </a:r>
            <a:r>
              <a:rPr lang="en-US" altLang="hu-HU" sz="2399" b="1" dirty="0">
                <a:solidFill>
                  <a:srgbClr val="5A5A5A"/>
                </a:solidFill>
                <a:latin typeface="Times New Roman" charset="0"/>
                <a:ea typeface="Times New Roman" charset="0"/>
                <a:cs typeface="Times New Roman" charset="0"/>
              </a:rPr>
              <a:t>: </a:t>
            </a:r>
          </a:p>
          <a:p>
            <a:pPr>
              <a:lnSpc>
                <a:spcPct val="150000"/>
              </a:lnSpc>
              <a:spcBef>
                <a:spcPts val="1425"/>
              </a:spcBef>
            </a:pPr>
            <a:r>
              <a:rPr lang="en-US" altLang="hu-HU" sz="2399" b="1" dirty="0">
                <a:solidFill>
                  <a:srgbClr val="E10E79"/>
                </a:solidFill>
                <a:latin typeface="Times New Roman" charset="0"/>
                <a:ea typeface="Times New Roman" charset="0"/>
                <a:cs typeface="Times New Roman" charset="0"/>
              </a:rPr>
              <a:t>9</a:t>
            </a:r>
            <a:r>
              <a:rPr lang="hu-HU" altLang="hu-HU" sz="2399" b="1" dirty="0">
                <a:solidFill>
                  <a:srgbClr val="E10E79"/>
                </a:solidFill>
                <a:latin typeface="Times New Roman" charset="0"/>
                <a:ea typeface="Times New Roman" charset="0"/>
                <a:cs typeface="Times New Roman" charset="0"/>
              </a:rPr>
              <a:t>0</a:t>
            </a:r>
            <a:r>
              <a:rPr lang="en-US" altLang="hu-HU" sz="2399" b="1" dirty="0">
                <a:solidFill>
                  <a:srgbClr val="E10E79"/>
                </a:solidFill>
                <a:latin typeface="Times New Roman" charset="0"/>
                <a:ea typeface="Times New Roman" charset="0"/>
                <a:cs typeface="Times New Roman" charset="0"/>
              </a:rPr>
              <a:t>.</a:t>
            </a:r>
            <a:r>
              <a:rPr lang="hu-HU" altLang="hu-HU" sz="2399" b="1" dirty="0">
                <a:solidFill>
                  <a:srgbClr val="E10E79"/>
                </a:solidFill>
                <a:latin typeface="Times New Roman" charset="0"/>
                <a:ea typeface="Times New Roman" charset="0"/>
                <a:cs typeface="Times New Roman" charset="0"/>
              </a:rPr>
              <a:t>00</a:t>
            </a:r>
            <a:r>
              <a:rPr lang="en-US" altLang="hu-HU" sz="2399" b="1" dirty="0">
                <a:solidFill>
                  <a:srgbClr val="E10E79"/>
                </a:solidFill>
                <a:latin typeface="Times New Roman" charset="0"/>
                <a:ea typeface="Times New Roman" charset="0"/>
                <a:cs typeface="Times New Roman" charset="0"/>
              </a:rPr>
              <a:t>0</a:t>
            </a:r>
            <a:r>
              <a:rPr lang="en-US" altLang="hu-HU" sz="2399" dirty="0">
                <a:solidFill>
                  <a:srgbClr val="E10E79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hu-HU" sz="2399" b="1" dirty="0">
                <a:solidFill>
                  <a:srgbClr val="E10E79"/>
                </a:solidFill>
                <a:latin typeface="Times New Roman" charset="0"/>
                <a:ea typeface="Times New Roman" charset="0"/>
                <a:cs typeface="Times New Roman" charset="0"/>
              </a:rPr>
              <a:t>F</a:t>
            </a:r>
            <a:r>
              <a:rPr lang="hu-HU" altLang="hu-HU" sz="2399" b="1" dirty="0">
                <a:solidFill>
                  <a:srgbClr val="E10E79"/>
                </a:solidFill>
                <a:latin typeface="Times New Roman" charset="0"/>
                <a:ea typeface="Times New Roman" charset="0"/>
                <a:cs typeface="Times New Roman" charset="0"/>
              </a:rPr>
              <a:t>t kp jutalék</a:t>
            </a:r>
            <a:r>
              <a:rPr lang="en-US" altLang="hu-HU" sz="2399" dirty="0">
                <a:solidFill>
                  <a:srgbClr val="E10E79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br>
              <a:rPr lang="hu-HU" altLang="hu-HU" sz="2399" b="1" dirty="0">
                <a:solidFill>
                  <a:srgbClr val="E10E79"/>
                </a:solidFill>
                <a:latin typeface="Times New Roman" charset="0"/>
                <a:ea typeface="Times New Roman" charset="0"/>
                <a:cs typeface="Times New Roman" charset="0"/>
              </a:rPr>
            </a:br>
            <a:r>
              <a:rPr lang="hu-HU" altLang="hu-HU" sz="2399" b="1" dirty="0">
                <a:solidFill>
                  <a:srgbClr val="E10E79"/>
                </a:solidFill>
                <a:latin typeface="Times New Roman" charset="0"/>
                <a:ea typeface="Times New Roman" charset="0"/>
                <a:cs typeface="Times New Roman" charset="0"/>
              </a:rPr>
              <a:t>39.600 Ft direkt k. jutalék</a:t>
            </a:r>
            <a:endParaRPr lang="hu-HU" altLang="hu-HU" sz="2399" dirty="0">
              <a:solidFill>
                <a:srgbClr val="E10E79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pPr>
              <a:lnSpc>
                <a:spcPct val="150000"/>
              </a:lnSpc>
              <a:spcBef>
                <a:spcPts val="1425"/>
              </a:spcBef>
            </a:pPr>
            <a:r>
              <a:rPr lang="hu-HU" altLang="hu-HU" sz="2399" b="1" dirty="0">
                <a:solidFill>
                  <a:srgbClr val="E10E79"/>
                </a:solidFill>
                <a:latin typeface="Times New Roman" charset="0"/>
                <a:ea typeface="Times New Roman" charset="0"/>
                <a:cs typeface="Times New Roman" charset="0"/>
              </a:rPr>
              <a:t>1 pp I. </a:t>
            </a:r>
            <a:r>
              <a:rPr lang="hu-HU" altLang="hu-HU" sz="2399" b="1" dirty="0" err="1">
                <a:solidFill>
                  <a:srgbClr val="E10E79"/>
                </a:solidFill>
                <a:latin typeface="Times New Roman" charset="0"/>
                <a:ea typeface="Times New Roman" charset="0"/>
                <a:cs typeface="Times New Roman" charset="0"/>
              </a:rPr>
              <a:t>kat</a:t>
            </a:r>
            <a:r>
              <a:rPr lang="hu-HU" altLang="hu-HU" sz="2399" b="1" dirty="0">
                <a:solidFill>
                  <a:srgbClr val="E10E79"/>
                </a:solidFill>
                <a:latin typeface="Times New Roman" charset="0"/>
                <a:ea typeface="Times New Roman" charset="0"/>
                <a:cs typeface="Times New Roman" charset="0"/>
              </a:rPr>
              <a:t>= 15.000 Ft</a:t>
            </a:r>
          </a:p>
          <a:p>
            <a:pPr>
              <a:lnSpc>
                <a:spcPct val="150000"/>
              </a:lnSpc>
              <a:spcBef>
                <a:spcPts val="1425"/>
              </a:spcBef>
            </a:pPr>
            <a:r>
              <a:rPr lang="hu-HU" altLang="hu-HU" sz="2399" b="1" dirty="0">
                <a:solidFill>
                  <a:srgbClr val="E10E79"/>
                </a:solidFill>
                <a:latin typeface="Times New Roman" charset="0"/>
                <a:ea typeface="Times New Roman" charset="0"/>
                <a:cs typeface="Times New Roman" charset="0"/>
              </a:rPr>
              <a:t>1 pp II. </a:t>
            </a:r>
            <a:r>
              <a:rPr lang="hu-HU" altLang="hu-HU" sz="2399" b="1" dirty="0" err="1">
                <a:solidFill>
                  <a:srgbClr val="E10E79"/>
                </a:solidFill>
                <a:latin typeface="Times New Roman" charset="0"/>
                <a:ea typeface="Times New Roman" charset="0"/>
                <a:cs typeface="Times New Roman" charset="0"/>
              </a:rPr>
              <a:t>kat</a:t>
            </a:r>
            <a:r>
              <a:rPr lang="hu-HU" altLang="hu-HU" sz="2399" b="1" dirty="0">
                <a:solidFill>
                  <a:srgbClr val="E10E79"/>
                </a:solidFill>
                <a:latin typeface="Times New Roman" charset="0"/>
                <a:ea typeface="Times New Roman" charset="0"/>
                <a:cs typeface="Times New Roman" charset="0"/>
              </a:rPr>
              <a:t>=45.000 Ft</a:t>
            </a:r>
            <a:endParaRPr lang="en-US" altLang="hu-HU" sz="2399" dirty="0">
              <a:solidFill>
                <a:srgbClr val="E10E79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pPr>
              <a:lnSpc>
                <a:spcPct val="150000"/>
              </a:lnSpc>
              <a:spcBef>
                <a:spcPts val="1425"/>
              </a:spcBef>
            </a:pPr>
            <a:r>
              <a:rPr lang="hu-HU" altLang="hu-HU" sz="2399" b="1" dirty="0" err="1">
                <a:solidFill>
                  <a:srgbClr val="E10E79"/>
                </a:solidFill>
                <a:latin typeface="Times New Roman" charset="0"/>
                <a:ea typeface="Times New Roman" charset="0"/>
                <a:cs typeface="Times New Roman" charset="0"/>
              </a:rPr>
              <a:t>Ö</a:t>
            </a:r>
            <a:r>
              <a:rPr lang="en-US" altLang="hu-HU" sz="2399" b="1" dirty="0">
                <a:solidFill>
                  <a:srgbClr val="E10E79"/>
                </a:solidFill>
                <a:latin typeface="Times New Roman" charset="0"/>
                <a:ea typeface="Times New Roman" charset="0"/>
                <a:cs typeface="Times New Roman" charset="0"/>
              </a:rPr>
              <a:t>s</a:t>
            </a:r>
            <a:r>
              <a:rPr lang="hu-HU" altLang="hu-HU" sz="2399" b="1" dirty="0">
                <a:solidFill>
                  <a:srgbClr val="E10E79"/>
                </a:solidFill>
                <a:latin typeface="Times New Roman" charset="0"/>
                <a:ea typeface="Times New Roman" charset="0"/>
                <a:cs typeface="Times New Roman" charset="0"/>
              </a:rPr>
              <a:t>s</a:t>
            </a:r>
            <a:r>
              <a:rPr lang="en-US" altLang="hu-HU" sz="2399" b="1" dirty="0" err="1">
                <a:solidFill>
                  <a:srgbClr val="E10E79"/>
                </a:solidFill>
                <a:latin typeface="Times New Roman" charset="0"/>
                <a:ea typeface="Times New Roman" charset="0"/>
                <a:cs typeface="Times New Roman" charset="0"/>
              </a:rPr>
              <a:t>zesen</a:t>
            </a:r>
            <a:r>
              <a:rPr lang="hu-HU" altLang="hu-HU" sz="2399" b="1" dirty="0">
                <a:solidFill>
                  <a:srgbClr val="E10E79"/>
                </a:solidFill>
                <a:latin typeface="Times New Roman" charset="0"/>
                <a:ea typeface="Times New Roman" charset="0"/>
                <a:cs typeface="Times New Roman" charset="0"/>
              </a:rPr>
              <a:t>:  </a:t>
            </a:r>
            <a:r>
              <a:rPr lang="en-US" altLang="hu-HU" sz="2399" b="1" dirty="0">
                <a:solidFill>
                  <a:srgbClr val="E10E79"/>
                </a:solidFill>
                <a:latin typeface="Times New Roman" charset="0"/>
                <a:ea typeface="Times New Roman" charset="0"/>
                <a:cs typeface="Times New Roman" charset="0"/>
              </a:rPr>
              <a:t> 1</a:t>
            </a:r>
            <a:r>
              <a:rPr lang="hu-HU" altLang="hu-HU" sz="2399" b="1" dirty="0">
                <a:solidFill>
                  <a:srgbClr val="E10E79"/>
                </a:solidFill>
                <a:latin typeface="Times New Roman" charset="0"/>
                <a:ea typeface="Times New Roman" charset="0"/>
                <a:cs typeface="Times New Roman" charset="0"/>
              </a:rPr>
              <a:t>89</a:t>
            </a:r>
            <a:r>
              <a:rPr lang="en-US" altLang="hu-HU" sz="2399" b="1" dirty="0">
                <a:solidFill>
                  <a:srgbClr val="E10E79"/>
                </a:solidFill>
                <a:latin typeface="Times New Roman" charset="0"/>
                <a:ea typeface="Times New Roman" charset="0"/>
                <a:cs typeface="Times New Roman" charset="0"/>
              </a:rPr>
              <a:t>.600 Ft</a:t>
            </a:r>
          </a:p>
        </p:txBody>
      </p:sp>
      <p:grpSp>
        <p:nvGrpSpPr>
          <p:cNvPr id="51205" name="Group 6"/>
          <p:cNvGrpSpPr>
            <a:grpSpLocks/>
          </p:cNvGrpSpPr>
          <p:nvPr/>
        </p:nvGrpSpPr>
        <p:grpSpPr bwMode="auto">
          <a:xfrm>
            <a:off x="3938589" y="2338389"/>
            <a:ext cx="3900487" cy="1812925"/>
            <a:chOff x="3593456" y="2702806"/>
            <a:chExt cx="3900527" cy="2070904"/>
          </a:xfrm>
        </p:grpSpPr>
        <p:grpSp>
          <p:nvGrpSpPr>
            <p:cNvPr id="51273" name="Group 4"/>
            <p:cNvGrpSpPr>
              <a:grpSpLocks/>
            </p:cNvGrpSpPr>
            <p:nvPr/>
          </p:nvGrpSpPr>
          <p:grpSpPr bwMode="auto">
            <a:xfrm>
              <a:off x="7148910" y="3444774"/>
              <a:ext cx="226093" cy="1321077"/>
              <a:chOff x="-544556" y="2171"/>
              <a:chExt cx="732482" cy="4279938"/>
            </a:xfrm>
          </p:grpSpPr>
          <p:pic>
            <p:nvPicPr>
              <p:cNvPr id="51295" name="Picture 75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544556" y="2171"/>
                <a:ext cx="729767" cy="3368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1296" name="Picture 75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544556" y="1794502"/>
                <a:ext cx="729767" cy="3368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1297" name="Picture 75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544556" y="1436035"/>
                <a:ext cx="729767" cy="3368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1298" name="Picture 75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544556" y="1077568"/>
                <a:ext cx="729767" cy="3368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1299" name="Picture 75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544556" y="719101"/>
                <a:ext cx="729767" cy="3368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1300" name="Picture 75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544556" y="360638"/>
                <a:ext cx="729767" cy="3368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1301" name="Picture 75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544556" y="2511433"/>
                <a:ext cx="729767" cy="3368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1302" name="Picture 75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544556" y="2152966"/>
                <a:ext cx="729767" cy="3368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1303" name="Picture 75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541841" y="2869899"/>
                <a:ext cx="729767" cy="3368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1304" name="Picture 75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541841" y="3945297"/>
                <a:ext cx="729767" cy="3368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1305" name="Picture 75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541841" y="3586830"/>
                <a:ext cx="729767" cy="3368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1306" name="Picture 75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541841" y="3228366"/>
                <a:ext cx="729767" cy="3368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51274" name="Group 5"/>
            <p:cNvGrpSpPr>
              <a:grpSpLocks/>
            </p:cNvGrpSpPr>
            <p:nvPr/>
          </p:nvGrpSpPr>
          <p:grpSpPr bwMode="auto">
            <a:xfrm>
              <a:off x="6678873" y="3450348"/>
              <a:ext cx="336329" cy="1306816"/>
              <a:chOff x="7971165" y="3854400"/>
              <a:chExt cx="226093" cy="878491"/>
            </a:xfrm>
          </p:grpSpPr>
          <p:pic>
            <p:nvPicPr>
              <p:cNvPr id="51287" name="Picture 75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971165" y="3965047"/>
                <a:ext cx="225255" cy="1039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1288" name="Picture 75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971165" y="3854400"/>
                <a:ext cx="225255" cy="1039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1289" name="Picture 75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971165" y="4186340"/>
                <a:ext cx="225255" cy="1039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1290" name="Picture 75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971165" y="4075693"/>
                <a:ext cx="225255" cy="1039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1291" name="Picture 75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972003" y="4296987"/>
                <a:ext cx="225255" cy="1039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1292" name="Picture 75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972003" y="4628927"/>
                <a:ext cx="225255" cy="1039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1293" name="Picture 75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972003" y="4518280"/>
                <a:ext cx="225255" cy="1039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1294" name="Picture 75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972003" y="4407634"/>
                <a:ext cx="225255" cy="1039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51275" name="Group 257"/>
            <p:cNvGrpSpPr>
              <a:grpSpLocks/>
            </p:cNvGrpSpPr>
            <p:nvPr/>
          </p:nvGrpSpPr>
          <p:grpSpPr bwMode="auto">
            <a:xfrm>
              <a:off x="5911048" y="3468818"/>
              <a:ext cx="674307" cy="1304892"/>
              <a:chOff x="7971165" y="3854400"/>
              <a:chExt cx="225255" cy="435904"/>
            </a:xfrm>
          </p:grpSpPr>
          <p:pic>
            <p:nvPicPr>
              <p:cNvPr id="51283" name="Picture 75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971165" y="3965047"/>
                <a:ext cx="225255" cy="1039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1284" name="Picture 75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971165" y="3854400"/>
                <a:ext cx="225255" cy="1039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1285" name="Picture 75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971165" y="4186340"/>
                <a:ext cx="225255" cy="1039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1286" name="Picture 75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971165" y="4075693"/>
                <a:ext cx="225255" cy="1039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51276" name="Group 266"/>
            <p:cNvGrpSpPr>
              <a:grpSpLocks/>
            </p:cNvGrpSpPr>
            <p:nvPr/>
          </p:nvGrpSpPr>
          <p:grpSpPr bwMode="auto">
            <a:xfrm>
              <a:off x="5160358" y="3594408"/>
              <a:ext cx="674307" cy="973667"/>
              <a:chOff x="7971165" y="3854400"/>
              <a:chExt cx="225255" cy="325257"/>
            </a:xfrm>
          </p:grpSpPr>
          <p:pic>
            <p:nvPicPr>
              <p:cNvPr id="51281" name="Picture 75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971165" y="3854400"/>
                <a:ext cx="225255" cy="1039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1282" name="Picture 75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971165" y="4075693"/>
                <a:ext cx="225255" cy="1039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51277" name="Picture 75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29930" y="3924732"/>
              <a:ext cx="674307" cy="3112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278" name="Picture 75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93456" y="3283130"/>
              <a:ext cx="674307" cy="3112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279" name="Picture 75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12046" y="2702806"/>
              <a:ext cx="674307" cy="3112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3" name="Line 12"/>
            <p:cNvSpPr>
              <a:spLocks noChangeShapeType="1"/>
            </p:cNvSpPr>
            <p:nvPr/>
          </p:nvSpPr>
          <p:spPr bwMode="auto">
            <a:xfrm>
              <a:off x="4268150" y="3415472"/>
              <a:ext cx="3225833" cy="0"/>
            </a:xfrm>
            <a:prstGeom prst="line">
              <a:avLst/>
            </a:prstGeom>
            <a:solidFill>
              <a:schemeClr val="tx1">
                <a:lumMod val="65000"/>
                <a:lumOff val="35000"/>
              </a:schemeClr>
            </a:solidFill>
            <a:ln w="28575">
              <a:solidFill>
                <a:schemeClr val="tx1"/>
              </a:solidFill>
              <a:prstDash val="dash"/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hu-HU" kern="0">
                <a:noFill/>
                <a:latin typeface="Times New Roman" charset="0"/>
                <a:ea typeface="Times New Roman" charset="0"/>
                <a:cs typeface="Times New Roman" charset="0"/>
                <a:sym typeface="Arial"/>
              </a:endParaRPr>
            </a:p>
          </p:txBody>
        </p:sp>
      </p:grpSp>
      <p:pic>
        <p:nvPicPr>
          <p:cNvPr id="51207" name="Picture 44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3700" y="938215"/>
            <a:ext cx="1627189" cy="750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8" name="Rectangle 444"/>
          <p:cNvSpPr>
            <a:spLocks noChangeArrowheads="1"/>
          </p:cNvSpPr>
          <p:nvPr/>
        </p:nvSpPr>
        <p:spPr bwMode="auto">
          <a:xfrm>
            <a:off x="4548189" y="982664"/>
            <a:ext cx="1047750" cy="522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pPr algn="ctr" eaLnBrk="1"/>
            <a:r>
              <a:rPr lang="hu-HU" altLang="x-none" sz="1399">
                <a:solidFill>
                  <a:srgbClr val="494949"/>
                </a:solidFill>
                <a:latin typeface="Times New Roman" charset="0"/>
                <a:ea typeface="Times New Roman" charset="0"/>
                <a:cs typeface="Times New Roman" charset="0"/>
              </a:rPr>
              <a:t>Saját 15.000 Ft</a:t>
            </a:r>
          </a:p>
        </p:txBody>
      </p:sp>
      <p:pic>
        <p:nvPicPr>
          <p:cNvPr id="51209" name="Picture 44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7639" y="57150"/>
            <a:ext cx="1627187" cy="75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10" name="Rectangle 446"/>
          <p:cNvSpPr>
            <a:spLocks noChangeArrowheads="1"/>
          </p:cNvSpPr>
          <p:nvPr/>
        </p:nvSpPr>
        <p:spPr bwMode="auto">
          <a:xfrm>
            <a:off x="6842125" y="101601"/>
            <a:ext cx="1047750" cy="522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pPr algn="ctr" eaLnBrk="1"/>
            <a:r>
              <a:rPr lang="hu-HU" altLang="x-none" sz="1399">
                <a:solidFill>
                  <a:srgbClr val="494949"/>
                </a:solidFill>
                <a:latin typeface="Times New Roman" charset="0"/>
                <a:ea typeface="Times New Roman" charset="0"/>
                <a:cs typeface="Times New Roman" charset="0"/>
              </a:rPr>
              <a:t>Saját 15.000 Ft</a:t>
            </a:r>
          </a:p>
        </p:txBody>
      </p:sp>
      <p:grpSp>
        <p:nvGrpSpPr>
          <p:cNvPr id="51211" name="Group 3"/>
          <p:cNvGrpSpPr>
            <a:grpSpLocks/>
          </p:cNvGrpSpPr>
          <p:nvPr/>
        </p:nvGrpSpPr>
        <p:grpSpPr bwMode="auto">
          <a:xfrm>
            <a:off x="492126" y="2146301"/>
            <a:ext cx="7956550" cy="6705600"/>
            <a:chOff x="936011" y="2507746"/>
            <a:chExt cx="7957019" cy="6706323"/>
          </a:xfrm>
        </p:grpSpPr>
        <p:grpSp>
          <p:nvGrpSpPr>
            <p:cNvPr id="51212" name="Group 510"/>
            <p:cNvGrpSpPr>
              <a:grpSpLocks/>
            </p:cNvGrpSpPr>
            <p:nvPr/>
          </p:nvGrpSpPr>
          <p:grpSpPr bwMode="auto">
            <a:xfrm>
              <a:off x="5545640" y="8326273"/>
              <a:ext cx="1626417" cy="750653"/>
              <a:chOff x="531751" y="5145838"/>
              <a:chExt cx="2501993" cy="1154765"/>
            </a:xfrm>
          </p:grpSpPr>
          <p:pic>
            <p:nvPicPr>
              <p:cNvPr id="51271" name="Picture 511"/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1751" y="5145838"/>
                <a:ext cx="2501993" cy="11547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1272" name="Rectangle 512"/>
              <p:cNvSpPr>
                <a:spLocks noChangeArrowheads="1"/>
              </p:cNvSpPr>
              <p:nvPr/>
            </p:nvSpPr>
            <p:spPr bwMode="auto">
              <a:xfrm>
                <a:off x="1060135" y="5209872"/>
                <a:ext cx="1613222" cy="8045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rgbClr val="000000"/>
                    </a:solidFill>
                    <a:latin typeface="Arial" charset="0"/>
                    <a:ea typeface="Arial" charset="0"/>
                    <a:cs typeface="Arial" charset="0"/>
                    <a:sym typeface="Arial" charset="0"/>
                  </a:defRPr>
                </a:lvl1pPr>
                <a:lvl2pPr marL="742950" indent="-285750">
                  <a:defRPr>
                    <a:solidFill>
                      <a:srgbClr val="000000"/>
                    </a:solidFill>
                    <a:latin typeface="Arial" charset="0"/>
                    <a:ea typeface="Arial" charset="0"/>
                    <a:cs typeface="Arial" charset="0"/>
                    <a:sym typeface="Arial" charset="0"/>
                  </a:defRPr>
                </a:lvl2pPr>
                <a:lvl3pPr marL="1143000" indent="-228600">
                  <a:defRPr>
                    <a:solidFill>
                      <a:srgbClr val="000000"/>
                    </a:solidFill>
                    <a:latin typeface="Arial" charset="0"/>
                    <a:ea typeface="Arial" charset="0"/>
                    <a:cs typeface="Arial" charset="0"/>
                    <a:sym typeface="Arial" charset="0"/>
                  </a:defRPr>
                </a:lvl3pPr>
                <a:lvl4pPr marL="1600200" indent="-228600">
                  <a:defRPr>
                    <a:solidFill>
                      <a:srgbClr val="000000"/>
                    </a:solidFill>
                    <a:latin typeface="Arial" charset="0"/>
                    <a:ea typeface="Arial" charset="0"/>
                    <a:cs typeface="Arial" charset="0"/>
                    <a:sym typeface="Arial" charset="0"/>
                  </a:defRPr>
                </a:lvl4pPr>
                <a:lvl5pPr marL="2057400" indent="-228600">
                  <a:defRPr>
                    <a:solidFill>
                      <a:srgbClr val="000000"/>
                    </a:solidFill>
                    <a:latin typeface="Arial" charset="0"/>
                    <a:ea typeface="Arial" charset="0"/>
                    <a:cs typeface="Arial" charset="0"/>
                    <a:sym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Arial" charset="0"/>
                    <a:ea typeface="Arial" charset="0"/>
                    <a:cs typeface="Arial" charset="0"/>
                    <a:sym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Arial" charset="0"/>
                    <a:ea typeface="Arial" charset="0"/>
                    <a:cs typeface="Arial" charset="0"/>
                    <a:sym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Arial" charset="0"/>
                    <a:ea typeface="Arial" charset="0"/>
                    <a:cs typeface="Arial" charset="0"/>
                    <a:sym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Arial" charset="0"/>
                    <a:ea typeface="Arial" charset="0"/>
                    <a:cs typeface="Arial" charset="0"/>
                    <a:sym typeface="Arial" charset="0"/>
                  </a:defRPr>
                </a:lvl9pPr>
              </a:lstStyle>
              <a:p>
                <a:pPr algn="ctr" eaLnBrk="1"/>
                <a:r>
                  <a:rPr lang="hu-HU" altLang="x-none" sz="1399">
                    <a:solidFill>
                      <a:srgbClr val="494949"/>
                    </a:solidFill>
                    <a:latin typeface="Times New Roman" charset="0"/>
                    <a:ea typeface="Times New Roman" charset="0"/>
                    <a:cs typeface="Times New Roman" charset="0"/>
                  </a:rPr>
                  <a:t>Saját 15.000 Ft</a:t>
                </a:r>
              </a:p>
            </p:txBody>
          </p:sp>
        </p:grpSp>
        <p:pic>
          <p:nvPicPr>
            <p:cNvPr id="51213" name="Picture 513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45640" y="7220820"/>
              <a:ext cx="1626417" cy="7506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214" name="Rectangle 514"/>
            <p:cNvSpPr>
              <a:spLocks noChangeArrowheads="1"/>
            </p:cNvSpPr>
            <p:nvPr/>
          </p:nvSpPr>
          <p:spPr bwMode="auto">
            <a:xfrm>
              <a:off x="5889115" y="7265798"/>
              <a:ext cx="1048673" cy="5230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1pPr>
              <a:lvl2pPr marL="742950" indent="-285750"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2pPr>
              <a:lvl3pPr marL="1143000" indent="-228600"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3pPr>
              <a:lvl4pPr marL="1600200" indent="-228600"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4pPr>
              <a:lvl5pPr marL="2057400" indent="-228600"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9pPr>
            </a:lstStyle>
            <a:p>
              <a:pPr algn="ctr" eaLnBrk="1"/>
              <a:r>
                <a:rPr lang="hu-HU" altLang="x-none" sz="1399">
                  <a:solidFill>
                    <a:srgbClr val="494949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Saját 15.000 Ft</a:t>
              </a:r>
            </a:p>
          </p:txBody>
        </p:sp>
        <p:pic>
          <p:nvPicPr>
            <p:cNvPr id="51215" name="Picture 515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45640" y="6115365"/>
              <a:ext cx="1626417" cy="7506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216" name="Rectangle 516"/>
            <p:cNvSpPr>
              <a:spLocks noChangeArrowheads="1"/>
            </p:cNvSpPr>
            <p:nvPr/>
          </p:nvSpPr>
          <p:spPr bwMode="auto">
            <a:xfrm>
              <a:off x="5889115" y="6170226"/>
              <a:ext cx="1048673" cy="5230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1pPr>
              <a:lvl2pPr marL="742950" indent="-285750"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2pPr>
              <a:lvl3pPr marL="1143000" indent="-228600"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3pPr>
              <a:lvl4pPr marL="1600200" indent="-228600"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4pPr>
              <a:lvl5pPr marL="2057400" indent="-228600"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9pPr>
            </a:lstStyle>
            <a:p>
              <a:pPr algn="ctr" eaLnBrk="1"/>
              <a:r>
                <a:rPr lang="hu-HU" altLang="x-none" sz="1399">
                  <a:solidFill>
                    <a:srgbClr val="494949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Saját 15.000 Ft</a:t>
              </a:r>
            </a:p>
          </p:txBody>
        </p:sp>
        <p:pic>
          <p:nvPicPr>
            <p:cNvPr id="51217" name="Picture 517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45640" y="5009910"/>
              <a:ext cx="1626417" cy="7506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218" name="Rectangle 518"/>
            <p:cNvSpPr>
              <a:spLocks noChangeArrowheads="1"/>
            </p:cNvSpPr>
            <p:nvPr/>
          </p:nvSpPr>
          <p:spPr bwMode="auto">
            <a:xfrm>
              <a:off x="5889115" y="5055056"/>
              <a:ext cx="1048673" cy="5230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1pPr>
              <a:lvl2pPr marL="742950" indent="-285750"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2pPr>
              <a:lvl3pPr marL="1143000" indent="-228600"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3pPr>
              <a:lvl4pPr marL="1600200" indent="-228600"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4pPr>
              <a:lvl5pPr marL="2057400" indent="-228600"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9pPr>
            </a:lstStyle>
            <a:p>
              <a:pPr algn="ctr" eaLnBrk="1"/>
              <a:r>
                <a:rPr lang="hu-HU" altLang="x-none" sz="1399">
                  <a:solidFill>
                    <a:srgbClr val="494949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Saját 15.000 Ft</a:t>
              </a:r>
            </a:p>
          </p:txBody>
        </p:sp>
        <p:pic>
          <p:nvPicPr>
            <p:cNvPr id="51219" name="Picture 519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61866" y="5604635"/>
              <a:ext cx="1626417" cy="7506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220" name="Rectangle 520"/>
            <p:cNvSpPr>
              <a:spLocks noChangeArrowheads="1"/>
            </p:cNvSpPr>
            <p:nvPr/>
          </p:nvSpPr>
          <p:spPr bwMode="auto">
            <a:xfrm>
              <a:off x="4405341" y="5651869"/>
              <a:ext cx="1048673" cy="5230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1pPr>
              <a:lvl2pPr marL="742950" indent="-285750"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2pPr>
              <a:lvl3pPr marL="1143000" indent="-228600"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3pPr>
              <a:lvl4pPr marL="1600200" indent="-228600"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4pPr>
              <a:lvl5pPr marL="2057400" indent="-228600"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9pPr>
            </a:lstStyle>
            <a:p>
              <a:pPr algn="ctr" eaLnBrk="1"/>
              <a:r>
                <a:rPr lang="hu-HU" altLang="x-none" sz="1399">
                  <a:solidFill>
                    <a:srgbClr val="494949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Saját 15.000 Ft</a:t>
              </a:r>
            </a:p>
          </p:txBody>
        </p:sp>
        <p:pic>
          <p:nvPicPr>
            <p:cNvPr id="51221" name="Picture 521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61866" y="7465423"/>
              <a:ext cx="1626417" cy="7506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222" name="Rectangle 522"/>
            <p:cNvSpPr>
              <a:spLocks noChangeArrowheads="1"/>
            </p:cNvSpPr>
            <p:nvPr/>
          </p:nvSpPr>
          <p:spPr bwMode="auto">
            <a:xfrm>
              <a:off x="4405341" y="7527407"/>
              <a:ext cx="1048673" cy="5230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1pPr>
              <a:lvl2pPr marL="742950" indent="-285750"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2pPr>
              <a:lvl3pPr marL="1143000" indent="-228600"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3pPr>
              <a:lvl4pPr marL="1600200" indent="-228600"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4pPr>
              <a:lvl5pPr marL="2057400" indent="-228600"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9pPr>
            </a:lstStyle>
            <a:p>
              <a:pPr algn="ctr" eaLnBrk="1"/>
              <a:r>
                <a:rPr lang="hu-HU" altLang="x-none" sz="1399">
                  <a:solidFill>
                    <a:srgbClr val="494949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Saját</a:t>
              </a:r>
            </a:p>
            <a:p>
              <a:pPr algn="ctr" eaLnBrk="1"/>
              <a:r>
                <a:rPr lang="hu-HU" altLang="x-none" sz="1399">
                  <a:solidFill>
                    <a:srgbClr val="494949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15.000 Ft</a:t>
              </a:r>
            </a:p>
          </p:txBody>
        </p:sp>
        <p:pic>
          <p:nvPicPr>
            <p:cNvPr id="51223" name="Picture 523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03640" y="6524396"/>
              <a:ext cx="1626417" cy="7506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224" name="Rectangle 524"/>
            <p:cNvSpPr>
              <a:spLocks noChangeArrowheads="1"/>
            </p:cNvSpPr>
            <p:nvPr/>
          </p:nvSpPr>
          <p:spPr bwMode="auto">
            <a:xfrm>
              <a:off x="2947115" y="6576539"/>
              <a:ext cx="1048673" cy="5230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1pPr>
              <a:lvl2pPr marL="742950" indent="-285750"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2pPr>
              <a:lvl3pPr marL="1143000" indent="-228600"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3pPr>
              <a:lvl4pPr marL="1600200" indent="-228600"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4pPr>
              <a:lvl5pPr marL="2057400" indent="-228600"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9pPr>
            </a:lstStyle>
            <a:p>
              <a:pPr algn="ctr" eaLnBrk="1"/>
              <a:r>
                <a:rPr lang="hu-HU" altLang="x-none" sz="1399">
                  <a:solidFill>
                    <a:srgbClr val="494949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Saját 15.000 Ft</a:t>
              </a:r>
            </a:p>
          </p:txBody>
        </p:sp>
        <p:pic>
          <p:nvPicPr>
            <p:cNvPr id="51225" name="Picture 525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6011" y="4221830"/>
              <a:ext cx="1626417" cy="7506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226" name="Rectangle 526"/>
            <p:cNvSpPr>
              <a:spLocks noChangeArrowheads="1"/>
            </p:cNvSpPr>
            <p:nvPr/>
          </p:nvSpPr>
          <p:spPr bwMode="auto">
            <a:xfrm>
              <a:off x="1279487" y="4267229"/>
              <a:ext cx="1048673" cy="5230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1pPr>
              <a:lvl2pPr marL="742950" indent="-285750"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2pPr>
              <a:lvl3pPr marL="1143000" indent="-228600"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3pPr>
              <a:lvl4pPr marL="1600200" indent="-228600"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4pPr>
              <a:lvl5pPr marL="2057400" indent="-228600"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9pPr>
            </a:lstStyle>
            <a:p>
              <a:pPr algn="ctr" eaLnBrk="1"/>
              <a:r>
                <a:rPr lang="hu-HU" altLang="x-none" sz="1399">
                  <a:solidFill>
                    <a:srgbClr val="494949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Saját 15.000 Ft</a:t>
              </a:r>
            </a:p>
          </p:txBody>
        </p:sp>
        <p:sp>
          <p:nvSpPr>
            <p:cNvPr id="528" name="Line 12">
              <a:extLst/>
            </p:cNvPr>
            <p:cNvSpPr>
              <a:spLocks noChangeShapeType="1"/>
            </p:cNvSpPr>
            <p:nvPr/>
          </p:nvSpPr>
          <p:spPr bwMode="auto">
            <a:xfrm>
              <a:off x="2444225" y="4568543"/>
              <a:ext cx="644880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hu-HU" kern="0">
                <a:latin typeface="Times New Roman" charset="0"/>
                <a:ea typeface="Times New Roman" charset="0"/>
                <a:cs typeface="Times New Roman" charset="0"/>
                <a:sym typeface="Arial"/>
              </a:endParaRPr>
            </a:p>
          </p:txBody>
        </p:sp>
        <p:pic>
          <p:nvPicPr>
            <p:cNvPr id="51228" name="Picture 530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82375" y="2507746"/>
              <a:ext cx="1626417" cy="7506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229" name="Rectangle 531"/>
            <p:cNvSpPr>
              <a:spLocks noChangeArrowheads="1"/>
            </p:cNvSpPr>
            <p:nvPr/>
          </p:nvSpPr>
          <p:spPr bwMode="auto">
            <a:xfrm>
              <a:off x="2931893" y="2549993"/>
              <a:ext cx="1048673" cy="5230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1pPr>
              <a:lvl2pPr marL="742950" indent="-285750"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2pPr>
              <a:lvl3pPr marL="1143000" indent="-228600"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3pPr>
              <a:lvl4pPr marL="1600200" indent="-228600"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4pPr>
              <a:lvl5pPr marL="2057400" indent="-228600"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9pPr>
            </a:lstStyle>
            <a:p>
              <a:pPr algn="ctr" eaLnBrk="1"/>
              <a:r>
                <a:rPr lang="hu-HU" altLang="x-none" sz="1399">
                  <a:solidFill>
                    <a:srgbClr val="494949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Saját 15.000 Ft</a:t>
              </a:r>
            </a:p>
          </p:txBody>
        </p:sp>
        <p:grpSp>
          <p:nvGrpSpPr>
            <p:cNvPr id="51230" name="Group 532"/>
            <p:cNvGrpSpPr>
              <a:grpSpLocks/>
            </p:cNvGrpSpPr>
            <p:nvPr/>
          </p:nvGrpSpPr>
          <p:grpSpPr bwMode="auto">
            <a:xfrm>
              <a:off x="8394682" y="4682719"/>
              <a:ext cx="498348" cy="4531350"/>
              <a:chOff x="7286154" y="787163"/>
              <a:chExt cx="912836" cy="8300178"/>
            </a:xfrm>
          </p:grpSpPr>
          <p:pic>
            <p:nvPicPr>
              <p:cNvPr id="51255" name="Picture 75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286154" y="787163"/>
                <a:ext cx="912836" cy="4213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1256" name="Picture 75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286154" y="3410392"/>
                <a:ext cx="912836" cy="4213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1257" name="Picture 75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286154" y="2885746"/>
                <a:ext cx="912836" cy="4213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1258" name="Picture 75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286154" y="2361100"/>
                <a:ext cx="912836" cy="4213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1259" name="Picture 75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286154" y="1836455"/>
                <a:ext cx="912836" cy="4213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1260" name="Picture 75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286154" y="1311809"/>
                <a:ext cx="912836" cy="4213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1261" name="Picture 75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286154" y="4459685"/>
                <a:ext cx="912836" cy="4213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1262" name="Picture 75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286154" y="3935038"/>
                <a:ext cx="912836" cy="4213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1263" name="Picture 75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286154" y="4993512"/>
                <a:ext cx="912836" cy="4213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1264" name="Picture 75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286154" y="7616741"/>
                <a:ext cx="912836" cy="4213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1265" name="Picture 75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286154" y="7092095"/>
                <a:ext cx="912836" cy="4213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1266" name="Picture 75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286154" y="6567449"/>
                <a:ext cx="912836" cy="4213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1267" name="Picture 75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286154" y="6042803"/>
                <a:ext cx="912836" cy="4213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1268" name="Picture 75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286154" y="5518158"/>
                <a:ext cx="912836" cy="4213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1269" name="Picture 75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286154" y="8666034"/>
                <a:ext cx="912836" cy="4213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1270" name="Picture 75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286154" y="8141387"/>
                <a:ext cx="912836" cy="4213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51231" name="Group 549"/>
            <p:cNvGrpSpPr>
              <a:grpSpLocks/>
            </p:cNvGrpSpPr>
            <p:nvPr/>
          </p:nvGrpSpPr>
          <p:grpSpPr bwMode="auto">
            <a:xfrm>
              <a:off x="7244793" y="4813021"/>
              <a:ext cx="1053181" cy="486083"/>
              <a:chOff x="7269153" y="5058236"/>
              <a:chExt cx="834215" cy="385022"/>
            </a:xfrm>
          </p:grpSpPr>
          <p:pic>
            <p:nvPicPr>
              <p:cNvPr id="51253" name="Picture 75"/>
              <p:cNvPicPr>
                <a:picLocks noChangeAspect="1" noChangeArrowheads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269153" y="5058236"/>
                <a:ext cx="834215" cy="3850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52" name="TextBox 551">
                <a:extLst/>
              </p:cNvPr>
              <p:cNvSpPr txBox="1"/>
              <p:nvPr/>
            </p:nvSpPr>
            <p:spPr>
              <a:xfrm>
                <a:off x="7342078" y="5078528"/>
                <a:ext cx="742363" cy="2679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spcFirstLastPara="1" lIns="45719" tIns="45719" rIns="45719" bIns="45719" spcCol="38100">
                <a:spAutoFit/>
              </a:bodyPr>
              <a:lstStyle/>
              <a:p>
                <a:pPr algn="ctr">
                  <a:defRPr/>
                </a:pPr>
                <a:r>
                  <a:rPr lang="hu-HU" sz="799" kern="0" dirty="0">
                    <a:solidFill>
                      <a:srgbClr val="494949"/>
                    </a:solidFill>
                    <a:latin typeface="Times New Roman" charset="0"/>
                    <a:ea typeface="Times New Roman" charset="0"/>
                    <a:cs typeface="Times New Roman" charset="0"/>
                    <a:sym typeface="Arial"/>
                  </a:rPr>
                  <a:t>SAJÁT</a:t>
                </a:r>
              </a:p>
              <a:p>
                <a:pPr algn="ctr">
                  <a:defRPr/>
                </a:pPr>
                <a:r>
                  <a:rPr lang="hu-HU" sz="799" kern="0" dirty="0">
                    <a:solidFill>
                      <a:srgbClr val="494949"/>
                    </a:solidFill>
                    <a:latin typeface="Times New Roman" charset="0"/>
                    <a:ea typeface="Times New Roman" charset="0"/>
                    <a:cs typeface="Times New Roman" charset="0"/>
                    <a:sym typeface="Arial"/>
                  </a:rPr>
                  <a:t>15.000 Ft</a:t>
                </a:r>
              </a:p>
            </p:txBody>
          </p:sp>
        </p:grpSp>
        <p:grpSp>
          <p:nvGrpSpPr>
            <p:cNvPr id="51232" name="Group 552"/>
            <p:cNvGrpSpPr>
              <a:grpSpLocks/>
            </p:cNvGrpSpPr>
            <p:nvPr/>
          </p:nvGrpSpPr>
          <p:grpSpPr bwMode="auto">
            <a:xfrm>
              <a:off x="7244793" y="5366132"/>
              <a:ext cx="1053181" cy="486083"/>
              <a:chOff x="7269153" y="5477665"/>
              <a:chExt cx="834215" cy="385022"/>
            </a:xfrm>
          </p:grpSpPr>
          <p:pic>
            <p:nvPicPr>
              <p:cNvPr id="51251" name="Picture 75"/>
              <p:cNvPicPr>
                <a:picLocks noChangeAspect="1" noChangeArrowheads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269153" y="5477665"/>
                <a:ext cx="834215" cy="3850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55" name="TextBox 554">
                <a:extLst/>
              </p:cNvPr>
              <p:cNvSpPr txBox="1"/>
              <p:nvPr/>
            </p:nvSpPr>
            <p:spPr>
              <a:xfrm>
                <a:off x="7342078" y="5506319"/>
                <a:ext cx="742363" cy="2679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spcFirstLastPara="1" lIns="45719" tIns="45719" rIns="45719" bIns="45719" spcCol="38100">
                <a:spAutoFit/>
              </a:bodyPr>
              <a:lstStyle/>
              <a:p>
                <a:pPr algn="ctr">
                  <a:defRPr/>
                </a:pPr>
                <a:r>
                  <a:rPr lang="hu-HU" sz="799" kern="0" dirty="0">
                    <a:solidFill>
                      <a:srgbClr val="494949"/>
                    </a:solidFill>
                    <a:latin typeface="Times New Roman" charset="0"/>
                    <a:ea typeface="Times New Roman" charset="0"/>
                    <a:cs typeface="Times New Roman" charset="0"/>
                    <a:sym typeface="Arial"/>
                  </a:rPr>
                  <a:t>SAJÁT</a:t>
                </a:r>
              </a:p>
              <a:p>
                <a:pPr algn="ctr">
                  <a:defRPr/>
                </a:pPr>
                <a:r>
                  <a:rPr lang="hu-HU" sz="799" kern="0" dirty="0">
                    <a:solidFill>
                      <a:srgbClr val="494949"/>
                    </a:solidFill>
                    <a:latin typeface="Times New Roman" charset="0"/>
                    <a:ea typeface="Times New Roman" charset="0"/>
                    <a:cs typeface="Times New Roman" charset="0"/>
                    <a:sym typeface="Arial"/>
                  </a:rPr>
                  <a:t>15.000 Ft</a:t>
                </a:r>
              </a:p>
            </p:txBody>
          </p:sp>
        </p:grpSp>
        <p:grpSp>
          <p:nvGrpSpPr>
            <p:cNvPr id="51233" name="Group 555"/>
            <p:cNvGrpSpPr>
              <a:grpSpLocks/>
            </p:cNvGrpSpPr>
            <p:nvPr/>
          </p:nvGrpSpPr>
          <p:grpSpPr bwMode="auto">
            <a:xfrm>
              <a:off x="7244793" y="5919243"/>
              <a:ext cx="1053181" cy="486083"/>
              <a:chOff x="7269153" y="5897094"/>
              <a:chExt cx="834215" cy="385022"/>
            </a:xfrm>
          </p:grpSpPr>
          <p:pic>
            <p:nvPicPr>
              <p:cNvPr id="51249" name="Picture 75"/>
              <p:cNvPicPr>
                <a:picLocks noChangeAspect="1" noChangeArrowheads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269153" y="5897094"/>
                <a:ext cx="834215" cy="3850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58" name="TextBox 557">
                <a:extLst/>
              </p:cNvPr>
              <p:cNvSpPr txBox="1"/>
              <p:nvPr/>
            </p:nvSpPr>
            <p:spPr>
              <a:xfrm>
                <a:off x="7342078" y="5928268"/>
                <a:ext cx="742363" cy="2679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spcFirstLastPara="1" lIns="45719" tIns="45719" rIns="45719" bIns="45719" spcCol="38100">
                <a:spAutoFit/>
              </a:bodyPr>
              <a:lstStyle/>
              <a:p>
                <a:pPr algn="ctr">
                  <a:defRPr/>
                </a:pPr>
                <a:r>
                  <a:rPr lang="hu-HU" sz="799" kern="0" dirty="0">
                    <a:solidFill>
                      <a:srgbClr val="494949"/>
                    </a:solidFill>
                    <a:latin typeface="Times New Roman" charset="0"/>
                    <a:ea typeface="Times New Roman" charset="0"/>
                    <a:cs typeface="Times New Roman" charset="0"/>
                    <a:sym typeface="Arial"/>
                  </a:rPr>
                  <a:t>SAJÁT</a:t>
                </a:r>
              </a:p>
              <a:p>
                <a:pPr algn="ctr">
                  <a:defRPr/>
                </a:pPr>
                <a:r>
                  <a:rPr lang="hu-HU" sz="799" kern="0" dirty="0">
                    <a:solidFill>
                      <a:srgbClr val="494949"/>
                    </a:solidFill>
                    <a:latin typeface="Times New Roman" charset="0"/>
                    <a:ea typeface="Times New Roman" charset="0"/>
                    <a:cs typeface="Times New Roman" charset="0"/>
                    <a:sym typeface="Arial"/>
                  </a:rPr>
                  <a:t>15.000 Ft</a:t>
                </a:r>
              </a:p>
            </p:txBody>
          </p:sp>
        </p:grpSp>
        <p:grpSp>
          <p:nvGrpSpPr>
            <p:cNvPr id="51234" name="Group 558"/>
            <p:cNvGrpSpPr>
              <a:grpSpLocks/>
            </p:cNvGrpSpPr>
            <p:nvPr/>
          </p:nvGrpSpPr>
          <p:grpSpPr bwMode="auto">
            <a:xfrm>
              <a:off x="7244793" y="6472354"/>
              <a:ext cx="1053181" cy="486083"/>
              <a:chOff x="7269153" y="6316523"/>
              <a:chExt cx="834215" cy="385022"/>
            </a:xfrm>
          </p:grpSpPr>
          <p:pic>
            <p:nvPicPr>
              <p:cNvPr id="51247" name="Picture 75"/>
              <p:cNvPicPr>
                <a:picLocks noChangeAspect="1" noChangeArrowheads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269153" y="6316523"/>
                <a:ext cx="834215" cy="3850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61" name="TextBox 560">
                <a:extLst/>
              </p:cNvPr>
              <p:cNvSpPr txBox="1"/>
              <p:nvPr/>
            </p:nvSpPr>
            <p:spPr>
              <a:xfrm>
                <a:off x="7342078" y="6338537"/>
                <a:ext cx="742363" cy="2679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spcFirstLastPara="1" lIns="45719" tIns="45719" rIns="45719" bIns="45719" spcCol="38100">
                <a:spAutoFit/>
              </a:bodyPr>
              <a:lstStyle/>
              <a:p>
                <a:pPr algn="ctr">
                  <a:defRPr/>
                </a:pPr>
                <a:r>
                  <a:rPr lang="hu-HU" sz="799" kern="0" dirty="0">
                    <a:solidFill>
                      <a:srgbClr val="494949"/>
                    </a:solidFill>
                    <a:latin typeface="Times New Roman" charset="0"/>
                    <a:ea typeface="Times New Roman" charset="0"/>
                    <a:cs typeface="Times New Roman" charset="0"/>
                    <a:sym typeface="Arial"/>
                  </a:rPr>
                  <a:t>SAJÁT</a:t>
                </a:r>
              </a:p>
              <a:p>
                <a:pPr algn="ctr">
                  <a:defRPr/>
                </a:pPr>
                <a:r>
                  <a:rPr lang="hu-HU" sz="799" kern="0" dirty="0">
                    <a:solidFill>
                      <a:srgbClr val="494949"/>
                    </a:solidFill>
                    <a:latin typeface="Times New Roman" charset="0"/>
                    <a:ea typeface="Times New Roman" charset="0"/>
                    <a:cs typeface="Times New Roman" charset="0"/>
                    <a:sym typeface="Arial"/>
                  </a:rPr>
                  <a:t>15.000 Ft</a:t>
                </a:r>
              </a:p>
            </p:txBody>
          </p:sp>
        </p:grpSp>
        <p:grpSp>
          <p:nvGrpSpPr>
            <p:cNvPr id="51235" name="Group 561"/>
            <p:cNvGrpSpPr>
              <a:grpSpLocks/>
            </p:cNvGrpSpPr>
            <p:nvPr/>
          </p:nvGrpSpPr>
          <p:grpSpPr bwMode="auto">
            <a:xfrm>
              <a:off x="7244793" y="7025465"/>
              <a:ext cx="1053181" cy="486083"/>
              <a:chOff x="7269153" y="6735952"/>
              <a:chExt cx="834215" cy="385022"/>
            </a:xfrm>
          </p:grpSpPr>
          <p:pic>
            <p:nvPicPr>
              <p:cNvPr id="51245" name="Picture 75"/>
              <p:cNvPicPr>
                <a:picLocks noChangeAspect="1" noChangeArrowheads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269153" y="6735952"/>
                <a:ext cx="834215" cy="3850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64" name="TextBox 563">
                <a:extLst/>
              </p:cNvPr>
              <p:cNvSpPr txBox="1"/>
              <p:nvPr/>
            </p:nvSpPr>
            <p:spPr>
              <a:xfrm>
                <a:off x="7342078" y="6760487"/>
                <a:ext cx="742363" cy="2679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spcFirstLastPara="1" lIns="45719" tIns="45719" rIns="45719" bIns="45719" spcCol="38100">
                <a:spAutoFit/>
              </a:bodyPr>
              <a:lstStyle/>
              <a:p>
                <a:pPr algn="ctr">
                  <a:defRPr/>
                </a:pPr>
                <a:r>
                  <a:rPr lang="hu-HU" sz="799" kern="0" dirty="0">
                    <a:solidFill>
                      <a:srgbClr val="494949"/>
                    </a:solidFill>
                    <a:latin typeface="Times New Roman" charset="0"/>
                    <a:ea typeface="Times New Roman" charset="0"/>
                    <a:cs typeface="Times New Roman" charset="0"/>
                    <a:sym typeface="Arial"/>
                  </a:rPr>
                  <a:t>SAJÁT</a:t>
                </a:r>
              </a:p>
              <a:p>
                <a:pPr algn="ctr">
                  <a:defRPr/>
                </a:pPr>
                <a:r>
                  <a:rPr lang="hu-HU" sz="799" kern="0" dirty="0">
                    <a:solidFill>
                      <a:srgbClr val="494949"/>
                    </a:solidFill>
                    <a:latin typeface="Times New Roman" charset="0"/>
                    <a:ea typeface="Times New Roman" charset="0"/>
                    <a:cs typeface="Times New Roman" charset="0"/>
                    <a:sym typeface="Arial"/>
                  </a:rPr>
                  <a:t>15.000 Ft</a:t>
                </a:r>
              </a:p>
            </p:txBody>
          </p:sp>
        </p:grpSp>
        <p:grpSp>
          <p:nvGrpSpPr>
            <p:cNvPr id="51236" name="Group 564"/>
            <p:cNvGrpSpPr>
              <a:grpSpLocks/>
            </p:cNvGrpSpPr>
            <p:nvPr/>
          </p:nvGrpSpPr>
          <p:grpSpPr bwMode="auto">
            <a:xfrm>
              <a:off x="7244793" y="7578576"/>
              <a:ext cx="1053181" cy="486083"/>
              <a:chOff x="7269153" y="7155381"/>
              <a:chExt cx="834215" cy="385022"/>
            </a:xfrm>
          </p:grpSpPr>
          <p:pic>
            <p:nvPicPr>
              <p:cNvPr id="51243" name="Picture 75"/>
              <p:cNvPicPr>
                <a:picLocks noChangeAspect="1" noChangeArrowheads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269153" y="7155381"/>
                <a:ext cx="834215" cy="3850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67" name="TextBox 566">
                <a:extLst/>
              </p:cNvPr>
              <p:cNvSpPr txBox="1"/>
              <p:nvPr/>
            </p:nvSpPr>
            <p:spPr>
              <a:xfrm>
                <a:off x="7342078" y="7188278"/>
                <a:ext cx="742363" cy="2679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spcFirstLastPara="1" lIns="45719" tIns="45719" rIns="45719" bIns="45719" spcCol="38100">
                <a:spAutoFit/>
              </a:bodyPr>
              <a:lstStyle/>
              <a:p>
                <a:pPr algn="ctr">
                  <a:defRPr/>
                </a:pPr>
                <a:r>
                  <a:rPr lang="hu-HU" sz="799" kern="0" dirty="0">
                    <a:solidFill>
                      <a:srgbClr val="494949"/>
                    </a:solidFill>
                    <a:latin typeface="Times New Roman" charset="0"/>
                    <a:ea typeface="Times New Roman" charset="0"/>
                    <a:cs typeface="Times New Roman" charset="0"/>
                    <a:sym typeface="Arial"/>
                  </a:rPr>
                  <a:t>SAJÁT</a:t>
                </a:r>
              </a:p>
              <a:p>
                <a:pPr algn="ctr">
                  <a:defRPr/>
                </a:pPr>
                <a:r>
                  <a:rPr lang="hu-HU" sz="799" kern="0" dirty="0">
                    <a:solidFill>
                      <a:srgbClr val="494949"/>
                    </a:solidFill>
                    <a:latin typeface="Times New Roman" charset="0"/>
                    <a:ea typeface="Times New Roman" charset="0"/>
                    <a:cs typeface="Times New Roman" charset="0"/>
                    <a:sym typeface="Arial"/>
                  </a:rPr>
                  <a:t>15.000 Ft</a:t>
                </a:r>
              </a:p>
            </p:txBody>
          </p:sp>
        </p:grpSp>
        <p:grpSp>
          <p:nvGrpSpPr>
            <p:cNvPr id="51237" name="Group 567"/>
            <p:cNvGrpSpPr>
              <a:grpSpLocks/>
            </p:cNvGrpSpPr>
            <p:nvPr/>
          </p:nvGrpSpPr>
          <p:grpSpPr bwMode="auto">
            <a:xfrm>
              <a:off x="7244793" y="8131687"/>
              <a:ext cx="1053181" cy="486083"/>
              <a:chOff x="7269153" y="7574810"/>
              <a:chExt cx="834215" cy="385022"/>
            </a:xfrm>
          </p:grpSpPr>
          <p:pic>
            <p:nvPicPr>
              <p:cNvPr id="51241" name="Picture 75"/>
              <p:cNvPicPr>
                <a:picLocks noChangeAspect="1" noChangeArrowheads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269153" y="7574810"/>
                <a:ext cx="834215" cy="3850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70" name="TextBox 569">
                <a:extLst/>
              </p:cNvPr>
              <p:cNvSpPr txBox="1"/>
              <p:nvPr/>
            </p:nvSpPr>
            <p:spPr>
              <a:xfrm>
                <a:off x="7342078" y="7604387"/>
                <a:ext cx="742363" cy="2679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spcFirstLastPara="1" lIns="45719" tIns="45719" rIns="45719" bIns="45719" spcCol="38100">
                <a:spAutoFit/>
              </a:bodyPr>
              <a:lstStyle/>
              <a:p>
                <a:pPr algn="ctr">
                  <a:defRPr/>
                </a:pPr>
                <a:r>
                  <a:rPr lang="hu-HU" sz="799" kern="0" dirty="0">
                    <a:solidFill>
                      <a:srgbClr val="494949"/>
                    </a:solidFill>
                    <a:latin typeface="Times New Roman" charset="0"/>
                    <a:ea typeface="Times New Roman" charset="0"/>
                    <a:cs typeface="Times New Roman" charset="0"/>
                    <a:sym typeface="Arial"/>
                  </a:rPr>
                  <a:t>SAJÁT</a:t>
                </a:r>
              </a:p>
              <a:p>
                <a:pPr algn="ctr">
                  <a:defRPr/>
                </a:pPr>
                <a:r>
                  <a:rPr lang="hu-HU" sz="799" kern="0" dirty="0">
                    <a:solidFill>
                      <a:srgbClr val="494949"/>
                    </a:solidFill>
                    <a:latin typeface="Times New Roman" charset="0"/>
                    <a:ea typeface="Times New Roman" charset="0"/>
                    <a:cs typeface="Times New Roman" charset="0"/>
                    <a:sym typeface="Arial"/>
                  </a:rPr>
                  <a:t>15.000 Ft</a:t>
                </a:r>
              </a:p>
            </p:txBody>
          </p:sp>
        </p:grpSp>
        <p:grpSp>
          <p:nvGrpSpPr>
            <p:cNvPr id="51238" name="Group 570"/>
            <p:cNvGrpSpPr>
              <a:grpSpLocks/>
            </p:cNvGrpSpPr>
            <p:nvPr/>
          </p:nvGrpSpPr>
          <p:grpSpPr bwMode="auto">
            <a:xfrm>
              <a:off x="7244793" y="8684801"/>
              <a:ext cx="1053181" cy="486083"/>
              <a:chOff x="7269153" y="7994240"/>
              <a:chExt cx="834215" cy="385022"/>
            </a:xfrm>
          </p:grpSpPr>
          <p:pic>
            <p:nvPicPr>
              <p:cNvPr id="51239" name="Picture 75"/>
              <p:cNvPicPr>
                <a:picLocks noChangeAspect="1" noChangeArrowheads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269153" y="7994240"/>
                <a:ext cx="834215" cy="3850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73" name="TextBox 572">
                <a:extLst/>
              </p:cNvPr>
              <p:cNvSpPr txBox="1"/>
              <p:nvPr/>
            </p:nvSpPr>
            <p:spPr>
              <a:xfrm>
                <a:off x="7342078" y="8014657"/>
                <a:ext cx="742363" cy="2679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spcFirstLastPara="1" lIns="45719" tIns="45719" rIns="45719" bIns="45719" spcCol="38100">
                <a:spAutoFit/>
              </a:bodyPr>
              <a:lstStyle/>
              <a:p>
                <a:pPr algn="ctr">
                  <a:defRPr/>
                </a:pPr>
                <a:r>
                  <a:rPr lang="hu-HU" sz="799" kern="0" dirty="0">
                    <a:solidFill>
                      <a:srgbClr val="494949"/>
                    </a:solidFill>
                    <a:latin typeface="Times New Roman" charset="0"/>
                    <a:ea typeface="Times New Roman" charset="0"/>
                    <a:cs typeface="Times New Roman" charset="0"/>
                    <a:sym typeface="Arial"/>
                  </a:rPr>
                  <a:t>SAJÁT</a:t>
                </a:r>
              </a:p>
              <a:p>
                <a:pPr algn="ctr">
                  <a:defRPr/>
                </a:pPr>
                <a:r>
                  <a:rPr lang="hu-HU" sz="799" kern="0" dirty="0">
                    <a:solidFill>
                      <a:srgbClr val="494949"/>
                    </a:solidFill>
                    <a:latin typeface="Times New Roman" charset="0"/>
                    <a:ea typeface="Times New Roman" charset="0"/>
                    <a:cs typeface="Times New Roman" charset="0"/>
                    <a:sym typeface="Arial"/>
                  </a:rPr>
                  <a:t>15.000 Ft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567296384"/>
      </p:ext>
    </p:extLst>
  </p:cSld>
  <p:clrMapOvr>
    <a:masterClrMapping/>
  </p:clrMapOvr>
  <p:transition spd="slow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Egyenes összekötő 4"/>
          <p:cNvCxnSpPr/>
          <p:nvPr/>
        </p:nvCxnSpPr>
        <p:spPr>
          <a:xfrm>
            <a:off x="350948" y="950377"/>
            <a:ext cx="4044800" cy="0"/>
          </a:xfrm>
          <a:prstGeom prst="line">
            <a:avLst/>
          </a:prstGeom>
          <a:noFill/>
          <a:ln w="57150" cap="flat">
            <a:solidFill>
              <a:srgbClr val="DE006E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6" name="Szövegdoboz 5"/>
          <p:cNvSpPr txBox="1"/>
          <p:nvPr/>
        </p:nvSpPr>
        <p:spPr>
          <a:xfrm>
            <a:off x="295391" y="264991"/>
            <a:ext cx="10774454" cy="53000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6" tIns="45716" rIns="45716" bIns="45716" numCol="1" spcCol="26787" rtlCol="0" anchor="t">
            <a:spAutoFit/>
          </a:bodyPr>
          <a:lstStyle/>
          <a:p>
            <a:pPr defTabSz="914307"/>
            <a:r>
              <a:rPr lang="hu-HU" sz="2844" b="1" dirty="0">
                <a:solidFill>
                  <a:srgbClr val="DE006E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Arial"/>
              </a:rPr>
              <a:t>KARRIER JUTALÉKOK:</a:t>
            </a:r>
            <a:endParaRPr lang="en-US" sz="2844" b="1" dirty="0">
              <a:solidFill>
                <a:srgbClr val="DE006E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  <a:sym typeface="Arial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363" y="2214105"/>
            <a:ext cx="11868644" cy="57789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70954545"/>
      </p:ext>
    </p:extLst>
  </p:cSld>
  <p:clrMapOvr>
    <a:masterClrMapping/>
  </p:clrMapOvr>
  <p:transition spd="med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326" descr="CustomShape 1"/>
          <p:cNvSpPr/>
          <p:nvPr/>
        </p:nvSpPr>
        <p:spPr>
          <a:xfrm>
            <a:off x="713232" y="781627"/>
            <a:ext cx="11631168" cy="9335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760" tIns="50760" rIns="50760" bIns="50760" anchor="ctr">
            <a:spAutoFit/>
          </a:bodyPr>
          <a:lstStyle/>
          <a:p>
            <a:pPr algn="ctr">
              <a:defRPr sz="5400" spc="-1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Roboto Medium"/>
                <a:ea typeface="Roboto Medium"/>
                <a:cs typeface="Roboto Medium"/>
                <a:sym typeface="Roboto Medium"/>
              </a:defRPr>
            </a:pPr>
            <a:endParaRPr spc="-3" dirty="0"/>
          </a:p>
        </p:txBody>
      </p:sp>
      <p:sp>
        <p:nvSpPr>
          <p:cNvPr id="5" name="Shape 326" descr="CustomShape 1"/>
          <p:cNvSpPr/>
          <p:nvPr/>
        </p:nvSpPr>
        <p:spPr>
          <a:xfrm>
            <a:off x="26416" y="375063"/>
            <a:ext cx="13004800" cy="2872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760" tIns="50760" rIns="50760" bIns="50760" anchor="ctr">
            <a:spAutoFit/>
          </a:bodyPr>
          <a:lstStyle/>
          <a:p>
            <a:pPr algn="ctr">
              <a:defRPr sz="5400" spc="-1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Roboto Medium"/>
                <a:ea typeface="Roboto Medium"/>
                <a:cs typeface="Roboto Medium"/>
                <a:sym typeface="Roboto Medium"/>
              </a:defRPr>
            </a:pPr>
            <a:r>
              <a:rPr lang="hu-HU" sz="3600" spc="-1" dirty="0"/>
              <a:t>Üzleti indulás: </a:t>
            </a:r>
            <a:r>
              <a:rPr lang="hu-HU" sz="3600" b="1" spc="-1" dirty="0">
                <a:solidFill>
                  <a:srgbClr val="E10E79"/>
                </a:solidFill>
              </a:rPr>
              <a:t>375.000 Ft</a:t>
            </a:r>
            <a:endParaRPr lang="hu-HU" sz="3600" b="1" spc="-1" dirty="0"/>
          </a:p>
          <a:p>
            <a:pPr algn="ctr">
              <a:defRPr sz="5400" spc="-1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Roboto Medium"/>
                <a:ea typeface="Roboto Medium"/>
                <a:cs typeface="Roboto Medium"/>
                <a:sym typeface="Roboto Medium"/>
              </a:defRPr>
            </a:pPr>
            <a:r>
              <a:rPr lang="hu-HU" sz="3600" spc="-1" dirty="0"/>
              <a:t> </a:t>
            </a:r>
            <a:r>
              <a:rPr lang="hu-HU" sz="3600" spc="-1" dirty="0">
                <a:solidFill>
                  <a:schemeClr val="tx1">
                    <a:lumMod val="95000"/>
                    <a:lumOff val="5000"/>
                  </a:schemeClr>
                </a:solidFill>
              </a:rPr>
              <a:t>375.000 Ft foglaló (25PP)  </a:t>
            </a:r>
          </a:p>
          <a:p>
            <a:pPr algn="ctr">
              <a:defRPr sz="5400" spc="-1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Roboto Medium"/>
                <a:ea typeface="Roboto Medium"/>
                <a:cs typeface="Roboto Medium"/>
                <a:sym typeface="Roboto Medium"/>
              </a:defRPr>
            </a:pPr>
            <a:endParaRPr lang="hu-HU" sz="3000" spc="-1" dirty="0"/>
          </a:p>
          <a:p>
            <a:pPr algn="ctr">
              <a:defRPr sz="5400" spc="-1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Roboto Medium"/>
                <a:ea typeface="Roboto Medium"/>
                <a:cs typeface="Roboto Medium"/>
                <a:sym typeface="Roboto Medium"/>
              </a:defRPr>
            </a:pPr>
            <a:r>
              <a:rPr lang="hu-HU" sz="3600" spc="-1" dirty="0"/>
              <a:t>„Négyes másolódást” és 30.000 Ft átlagos havi </a:t>
            </a:r>
          </a:p>
          <a:p>
            <a:pPr algn="ctr">
              <a:defRPr sz="5400" spc="-1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Roboto Medium"/>
                <a:ea typeface="Roboto Medium"/>
                <a:cs typeface="Roboto Medium"/>
                <a:sym typeface="Roboto Medium"/>
              </a:defRPr>
            </a:pPr>
            <a:r>
              <a:rPr lang="en-US" sz="3600" spc="-1" dirty="0"/>
              <a:t>K</a:t>
            </a:r>
            <a:r>
              <a:rPr lang="hu-HU" sz="3600" spc="-1" dirty="0"/>
              <a:t>öltést feltételezve mit érhetünk el?</a:t>
            </a:r>
            <a:endParaRPr sz="3600" spc="-3" dirty="0"/>
          </a:p>
        </p:txBody>
      </p:sp>
      <p:graphicFrame>
        <p:nvGraphicFramePr>
          <p:cNvPr id="6" name="Táblázat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2322097"/>
              </p:ext>
            </p:extLst>
          </p:nvPr>
        </p:nvGraphicFramePr>
        <p:xfrm>
          <a:off x="302136" y="3584448"/>
          <a:ext cx="12408023" cy="459028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116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149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864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990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09589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015482">
                <a:tc>
                  <a:txBody>
                    <a:bodyPr/>
                    <a:lstStyle/>
                    <a:p>
                      <a:pPr algn="ctr"/>
                      <a:r>
                        <a:rPr lang="hu-HU" sz="2000" b="1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„Hónap”</a:t>
                      </a:r>
                    </a:p>
                  </a:txBody>
                  <a:tcPr anchor="ctr">
                    <a:lnR w="12700" cmpd="sng">
                      <a:noFill/>
                    </a:lnR>
                    <a:lnB w="12700" cmpd="sng">
                      <a:noFill/>
                    </a:lnB>
                    <a:solidFill>
                      <a:srgbClr val="E10E7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2000" b="1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Ajánlói jutalék - Ft</a:t>
                      </a:r>
                      <a:br>
                        <a:rPr lang="hu-HU" sz="2000" b="1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</a:br>
                      <a:r>
                        <a:rPr lang="hu-HU" sz="2000" b="1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(5 % passzív jövedelem)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B w="12700" cmpd="sng">
                      <a:noFill/>
                    </a:lnB>
                    <a:solidFill>
                      <a:srgbClr val="CC00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000" b="1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Bináris</a:t>
                      </a:r>
                      <a:r>
                        <a:rPr lang="hu-HU" sz="2000" b="1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</a:t>
                      </a:r>
                      <a:r>
                        <a:rPr lang="hu-HU" sz="2000" b="1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jutalék</a:t>
                      </a:r>
                      <a:br>
                        <a:rPr lang="hu-HU" sz="2000" b="1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</a:br>
                      <a:r>
                        <a:rPr lang="hu-HU" sz="2000" b="1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(Ft)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B w="12700" cmpd="sng">
                      <a:noFill/>
                    </a:lnB>
                    <a:solidFill>
                      <a:srgbClr val="DE006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000" b="1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Karrier jutalék</a:t>
                      </a:r>
                      <a:br>
                        <a:rPr lang="hu-HU" sz="2000" b="1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</a:br>
                      <a:r>
                        <a:rPr lang="hu-HU" sz="2000" b="1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(Ft)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B w="12700" cmpd="sng">
                      <a:noFill/>
                    </a:lnB>
                    <a:solidFill>
                      <a:srgbClr val="CC00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000" b="1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Vezetői</a:t>
                      </a:r>
                      <a:r>
                        <a:rPr lang="hu-HU" sz="2000" b="1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Bonusz</a:t>
                      </a:r>
                      <a:br>
                        <a:rPr lang="hu-HU" sz="2000" b="1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</a:br>
                      <a:r>
                        <a:rPr lang="hu-HU" sz="2000" b="1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(Ft)</a:t>
                      </a:r>
                      <a:endParaRPr lang="hu-HU" sz="2000" b="1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006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14961">
                <a:tc>
                  <a:txBody>
                    <a:bodyPr/>
                    <a:lstStyle/>
                    <a:p>
                      <a:pPr algn="ctr"/>
                      <a:r>
                        <a:rPr lang="hu-HU" sz="2000" b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1</a:t>
                      </a:r>
                    </a:p>
                  </a:txBody>
                  <a:tcPr anchor="ctr"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rgbClr val="DE00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0A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600" b="0" dirty="0">
                          <a:ln>
                            <a:noFill/>
                          </a:ln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600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rgbClr val="DE00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600" b="1" dirty="0">
                          <a:ln>
                            <a:noFill/>
                          </a:ln>
                          <a:solidFill>
                            <a:srgbClr val="E10E79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372.000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rgbClr val="DE00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600" b="1" dirty="0">
                          <a:ln>
                            <a:noFill/>
                          </a:ln>
                          <a:solidFill>
                            <a:srgbClr val="DE006E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158.400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rgbClr val="DE00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2600" b="0" dirty="0">
                        <a:ln>
                          <a:noFill/>
                        </a:ln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E00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14961">
                <a:tc>
                  <a:txBody>
                    <a:bodyPr/>
                    <a:lstStyle/>
                    <a:p>
                      <a:pPr algn="ctr"/>
                      <a:r>
                        <a:rPr lang="hu-HU" sz="2000" b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2</a:t>
                      </a:r>
                    </a:p>
                  </a:txBody>
                  <a:tcPr anchor="ctr">
                    <a:lnR w="12700" cmpd="sng">
                      <a:noFill/>
                    </a:lnR>
                    <a:lnT w="19050" cap="flat" cmpd="sng" algn="ctr">
                      <a:solidFill>
                        <a:srgbClr val="DE00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E00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0A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600" b="0" dirty="0">
                          <a:ln>
                            <a:noFill/>
                          </a:ln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3.000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DE00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E00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600" b="1" dirty="0">
                          <a:ln>
                            <a:noFill/>
                          </a:ln>
                          <a:solidFill>
                            <a:srgbClr val="E10E79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166.200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DE00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E00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600" b="1" dirty="0">
                          <a:ln>
                            <a:noFill/>
                          </a:ln>
                          <a:solidFill>
                            <a:srgbClr val="E10E79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176.000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DE00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E00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2600" b="1" dirty="0">
                          <a:ln>
                            <a:noFill/>
                          </a:ln>
                          <a:solidFill>
                            <a:srgbClr val="E10E79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250.000-450.000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DE00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E00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14961">
                <a:tc>
                  <a:txBody>
                    <a:bodyPr/>
                    <a:lstStyle/>
                    <a:p>
                      <a:pPr algn="ctr"/>
                      <a:r>
                        <a:rPr lang="hu-HU" sz="2000" b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3</a:t>
                      </a:r>
                    </a:p>
                  </a:txBody>
                  <a:tcPr anchor="ctr">
                    <a:lnR w="12700" cmpd="sng">
                      <a:noFill/>
                    </a:lnR>
                    <a:lnT w="19050" cap="flat" cmpd="sng" algn="ctr">
                      <a:solidFill>
                        <a:srgbClr val="DE00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E00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0A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600" b="0" dirty="0">
                          <a:ln>
                            <a:noFill/>
                          </a:ln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12.600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DE00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E00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600" b="1" dirty="0">
                          <a:ln>
                            <a:noFill/>
                          </a:ln>
                          <a:solidFill>
                            <a:srgbClr val="E10E79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717.000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DE00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E00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600" b="1" dirty="0">
                          <a:ln>
                            <a:noFill/>
                          </a:ln>
                          <a:solidFill>
                            <a:srgbClr val="E10E79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510.240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DE00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E00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2600" b="1" dirty="0">
                          <a:ln>
                            <a:noFill/>
                          </a:ln>
                          <a:solidFill>
                            <a:srgbClr val="E10E79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250.000-450.000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DE00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E00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14961">
                <a:tc>
                  <a:txBody>
                    <a:bodyPr/>
                    <a:lstStyle/>
                    <a:p>
                      <a:pPr algn="ctr"/>
                      <a:r>
                        <a:rPr lang="hu-HU" sz="2000" b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4</a:t>
                      </a:r>
                    </a:p>
                  </a:txBody>
                  <a:tcPr anchor="ctr">
                    <a:lnR w="12700" cmpd="sng">
                      <a:noFill/>
                    </a:lnR>
                    <a:lnT w="19050" cap="flat" cmpd="sng" algn="ctr">
                      <a:solidFill>
                        <a:srgbClr val="DE00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E00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0A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600" b="1" dirty="0">
                          <a:ln>
                            <a:noFill/>
                          </a:ln>
                          <a:solidFill>
                            <a:srgbClr val="E10E79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51.000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DE00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E00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600" b="1" dirty="0">
                          <a:ln>
                            <a:noFill/>
                          </a:ln>
                          <a:solidFill>
                            <a:srgbClr val="E10E79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195.000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DE00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E00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600" b="1" dirty="0">
                          <a:ln>
                            <a:noFill/>
                          </a:ln>
                          <a:solidFill>
                            <a:srgbClr val="E10E79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2.115.000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DE00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E00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2600" b="1" dirty="0">
                          <a:ln>
                            <a:noFill/>
                          </a:ln>
                          <a:solidFill>
                            <a:srgbClr val="E10E79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250.000-450.000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DE00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E00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14961">
                <a:tc>
                  <a:txBody>
                    <a:bodyPr/>
                    <a:lstStyle/>
                    <a:p>
                      <a:pPr algn="ctr"/>
                      <a:r>
                        <a:rPr lang="hu-HU" sz="2000" b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5</a:t>
                      </a:r>
                    </a:p>
                  </a:txBody>
                  <a:tcPr anchor="ctr">
                    <a:lnR w="12700" cmpd="sng">
                      <a:noFill/>
                    </a:lnR>
                    <a:lnT w="19050" cap="flat" cmpd="sng" algn="ctr">
                      <a:solidFill>
                        <a:srgbClr val="DE00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A0A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600" b="1" dirty="0">
                          <a:ln>
                            <a:noFill/>
                          </a:ln>
                          <a:solidFill>
                            <a:srgbClr val="E10E79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51.000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DE00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600" b="1" dirty="0">
                          <a:ln>
                            <a:noFill/>
                          </a:ln>
                          <a:solidFill>
                            <a:srgbClr val="E10E79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1.110.000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DE00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600" b="1" dirty="0">
                          <a:ln>
                            <a:noFill/>
                          </a:ln>
                          <a:solidFill>
                            <a:srgbClr val="E10E79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8.483.000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DE00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2600" b="1" dirty="0">
                          <a:ln>
                            <a:noFill/>
                          </a:ln>
                          <a:solidFill>
                            <a:srgbClr val="E10E79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250.000-450.000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DE00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90593273"/>
      </p:ext>
    </p:extLst>
  </p:cSld>
  <p:clrMapOvr>
    <a:masterClrMapping/>
  </p:clrMapOvr>
  <p:transition spd="med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326" descr="CustomShape 1"/>
          <p:cNvSpPr/>
          <p:nvPr/>
        </p:nvSpPr>
        <p:spPr>
          <a:xfrm>
            <a:off x="713232" y="781627"/>
            <a:ext cx="11631168" cy="9335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760" tIns="50760" rIns="50760" bIns="50760" anchor="ctr">
            <a:spAutoFit/>
          </a:bodyPr>
          <a:lstStyle/>
          <a:p>
            <a:pPr algn="ctr">
              <a:defRPr sz="5400" spc="-1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Roboto Medium"/>
                <a:ea typeface="Roboto Medium"/>
                <a:cs typeface="Roboto Medium"/>
                <a:sym typeface="Roboto Medium"/>
              </a:defRPr>
            </a:pPr>
            <a:endParaRPr spc="-3" dirty="0"/>
          </a:p>
        </p:txBody>
      </p:sp>
      <p:sp>
        <p:nvSpPr>
          <p:cNvPr id="5" name="Shape 326" descr="CustomShape 1"/>
          <p:cNvSpPr/>
          <p:nvPr/>
        </p:nvSpPr>
        <p:spPr>
          <a:xfrm>
            <a:off x="26416" y="375063"/>
            <a:ext cx="13004800" cy="2872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760" tIns="50760" rIns="50760" bIns="50760" anchor="ctr">
            <a:spAutoFit/>
          </a:bodyPr>
          <a:lstStyle/>
          <a:p>
            <a:pPr algn="ctr">
              <a:defRPr sz="5400" spc="-1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Roboto Medium"/>
                <a:ea typeface="Roboto Medium"/>
                <a:cs typeface="Roboto Medium"/>
                <a:sym typeface="Roboto Medium"/>
              </a:defRPr>
            </a:pPr>
            <a:r>
              <a:rPr lang="hu-HU" sz="3600" spc="-1" dirty="0"/>
              <a:t>Üzleti indulás: </a:t>
            </a:r>
            <a:r>
              <a:rPr lang="hu-HU" sz="3600" b="1" spc="-1" dirty="0">
                <a:solidFill>
                  <a:srgbClr val="E10E79"/>
                </a:solidFill>
              </a:rPr>
              <a:t>375.000 Ft</a:t>
            </a:r>
            <a:endParaRPr lang="hu-HU" sz="3600" b="1" spc="-1" dirty="0"/>
          </a:p>
          <a:p>
            <a:pPr algn="ctr">
              <a:defRPr sz="5400" spc="-1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Roboto Medium"/>
                <a:ea typeface="Roboto Medium"/>
                <a:cs typeface="Roboto Medium"/>
                <a:sym typeface="Roboto Medium"/>
              </a:defRPr>
            </a:pPr>
            <a:r>
              <a:rPr lang="hu-HU" sz="3600" spc="-1" dirty="0"/>
              <a:t> </a:t>
            </a:r>
            <a:r>
              <a:rPr lang="hu-HU" sz="3600" spc="-1" dirty="0">
                <a:solidFill>
                  <a:schemeClr val="tx1">
                    <a:lumMod val="95000"/>
                    <a:lumOff val="5000"/>
                  </a:schemeClr>
                </a:solidFill>
              </a:rPr>
              <a:t>375.000 Ft foglaló (25PP)  </a:t>
            </a:r>
          </a:p>
          <a:p>
            <a:pPr algn="ctr">
              <a:defRPr sz="5400" spc="-1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Roboto Medium"/>
                <a:ea typeface="Roboto Medium"/>
                <a:cs typeface="Roboto Medium"/>
                <a:sym typeface="Roboto Medium"/>
              </a:defRPr>
            </a:pPr>
            <a:endParaRPr lang="hu-HU" sz="3000" spc="-1" dirty="0"/>
          </a:p>
          <a:p>
            <a:pPr algn="ctr">
              <a:defRPr sz="5400" spc="-1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Roboto Medium"/>
                <a:ea typeface="Roboto Medium"/>
                <a:cs typeface="Roboto Medium"/>
                <a:sym typeface="Roboto Medium"/>
              </a:defRPr>
            </a:pPr>
            <a:r>
              <a:rPr lang="hu-HU" sz="3600" spc="-1" dirty="0"/>
              <a:t>„Négyes másolódást” és 30.000 Ft átlagos havi </a:t>
            </a:r>
          </a:p>
          <a:p>
            <a:pPr algn="ctr">
              <a:defRPr sz="5400" spc="-1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Roboto Medium"/>
                <a:ea typeface="Roboto Medium"/>
                <a:cs typeface="Roboto Medium"/>
                <a:sym typeface="Roboto Medium"/>
              </a:defRPr>
            </a:pPr>
            <a:r>
              <a:rPr lang="en-US" sz="3600" spc="-1" dirty="0"/>
              <a:t>K</a:t>
            </a:r>
            <a:r>
              <a:rPr lang="hu-HU" sz="3600" spc="-1" dirty="0"/>
              <a:t>öltést feltételezve mit érhetünk el?</a:t>
            </a:r>
            <a:endParaRPr sz="3600" spc="-3" dirty="0"/>
          </a:p>
        </p:txBody>
      </p:sp>
      <p:graphicFrame>
        <p:nvGraphicFramePr>
          <p:cNvPr id="6" name="Táblázat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6317760"/>
              </p:ext>
            </p:extLst>
          </p:nvPr>
        </p:nvGraphicFramePr>
        <p:xfrm>
          <a:off x="302136" y="3584448"/>
          <a:ext cx="12408023" cy="418537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116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149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864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990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09589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015482">
                <a:tc>
                  <a:txBody>
                    <a:bodyPr/>
                    <a:lstStyle/>
                    <a:p>
                      <a:pPr algn="ctr"/>
                      <a:r>
                        <a:rPr lang="hu-HU" sz="2000" b="1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„Hónap”</a:t>
                      </a:r>
                    </a:p>
                  </a:txBody>
                  <a:tcPr anchor="ctr">
                    <a:lnR w="12700" cmpd="sng">
                      <a:noFill/>
                    </a:lnR>
                    <a:lnB w="12700" cmpd="sng">
                      <a:noFill/>
                    </a:lnB>
                    <a:solidFill>
                      <a:srgbClr val="E10E7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2000" b="1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Ajánlói jutalék - Ft</a:t>
                      </a:r>
                      <a:br>
                        <a:rPr lang="hu-HU" sz="2000" b="1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</a:br>
                      <a:r>
                        <a:rPr lang="hu-HU" sz="2000" b="1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(5 % passzív jövedelem)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B w="12700" cmpd="sng">
                      <a:noFill/>
                    </a:lnB>
                    <a:solidFill>
                      <a:srgbClr val="CC00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000" b="1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Bináris</a:t>
                      </a:r>
                      <a:r>
                        <a:rPr lang="hu-HU" sz="2000" b="1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</a:t>
                      </a:r>
                      <a:r>
                        <a:rPr lang="hu-HU" sz="2000" b="1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jutalék</a:t>
                      </a:r>
                      <a:br>
                        <a:rPr lang="hu-HU" sz="2000" b="1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</a:br>
                      <a:r>
                        <a:rPr lang="hu-HU" sz="2000" b="1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(Ft)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B w="12700" cmpd="sng">
                      <a:noFill/>
                    </a:lnB>
                    <a:solidFill>
                      <a:srgbClr val="DE006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000" b="1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Karrier jutalék</a:t>
                      </a:r>
                      <a:br>
                        <a:rPr lang="hu-HU" sz="2000" b="1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</a:br>
                      <a:r>
                        <a:rPr lang="hu-HU" sz="2000" b="1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(Ft)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B w="12700" cmpd="sng">
                      <a:noFill/>
                    </a:lnB>
                    <a:solidFill>
                      <a:srgbClr val="CC00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000" b="1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Vezetői</a:t>
                      </a:r>
                      <a:r>
                        <a:rPr lang="hu-HU" sz="2000" b="1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Bonusz</a:t>
                      </a:r>
                      <a:br>
                        <a:rPr lang="hu-HU" sz="2000" b="1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</a:br>
                      <a:r>
                        <a:rPr lang="hu-HU" sz="2000" b="1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(Ft)</a:t>
                      </a:r>
                      <a:endParaRPr lang="hu-HU" sz="2000" b="1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006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14961">
                <a:tc>
                  <a:txBody>
                    <a:bodyPr/>
                    <a:lstStyle/>
                    <a:p>
                      <a:pPr algn="ctr"/>
                      <a:r>
                        <a:rPr lang="hu-HU" sz="2000" b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1</a:t>
                      </a:r>
                    </a:p>
                  </a:txBody>
                  <a:tcPr anchor="ctr"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rgbClr val="DE00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0A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600" b="0" dirty="0">
                          <a:ln>
                            <a:noFill/>
                          </a:ln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600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rgbClr val="DE00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600" b="1" dirty="0">
                          <a:ln>
                            <a:noFill/>
                          </a:ln>
                          <a:solidFill>
                            <a:srgbClr val="E10E79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372.000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rgbClr val="DE00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600" b="1" dirty="0">
                          <a:ln>
                            <a:noFill/>
                          </a:ln>
                          <a:solidFill>
                            <a:srgbClr val="DE006E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158.400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rgbClr val="DE00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2600" b="0" dirty="0">
                        <a:ln>
                          <a:noFill/>
                        </a:ln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E00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54929">
                <a:tc>
                  <a:txBody>
                    <a:bodyPr/>
                    <a:lstStyle/>
                    <a:p>
                      <a:pPr algn="ctr"/>
                      <a:endParaRPr lang="hu-HU" sz="2000" b="0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ctr">
                    <a:lnR w="12700" cmpd="sng">
                      <a:noFill/>
                    </a:lnR>
                    <a:lnT w="19050" cap="flat" cmpd="sng" algn="ctr">
                      <a:solidFill>
                        <a:srgbClr val="DE00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E00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0A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8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Arial"/>
                        </a:rPr>
                        <a:t>30.000 Ft költés, 10% TP</a:t>
                      </a:r>
                    </a:p>
                    <a:p>
                      <a:pPr marL="0" marR="0" indent="0" algn="l" defTabSz="914400" rtl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800" b="0" i="0" u="none" strike="noStrike" cap="none" spc="0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  <a:p>
                      <a:pPr marL="0" marR="0" indent="0" algn="l" defTabSz="914400" rtl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8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Arial"/>
                        </a:rPr>
                        <a:t>30.000 x 0.5% = 150  Ft</a:t>
                      </a:r>
                    </a:p>
                    <a:p>
                      <a:pPr marL="0" marR="0" indent="0" algn="l" defTabSz="914400" rtl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800" b="0" i="0" u="none" strike="noStrike" cap="none" spc="0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  <a:p>
                      <a:pPr marL="0" marR="0" indent="0" algn="l" defTabSz="914400" rtl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8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Arial"/>
                        </a:rPr>
                        <a:t>4 x 150 Ft = </a:t>
                      </a:r>
                      <a:r>
                        <a:rPr lang="hu-HU" sz="1800" b="0" i="0" u="none" strike="noStrike" cap="none" spc="0" baseline="0" dirty="0">
                          <a:ln>
                            <a:noFill/>
                          </a:ln>
                          <a:solidFill>
                            <a:srgbClr val="DE006E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Arial"/>
                        </a:rPr>
                        <a:t>600 Ft</a:t>
                      </a:r>
                      <a:endParaRPr kumimoji="0" lang="hu-HU" sz="1800" b="0" i="0" u="none" strike="noStrike" cap="none" spc="0" normalizeH="0" baseline="0" dirty="0">
                        <a:ln>
                          <a:noFill/>
                        </a:ln>
                        <a:solidFill>
                          <a:srgbClr val="DE006E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  <a:p>
                      <a:pPr algn="ctr"/>
                      <a:endParaRPr lang="hu-HU" sz="2600" b="1" dirty="0">
                        <a:ln>
                          <a:noFill/>
                        </a:ln>
                        <a:solidFill>
                          <a:srgbClr val="E10E79"/>
                        </a:solidFill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DE00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E00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hu-HU" sz="1800" b="1" dirty="0">
                          <a:ln>
                            <a:noFill/>
                          </a:ln>
                          <a:solidFill>
                            <a:srgbClr val="E10E79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4 x 90.000 Ft=360.000</a:t>
                      </a:r>
                      <a:r>
                        <a:rPr lang="hu-HU" sz="1800" b="1" baseline="0" dirty="0">
                          <a:ln>
                            <a:noFill/>
                          </a:ln>
                          <a:solidFill>
                            <a:srgbClr val="E10E79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Ft</a:t>
                      </a:r>
                      <a:endParaRPr lang="hu-HU" sz="1800" b="1" dirty="0">
                        <a:ln>
                          <a:noFill/>
                        </a:ln>
                        <a:solidFill>
                          <a:srgbClr val="E10E79"/>
                        </a:solidFill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  <a:p>
                      <a:pPr algn="l"/>
                      <a:endParaRPr lang="hu-HU" sz="1800" b="1" dirty="0">
                        <a:ln>
                          <a:noFill/>
                        </a:ln>
                        <a:solidFill>
                          <a:srgbClr val="E10E79"/>
                        </a:solidFill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  <a:p>
                      <a:pPr algn="l"/>
                      <a:r>
                        <a:rPr lang="hu-HU" sz="1800" b="1" dirty="0">
                          <a:ln>
                            <a:noFill/>
                          </a:ln>
                          <a:solidFill>
                            <a:srgbClr val="E10E79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4</a:t>
                      </a:r>
                      <a:r>
                        <a:rPr lang="hu-HU" sz="1800" b="1" baseline="0" dirty="0">
                          <a:ln>
                            <a:noFill/>
                          </a:ln>
                          <a:solidFill>
                            <a:srgbClr val="E10E79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db PP a II.</a:t>
                      </a:r>
                      <a:r>
                        <a:rPr lang="hu-HU" sz="1800" b="1" baseline="0" dirty="0" err="1">
                          <a:ln>
                            <a:noFill/>
                          </a:ln>
                          <a:solidFill>
                            <a:srgbClr val="E10E79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kat</a:t>
                      </a:r>
                      <a:r>
                        <a:rPr lang="hu-HU" sz="1800" b="1" baseline="0" dirty="0">
                          <a:ln>
                            <a:noFill/>
                          </a:ln>
                          <a:solidFill>
                            <a:srgbClr val="E10E79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.-</a:t>
                      </a:r>
                      <a:r>
                        <a:rPr lang="hu-HU" sz="1800" b="1" baseline="0" dirty="0" err="1">
                          <a:ln>
                            <a:noFill/>
                          </a:ln>
                          <a:solidFill>
                            <a:srgbClr val="E10E79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ba</a:t>
                      </a:r>
                      <a:endParaRPr lang="hu-HU" sz="1800" b="1" dirty="0">
                        <a:ln>
                          <a:noFill/>
                        </a:ln>
                        <a:solidFill>
                          <a:srgbClr val="E10E79"/>
                        </a:solidFill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  <a:p>
                      <a:pPr algn="l"/>
                      <a:r>
                        <a:rPr lang="hu-HU" sz="1800" b="1" dirty="0">
                          <a:ln>
                            <a:noFill/>
                          </a:ln>
                          <a:solidFill>
                            <a:srgbClr val="E10E79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1/1 </a:t>
                      </a:r>
                      <a:r>
                        <a:rPr lang="hu-HU" sz="1800" b="1" dirty="0" err="1">
                          <a:ln>
                            <a:noFill/>
                          </a:ln>
                          <a:solidFill>
                            <a:srgbClr val="E10E79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II.kat</a:t>
                      </a:r>
                      <a:r>
                        <a:rPr lang="hu-HU" sz="1800" b="1" baseline="0" dirty="0">
                          <a:ln>
                            <a:noFill/>
                          </a:ln>
                          <a:solidFill>
                            <a:srgbClr val="E10E79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=9.000 Ft</a:t>
                      </a:r>
                    </a:p>
                    <a:p>
                      <a:pPr algn="l"/>
                      <a:endParaRPr lang="hu-HU" sz="1800" b="1" baseline="0" dirty="0">
                        <a:ln>
                          <a:noFill/>
                        </a:ln>
                        <a:solidFill>
                          <a:srgbClr val="E10E79"/>
                        </a:solidFill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  <a:p>
                      <a:pPr algn="l"/>
                      <a:r>
                        <a:rPr lang="hu-HU" sz="1800" b="1" baseline="0" dirty="0">
                          <a:ln>
                            <a:noFill/>
                          </a:ln>
                          <a:solidFill>
                            <a:srgbClr val="E10E79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1/1 </a:t>
                      </a:r>
                      <a:r>
                        <a:rPr lang="hu-HU" sz="1800" b="1" baseline="0" dirty="0" err="1">
                          <a:ln>
                            <a:noFill/>
                          </a:ln>
                          <a:solidFill>
                            <a:srgbClr val="E10E79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I.kat</a:t>
                      </a:r>
                      <a:r>
                        <a:rPr lang="hu-HU" sz="1800" b="1" baseline="0" dirty="0">
                          <a:ln>
                            <a:noFill/>
                          </a:ln>
                          <a:solidFill>
                            <a:srgbClr val="E10E79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= 3.000 Ft</a:t>
                      </a:r>
                      <a:endParaRPr lang="hu-HU" sz="1800" b="1" dirty="0">
                        <a:ln>
                          <a:noFill/>
                        </a:ln>
                        <a:solidFill>
                          <a:srgbClr val="E10E79"/>
                        </a:solidFill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DE00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E00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800" b="1" dirty="0">
                          <a:ln>
                            <a:noFill/>
                          </a:ln>
                          <a:solidFill>
                            <a:srgbClr val="DE006E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4x 33 PP</a:t>
                      </a:r>
                      <a:r>
                        <a:rPr lang="hu-HU" sz="1800" b="1" baseline="0" dirty="0">
                          <a:ln>
                            <a:noFill/>
                          </a:ln>
                          <a:solidFill>
                            <a:srgbClr val="DE006E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x 1.200 Ft</a:t>
                      </a:r>
                    </a:p>
                    <a:p>
                      <a:pPr algn="ctr"/>
                      <a:endParaRPr lang="hu-HU" sz="2600" b="1" dirty="0">
                        <a:ln>
                          <a:noFill/>
                        </a:ln>
                        <a:solidFill>
                          <a:srgbClr val="E10E79"/>
                        </a:solidFill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DE00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E00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u-HU" sz="1800" b="1" dirty="0">
                        <a:ln>
                          <a:noFill/>
                        </a:ln>
                        <a:solidFill>
                          <a:srgbClr val="E10E79"/>
                        </a:solidFill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DE00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E00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63827942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doboz 2"/>
          <p:cNvSpPr txBox="1"/>
          <p:nvPr/>
        </p:nvSpPr>
        <p:spPr>
          <a:xfrm>
            <a:off x="4360375" y="816771"/>
            <a:ext cx="4150045" cy="83163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65023" tIns="65023" rIns="65023" bIns="65023" numCol="1" spcCol="38100" rtlCol="0" anchor="t">
            <a:spAutoFit/>
          </a:bodyPr>
          <a:lstStyle/>
          <a:p>
            <a:pPr defTabSz="1300460" fontAlgn="auto">
              <a:spcBef>
                <a:spcPts val="0"/>
              </a:spcBef>
              <a:spcAft>
                <a:spcPts val="0"/>
              </a:spcAft>
            </a:pPr>
            <a:r>
              <a:rPr lang="hu-HU" sz="4551" b="1">
                <a:solidFill>
                  <a:srgbClr val="DE006E"/>
                </a:solidFill>
                <a:latin typeface="Times New Roman" charset="0"/>
                <a:ea typeface="Times New Roman" charset="0"/>
                <a:cs typeface="Times New Roman" charset="0"/>
                <a:sym typeface="Arial"/>
              </a:rPr>
              <a:t>Mérföldköveink</a:t>
            </a:r>
            <a:endParaRPr lang="hu-HU" sz="4551" b="1" dirty="0">
              <a:solidFill>
                <a:srgbClr val="DE006E"/>
              </a:solidFill>
              <a:latin typeface="Times New Roman" charset="0"/>
              <a:ea typeface="Times New Roman" charset="0"/>
              <a:cs typeface="Times New Roman" charset="0"/>
              <a:sym typeface="Arial"/>
            </a:endParaRPr>
          </a:p>
        </p:txBody>
      </p:sp>
      <p:pic>
        <p:nvPicPr>
          <p:cNvPr id="10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6214" y="2603519"/>
            <a:ext cx="846347" cy="1032256"/>
          </a:xfrm>
          <a:prstGeom prst="rect">
            <a:avLst/>
          </a:prstGeom>
        </p:spPr>
      </p:pic>
      <p:pic>
        <p:nvPicPr>
          <p:cNvPr id="12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5593" y="7026440"/>
            <a:ext cx="1667588" cy="79552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3350" y="4101789"/>
            <a:ext cx="1552074" cy="774158"/>
          </a:xfrm>
          <a:prstGeom prst="rect">
            <a:avLst/>
          </a:prstGeom>
        </p:spPr>
      </p:pic>
      <p:grpSp>
        <p:nvGrpSpPr>
          <p:cNvPr id="4" name="Csoportba foglalás 3"/>
          <p:cNvGrpSpPr/>
          <p:nvPr/>
        </p:nvGrpSpPr>
        <p:grpSpPr>
          <a:xfrm>
            <a:off x="4706946" y="5282582"/>
            <a:ext cx="3424881" cy="1225012"/>
            <a:chOff x="4789872" y="4763672"/>
            <a:chExt cx="3424881" cy="1225012"/>
          </a:xfrm>
        </p:grpSpPr>
        <p:pic>
          <p:nvPicPr>
            <p:cNvPr id="11" name="Picture 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89872" y="4763672"/>
              <a:ext cx="1549564" cy="1054702"/>
            </a:xfrm>
            <a:prstGeom prst="rect">
              <a:avLst/>
            </a:prstGeom>
          </p:spPr>
        </p:pic>
        <p:grpSp>
          <p:nvGrpSpPr>
            <p:cNvPr id="2" name="Csoportba foglalás 1"/>
            <p:cNvGrpSpPr/>
            <p:nvPr/>
          </p:nvGrpSpPr>
          <p:grpSpPr>
            <a:xfrm>
              <a:off x="6470076" y="4763672"/>
              <a:ext cx="1744677" cy="1225012"/>
              <a:chOff x="5158162" y="6530192"/>
              <a:chExt cx="1744677" cy="1225012"/>
            </a:xfrm>
          </p:grpSpPr>
          <p:grpSp>
            <p:nvGrpSpPr>
              <p:cNvPr id="15" name="Group 13">
                <a:extLst>
                  <a:ext uri="{FF2B5EF4-FFF2-40B4-BE49-F238E27FC236}">
                    <a16:creationId xmlns:a16="http://schemas.microsoft.com/office/drawing/2014/main" id="{2DDA19A7-A85E-4A9E-98BE-9316B7566523}"/>
                  </a:ext>
                </a:extLst>
              </p:cNvPr>
              <p:cNvGrpSpPr/>
              <p:nvPr/>
            </p:nvGrpSpPr>
            <p:grpSpPr>
              <a:xfrm>
                <a:off x="5159234" y="6530192"/>
                <a:ext cx="1729180" cy="867955"/>
                <a:chOff x="5250551" y="6064250"/>
                <a:chExt cx="1803674" cy="837732"/>
              </a:xfrm>
            </p:grpSpPr>
            <p:pic>
              <p:nvPicPr>
                <p:cNvPr id="16" name="Picture 14">
                  <a:extLst>
                    <a:ext uri="{FF2B5EF4-FFF2-40B4-BE49-F238E27FC236}">
                      <a16:creationId xmlns:a16="http://schemas.microsoft.com/office/drawing/2014/main" id="{9ED85B36-F98D-40FE-B182-4100D127742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250551" y="6064250"/>
                  <a:ext cx="828675" cy="828675"/>
                </a:xfrm>
                <a:prstGeom prst="rect">
                  <a:avLst/>
                </a:prstGeom>
              </p:spPr>
            </p:pic>
            <p:pic>
              <p:nvPicPr>
                <p:cNvPr id="17" name="Picture 15">
                  <a:extLst>
                    <a:ext uri="{FF2B5EF4-FFF2-40B4-BE49-F238E27FC236}">
                      <a16:creationId xmlns:a16="http://schemas.microsoft.com/office/drawing/2014/main" id="{61C7634B-FCAA-412C-A3AF-F072E5C25F6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221052" y="6068809"/>
                  <a:ext cx="833173" cy="833173"/>
                </a:xfrm>
                <a:prstGeom prst="rect">
                  <a:avLst/>
                </a:prstGeom>
              </p:spPr>
            </p:pic>
          </p:grpSp>
          <p:sp>
            <p:nvSpPr>
              <p:cNvPr id="18" name="TextBox 1">
                <a:extLst>
                  <a:ext uri="{FF2B5EF4-FFF2-40B4-BE49-F238E27FC236}">
                    <a16:creationId xmlns:a16="http://schemas.microsoft.com/office/drawing/2014/main" id="{24CBE166-ADFB-498C-B184-E807EE75D64F}"/>
                  </a:ext>
                </a:extLst>
              </p:cNvPr>
              <p:cNvSpPr txBox="1"/>
              <p:nvPr/>
            </p:nvSpPr>
            <p:spPr>
              <a:xfrm>
                <a:off x="5158162" y="7383181"/>
                <a:ext cx="1744677" cy="37202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65023" tIns="65023" rIns="65023" bIns="65023" numCol="1" spcCol="38100" rtlCol="0" anchor="t">
                <a:spAutoFit/>
              </a:bodyPr>
              <a:lstStyle/>
              <a:p>
                <a:pPr algn="ctr" defTabSz="1300460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hu-HU" sz="1564" dirty="0" err="1">
                    <a:solidFill>
                      <a:srgbClr val="CC0066"/>
                    </a:solidFill>
                    <a:latin typeface="Roboto regular"/>
                    <a:ea typeface="Roboto Medium" panose="02000000000000000000" pitchFamily="2" charset="0"/>
                    <a:cs typeface="Roboto Medium" panose="02000000000000000000" pitchFamily="2" charset="0"/>
                    <a:sym typeface="Arial"/>
                  </a:rPr>
                  <a:t>SCnet</a:t>
                </a:r>
                <a:r>
                  <a:rPr lang="hu-HU" sz="1564" dirty="0">
                    <a:solidFill>
                      <a:srgbClr val="CC0066"/>
                    </a:solidFill>
                    <a:latin typeface="Roboto regular"/>
                    <a:ea typeface="Roboto Medium" panose="02000000000000000000" pitchFamily="2" charset="0"/>
                    <a:cs typeface="Roboto Medium" panose="02000000000000000000" pitchFamily="2" charset="0"/>
                    <a:sym typeface="Arial"/>
                  </a:rPr>
                  <a:t> applikáció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42853841"/>
      </p:ext>
    </p:extLst>
  </p:cSld>
  <p:clrMapOvr>
    <a:masterClrMapping/>
  </p:clrMapOvr>
  <p:transition spd="slow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326" descr="CustomShape 1"/>
          <p:cNvSpPr/>
          <p:nvPr/>
        </p:nvSpPr>
        <p:spPr>
          <a:xfrm>
            <a:off x="-1" y="177335"/>
            <a:ext cx="13004800" cy="2872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760" tIns="50760" rIns="50760" bIns="50760" anchor="ctr">
            <a:spAutoFit/>
          </a:bodyPr>
          <a:lstStyle/>
          <a:p>
            <a:pPr algn="ctr">
              <a:defRPr sz="5400" spc="-1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Roboto Medium"/>
                <a:ea typeface="Roboto Medium"/>
                <a:cs typeface="Roboto Medium"/>
                <a:sym typeface="Roboto Medium"/>
              </a:defRPr>
            </a:pPr>
            <a:r>
              <a:rPr lang="hu-HU" sz="3600" spc="-1" dirty="0"/>
              <a:t>Start indulás </a:t>
            </a:r>
            <a:r>
              <a:rPr lang="hu-HU" sz="3600" b="1" spc="-1" dirty="0">
                <a:solidFill>
                  <a:srgbClr val="E10E79"/>
                </a:solidFill>
              </a:rPr>
              <a:t>45.000 Ft</a:t>
            </a:r>
          </a:p>
          <a:p>
            <a:pPr algn="ctr">
              <a:defRPr sz="5400" spc="-1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Roboto Medium"/>
                <a:ea typeface="Roboto Medium"/>
                <a:cs typeface="Roboto Medium"/>
                <a:sym typeface="Roboto Medium"/>
              </a:defRPr>
            </a:pPr>
            <a:r>
              <a:rPr lang="hu-HU" sz="3600" spc="-1" dirty="0">
                <a:solidFill>
                  <a:schemeClr val="tx1">
                    <a:lumMod val="95000"/>
                    <a:lumOff val="5000"/>
                  </a:schemeClr>
                </a:solidFill>
              </a:rPr>
              <a:t>45.000 Ft foglaló (3PP) </a:t>
            </a:r>
          </a:p>
          <a:p>
            <a:pPr algn="ctr">
              <a:defRPr sz="5400" spc="-1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Roboto Medium"/>
                <a:ea typeface="Roboto Medium"/>
                <a:cs typeface="Roboto Medium"/>
                <a:sym typeface="Roboto Medium"/>
              </a:defRPr>
            </a:pPr>
            <a:endParaRPr lang="hu-HU" sz="3000" spc="-1" dirty="0"/>
          </a:p>
          <a:p>
            <a:pPr algn="ctr">
              <a:defRPr sz="5400" spc="-1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Roboto Medium"/>
                <a:ea typeface="Roboto Medium"/>
                <a:cs typeface="Roboto Medium"/>
                <a:sym typeface="Roboto Medium"/>
              </a:defRPr>
            </a:pPr>
            <a:r>
              <a:rPr lang="hu-HU" sz="3600" spc="-1" dirty="0"/>
              <a:t>„Négyes másolódást” és 30.000 Ft átlagos havi </a:t>
            </a:r>
          </a:p>
          <a:p>
            <a:pPr algn="ctr">
              <a:defRPr sz="5400" spc="-1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Roboto Medium"/>
                <a:ea typeface="Roboto Medium"/>
                <a:cs typeface="Roboto Medium"/>
                <a:sym typeface="Roboto Medium"/>
              </a:defRPr>
            </a:pPr>
            <a:r>
              <a:rPr lang="hu-HU" sz="3600" spc="-1" dirty="0"/>
              <a:t>költést feltételezve mit érhetünk el?</a:t>
            </a:r>
            <a:endParaRPr sz="3600" spc="-3" dirty="0"/>
          </a:p>
        </p:txBody>
      </p:sp>
      <p:graphicFrame>
        <p:nvGraphicFramePr>
          <p:cNvPr id="4" name="Tábláza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557863"/>
              </p:ext>
            </p:extLst>
          </p:nvPr>
        </p:nvGraphicFramePr>
        <p:xfrm>
          <a:off x="432766" y="3278774"/>
          <a:ext cx="12408025" cy="457449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116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705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336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70619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013947">
                <a:tc>
                  <a:txBody>
                    <a:bodyPr/>
                    <a:lstStyle/>
                    <a:p>
                      <a:pPr algn="ctr"/>
                      <a:r>
                        <a:rPr lang="hu-HU" sz="2400" b="1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„Hónap”</a:t>
                      </a:r>
                    </a:p>
                  </a:txBody>
                  <a:tcPr anchor="ctr">
                    <a:lnR w="12700" cmpd="sng">
                      <a:noFill/>
                    </a:lnR>
                    <a:lnB w="12700" cmpd="sng">
                      <a:noFill/>
                    </a:lnB>
                    <a:solidFill>
                      <a:srgbClr val="DE006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400" b="1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Ajánlói jutalék - Ft</a:t>
                      </a:r>
                      <a:br>
                        <a:rPr lang="hu-HU" sz="2400" b="1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</a:br>
                      <a:r>
                        <a:rPr lang="hu-HU" sz="2400" b="1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(5 % passzív</a:t>
                      </a:r>
                      <a:r>
                        <a:rPr lang="hu-HU" sz="2400" b="1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</a:t>
                      </a:r>
                      <a:r>
                        <a:rPr lang="hu-HU" sz="2400" b="1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jövedelem)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B w="12700" cmpd="sng">
                      <a:noFill/>
                    </a:lnB>
                    <a:solidFill>
                      <a:srgbClr val="CC00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400" b="1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Bináris jutalék</a:t>
                      </a:r>
                      <a:br>
                        <a:rPr lang="hu-HU" sz="2400" b="1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</a:br>
                      <a:r>
                        <a:rPr lang="hu-HU" sz="2400" b="1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(Ft)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B w="12700" cmpd="sng">
                      <a:noFill/>
                    </a:lnB>
                    <a:solidFill>
                      <a:srgbClr val="DE006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400" b="1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Karrier jutalék</a:t>
                      </a:r>
                      <a:br>
                        <a:rPr lang="hu-HU" sz="2400" b="1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</a:br>
                      <a:r>
                        <a:rPr lang="hu-HU" sz="2400" b="1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(Ft)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B w="12700" cmpd="sng">
                      <a:noFill/>
                    </a:lnB>
                    <a:solidFill>
                      <a:srgbClr val="CC00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400" b="1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Vezetői</a:t>
                      </a:r>
                      <a:r>
                        <a:rPr lang="hu-HU" sz="2400" b="1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Bonusz (Ft)</a:t>
                      </a:r>
                      <a:endParaRPr lang="hu-HU" sz="2400" b="1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006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12110">
                <a:tc>
                  <a:txBody>
                    <a:bodyPr/>
                    <a:lstStyle/>
                    <a:p>
                      <a:pPr algn="ctr"/>
                      <a:r>
                        <a:rPr lang="hu-HU" sz="2800" b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1</a:t>
                      </a:r>
                    </a:p>
                  </a:txBody>
                  <a:tcPr anchor="ctr"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rgbClr val="DE00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0A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600" b="0" dirty="0">
                          <a:ln>
                            <a:noFill/>
                          </a:ln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600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rgbClr val="DE00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600" b="1" dirty="0">
                          <a:ln>
                            <a:noFill/>
                          </a:ln>
                          <a:solidFill>
                            <a:srgbClr val="E10E79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36.000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rgbClr val="DE00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600" b="1" dirty="0">
                          <a:ln>
                            <a:noFill/>
                          </a:ln>
                          <a:solidFill>
                            <a:srgbClr val="DE006E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14.400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rgbClr val="DE00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2600" b="0" dirty="0">
                        <a:ln>
                          <a:noFill/>
                        </a:ln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E00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12110">
                <a:tc>
                  <a:txBody>
                    <a:bodyPr/>
                    <a:lstStyle/>
                    <a:p>
                      <a:pPr algn="ctr"/>
                      <a:r>
                        <a:rPr lang="hu-HU" sz="2800" b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2</a:t>
                      </a:r>
                    </a:p>
                  </a:txBody>
                  <a:tcPr anchor="ctr">
                    <a:lnR w="12700" cmpd="sng">
                      <a:noFill/>
                    </a:lnR>
                    <a:lnT w="19050" cap="flat" cmpd="sng" algn="ctr">
                      <a:solidFill>
                        <a:srgbClr val="DE00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E00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0A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600" b="0" dirty="0">
                          <a:ln>
                            <a:noFill/>
                          </a:ln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3.000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DE00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E00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600" b="1" dirty="0">
                          <a:ln>
                            <a:noFill/>
                          </a:ln>
                          <a:solidFill>
                            <a:srgbClr val="E10E79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114.000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DE00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E00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600" b="0" dirty="0">
                          <a:ln>
                            <a:noFill/>
                          </a:ln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-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DE00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E00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2600" b="0" dirty="0">
                        <a:ln>
                          <a:noFill/>
                        </a:ln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DE00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E00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12110">
                <a:tc>
                  <a:txBody>
                    <a:bodyPr/>
                    <a:lstStyle/>
                    <a:p>
                      <a:pPr algn="ctr"/>
                      <a:r>
                        <a:rPr lang="hu-HU" sz="2800" b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3</a:t>
                      </a:r>
                    </a:p>
                  </a:txBody>
                  <a:tcPr anchor="ctr">
                    <a:lnR w="12700" cmpd="sng">
                      <a:noFill/>
                    </a:lnR>
                    <a:lnT w="19050" cap="flat" cmpd="sng" algn="ctr">
                      <a:solidFill>
                        <a:srgbClr val="DE00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E00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0A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600" b="0" dirty="0">
                          <a:ln>
                            <a:noFill/>
                          </a:ln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12.600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DE00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E00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600" b="1" dirty="0">
                          <a:ln>
                            <a:noFill/>
                          </a:ln>
                          <a:solidFill>
                            <a:srgbClr val="E10E79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179.400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DE00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E00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600" b="0" dirty="0">
                          <a:ln>
                            <a:noFill/>
                          </a:ln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-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DE00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E00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2600" b="1" dirty="0">
                        <a:ln>
                          <a:noFill/>
                        </a:ln>
                        <a:solidFill>
                          <a:srgbClr val="E10E79"/>
                        </a:solidFill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DE00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E00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12110">
                <a:tc>
                  <a:txBody>
                    <a:bodyPr/>
                    <a:lstStyle/>
                    <a:p>
                      <a:pPr algn="ctr"/>
                      <a:r>
                        <a:rPr lang="hu-HU" sz="2800" b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4</a:t>
                      </a:r>
                    </a:p>
                  </a:txBody>
                  <a:tcPr anchor="ctr">
                    <a:lnR w="12700" cmpd="sng">
                      <a:noFill/>
                    </a:lnR>
                    <a:lnT w="19050" cap="flat" cmpd="sng" algn="ctr">
                      <a:solidFill>
                        <a:srgbClr val="DE00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E00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0A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600" b="1" dirty="0">
                          <a:ln>
                            <a:noFill/>
                          </a:ln>
                          <a:solidFill>
                            <a:srgbClr val="E10E79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51.000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DE00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E00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600" b="1" dirty="0">
                          <a:ln>
                            <a:noFill/>
                          </a:ln>
                          <a:solidFill>
                            <a:srgbClr val="E10E79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178.200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DE00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E00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600" b="1" dirty="0">
                          <a:ln>
                            <a:noFill/>
                          </a:ln>
                          <a:solidFill>
                            <a:srgbClr val="E10E79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251.640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DE00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E00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2600" b="1" dirty="0">
                          <a:ln>
                            <a:noFill/>
                          </a:ln>
                          <a:solidFill>
                            <a:srgbClr val="E10E79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250.000-450.000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DE00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E00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12110">
                <a:tc>
                  <a:txBody>
                    <a:bodyPr/>
                    <a:lstStyle/>
                    <a:p>
                      <a:pPr algn="ctr"/>
                      <a:r>
                        <a:rPr lang="hu-HU" sz="2800" b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5</a:t>
                      </a:r>
                    </a:p>
                  </a:txBody>
                  <a:tcPr anchor="ctr">
                    <a:lnR w="12700" cmpd="sng">
                      <a:noFill/>
                    </a:lnR>
                    <a:lnT w="19050" cap="flat" cmpd="sng" algn="ctr">
                      <a:solidFill>
                        <a:srgbClr val="DE00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A0A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600" b="1" dirty="0">
                          <a:ln>
                            <a:noFill/>
                          </a:ln>
                          <a:solidFill>
                            <a:srgbClr val="E10E79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51.000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DE00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600" b="1" dirty="0">
                          <a:ln>
                            <a:noFill/>
                          </a:ln>
                          <a:solidFill>
                            <a:srgbClr val="E10E79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637.000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DE00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600" b="1" dirty="0">
                          <a:ln>
                            <a:noFill/>
                          </a:ln>
                          <a:solidFill>
                            <a:srgbClr val="E10E79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1.153.720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DE00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2600" b="1" dirty="0">
                          <a:ln>
                            <a:noFill/>
                          </a:ln>
                          <a:solidFill>
                            <a:srgbClr val="E10E79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250.000-450.000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DE00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46656590"/>
      </p:ext>
    </p:extLst>
  </p:cSld>
  <p:clrMapOvr>
    <a:masterClrMapping/>
  </p:clrMapOvr>
  <p:transition spd="med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326" descr="CustomShape 1"/>
          <p:cNvSpPr/>
          <p:nvPr/>
        </p:nvSpPr>
        <p:spPr>
          <a:xfrm>
            <a:off x="-1" y="177335"/>
            <a:ext cx="13004800" cy="2872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760" tIns="50760" rIns="50760" bIns="50760" anchor="ctr">
            <a:spAutoFit/>
          </a:bodyPr>
          <a:lstStyle/>
          <a:p>
            <a:pPr algn="ctr">
              <a:defRPr sz="5400" spc="-1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Roboto Medium"/>
                <a:ea typeface="Roboto Medium"/>
                <a:cs typeface="Roboto Medium"/>
                <a:sym typeface="Roboto Medium"/>
              </a:defRPr>
            </a:pPr>
            <a:r>
              <a:rPr lang="hu-HU" sz="3600" spc="-1" dirty="0"/>
              <a:t>Start indulás </a:t>
            </a:r>
            <a:r>
              <a:rPr lang="hu-HU" sz="3600" b="1" spc="-1" dirty="0">
                <a:solidFill>
                  <a:srgbClr val="E10E79"/>
                </a:solidFill>
              </a:rPr>
              <a:t>45.000 Ft</a:t>
            </a:r>
          </a:p>
          <a:p>
            <a:pPr algn="ctr">
              <a:defRPr sz="5400" spc="-1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Roboto Medium"/>
                <a:ea typeface="Roboto Medium"/>
                <a:cs typeface="Roboto Medium"/>
                <a:sym typeface="Roboto Medium"/>
              </a:defRPr>
            </a:pPr>
            <a:r>
              <a:rPr lang="hu-HU" sz="3600" spc="-1" dirty="0">
                <a:solidFill>
                  <a:schemeClr val="tx1">
                    <a:lumMod val="95000"/>
                    <a:lumOff val="5000"/>
                  </a:schemeClr>
                </a:solidFill>
              </a:rPr>
              <a:t>45.000 Ft foglaló (3PP)  </a:t>
            </a:r>
          </a:p>
          <a:p>
            <a:pPr algn="ctr">
              <a:defRPr sz="5400" spc="-1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Roboto Medium"/>
                <a:ea typeface="Roboto Medium"/>
                <a:cs typeface="Roboto Medium"/>
                <a:sym typeface="Roboto Medium"/>
              </a:defRPr>
            </a:pPr>
            <a:endParaRPr lang="hu-HU" sz="3000" spc="-1" dirty="0"/>
          </a:p>
          <a:p>
            <a:pPr algn="ctr">
              <a:defRPr sz="5400" spc="-1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Roboto Medium"/>
                <a:ea typeface="Roboto Medium"/>
                <a:cs typeface="Roboto Medium"/>
                <a:sym typeface="Roboto Medium"/>
              </a:defRPr>
            </a:pPr>
            <a:r>
              <a:rPr lang="hu-HU" sz="3600" spc="-1" dirty="0"/>
              <a:t>„Négyes másolódást” és 30.000 Ft átlagos havi </a:t>
            </a:r>
          </a:p>
          <a:p>
            <a:pPr algn="ctr">
              <a:defRPr sz="5400" spc="-1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Roboto Medium"/>
                <a:ea typeface="Roboto Medium"/>
                <a:cs typeface="Roboto Medium"/>
                <a:sym typeface="Roboto Medium"/>
              </a:defRPr>
            </a:pPr>
            <a:r>
              <a:rPr lang="hu-HU" sz="3600" spc="-1" dirty="0"/>
              <a:t>költést feltételezve mit érhetünk el?</a:t>
            </a:r>
            <a:endParaRPr sz="3600" spc="-3" dirty="0"/>
          </a:p>
        </p:txBody>
      </p:sp>
      <p:graphicFrame>
        <p:nvGraphicFramePr>
          <p:cNvPr id="4" name="Tábláza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7216422"/>
              </p:ext>
            </p:extLst>
          </p:nvPr>
        </p:nvGraphicFramePr>
        <p:xfrm>
          <a:off x="432766" y="3278774"/>
          <a:ext cx="12408025" cy="507841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116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705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336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70619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013947">
                <a:tc>
                  <a:txBody>
                    <a:bodyPr/>
                    <a:lstStyle/>
                    <a:p>
                      <a:pPr algn="ctr"/>
                      <a:r>
                        <a:rPr lang="hu-HU" sz="2400" b="1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„Hónap”</a:t>
                      </a:r>
                    </a:p>
                  </a:txBody>
                  <a:tcPr anchor="ctr">
                    <a:lnR w="12700" cmpd="sng">
                      <a:noFill/>
                    </a:lnR>
                    <a:lnB w="12700" cmpd="sng">
                      <a:noFill/>
                    </a:lnB>
                    <a:solidFill>
                      <a:srgbClr val="DE006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400" b="1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Ajánlói jutalék - Ft</a:t>
                      </a:r>
                      <a:br>
                        <a:rPr lang="hu-HU" sz="2400" b="1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</a:br>
                      <a:r>
                        <a:rPr lang="hu-HU" sz="2400" b="1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(5 % passzív</a:t>
                      </a:r>
                      <a:r>
                        <a:rPr lang="hu-HU" sz="2400" b="1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</a:t>
                      </a:r>
                      <a:r>
                        <a:rPr lang="hu-HU" sz="2400" b="1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jövedelem)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B w="12700" cmpd="sng">
                      <a:noFill/>
                    </a:lnB>
                    <a:solidFill>
                      <a:srgbClr val="CC00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400" b="1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Bináris jutalék</a:t>
                      </a:r>
                      <a:br>
                        <a:rPr lang="hu-HU" sz="2400" b="1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</a:br>
                      <a:r>
                        <a:rPr lang="hu-HU" sz="2400" b="1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(Ft)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B w="12700" cmpd="sng">
                      <a:noFill/>
                    </a:lnB>
                    <a:solidFill>
                      <a:srgbClr val="DE006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400" b="1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Karrier jutalék</a:t>
                      </a:r>
                      <a:br>
                        <a:rPr lang="hu-HU" sz="2400" b="1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</a:br>
                      <a:r>
                        <a:rPr lang="hu-HU" sz="2400" b="1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(Ft)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B w="12700" cmpd="sng">
                      <a:noFill/>
                    </a:lnB>
                    <a:solidFill>
                      <a:srgbClr val="CC00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400" b="1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Vezetői</a:t>
                      </a:r>
                      <a:r>
                        <a:rPr lang="hu-HU" sz="2400" b="1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Bonusz (Ft)</a:t>
                      </a:r>
                      <a:endParaRPr lang="hu-HU" sz="2400" b="1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006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12110">
                <a:tc>
                  <a:txBody>
                    <a:bodyPr/>
                    <a:lstStyle/>
                    <a:p>
                      <a:pPr algn="ctr"/>
                      <a:r>
                        <a:rPr lang="hu-HU" sz="2800" b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1</a:t>
                      </a:r>
                    </a:p>
                  </a:txBody>
                  <a:tcPr anchor="ctr"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rgbClr val="DE00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0A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600" b="0" dirty="0">
                          <a:ln>
                            <a:noFill/>
                          </a:ln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600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rgbClr val="DE00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600" b="1" dirty="0">
                          <a:ln>
                            <a:noFill/>
                          </a:ln>
                          <a:solidFill>
                            <a:srgbClr val="E10E79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36.000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rgbClr val="DE00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600" b="1" dirty="0">
                          <a:ln>
                            <a:noFill/>
                          </a:ln>
                          <a:solidFill>
                            <a:srgbClr val="DE006E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14.400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rgbClr val="DE00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2600" b="0" dirty="0">
                        <a:ln>
                          <a:noFill/>
                        </a:ln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E00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52360">
                <a:tc>
                  <a:txBody>
                    <a:bodyPr/>
                    <a:lstStyle/>
                    <a:p>
                      <a:pPr algn="ctr"/>
                      <a:endParaRPr lang="hu-HU" sz="2800" b="0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ctr">
                    <a:lnR w="12700" cmpd="sng">
                      <a:noFill/>
                    </a:lnR>
                    <a:lnT w="19050" cap="flat" cmpd="sng" algn="ctr">
                      <a:solidFill>
                        <a:srgbClr val="DE00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E00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0A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8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Arial"/>
                        </a:rPr>
                        <a:t>30.000 Ft költés, 10% TP</a:t>
                      </a:r>
                    </a:p>
                    <a:p>
                      <a:pPr marL="0" marR="0" indent="0" algn="l" defTabSz="914400" rtl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800" b="0" i="0" u="none" strike="noStrike" cap="none" spc="0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  <a:p>
                      <a:pPr marL="0" marR="0" indent="0" algn="l" defTabSz="914400" rtl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8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Arial"/>
                        </a:rPr>
                        <a:t>30.000 x 0.5% = 150  Ft</a:t>
                      </a:r>
                    </a:p>
                    <a:p>
                      <a:pPr marL="0" marR="0" indent="0" algn="l" defTabSz="914400" rtl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800" b="0" i="0" u="none" strike="noStrike" cap="none" spc="0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  <a:p>
                      <a:pPr marL="0" marR="0" indent="0" algn="l" defTabSz="914400" rtl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8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Arial"/>
                        </a:rPr>
                        <a:t>4 x 150 Ft = </a:t>
                      </a:r>
                      <a:r>
                        <a:rPr lang="hu-HU" sz="1800" b="0" i="0" u="none" strike="noStrike" cap="none" spc="0" baseline="0" dirty="0">
                          <a:ln>
                            <a:noFill/>
                          </a:ln>
                          <a:solidFill>
                            <a:srgbClr val="DE006E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Arial"/>
                        </a:rPr>
                        <a:t>600 Ft</a:t>
                      </a:r>
                      <a:endParaRPr kumimoji="0" lang="hu-HU" sz="1800" b="0" i="0" u="none" strike="noStrike" cap="none" spc="0" normalizeH="0" baseline="0" dirty="0">
                        <a:ln>
                          <a:noFill/>
                        </a:ln>
                        <a:solidFill>
                          <a:srgbClr val="DE006E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DE00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E00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800" b="1" dirty="0">
                          <a:ln>
                            <a:noFill/>
                          </a:ln>
                          <a:solidFill>
                            <a:srgbClr val="E10E79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4 x</a:t>
                      </a:r>
                      <a:r>
                        <a:rPr lang="hu-HU" sz="1800" b="1" baseline="0" dirty="0">
                          <a:ln>
                            <a:noFill/>
                          </a:ln>
                          <a:solidFill>
                            <a:srgbClr val="E10E79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3 PP = 12 PP</a:t>
                      </a:r>
                    </a:p>
                    <a:p>
                      <a:pPr algn="ctr"/>
                      <a:endParaRPr lang="hu-HU" sz="1800" b="1" baseline="0" dirty="0">
                        <a:ln>
                          <a:noFill/>
                        </a:ln>
                        <a:solidFill>
                          <a:srgbClr val="E10E79"/>
                        </a:solidFill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  <a:p>
                      <a:pPr algn="ctr"/>
                      <a:r>
                        <a:rPr lang="hu-HU" sz="1800" b="1" baseline="0" dirty="0">
                          <a:ln>
                            <a:noFill/>
                          </a:ln>
                          <a:solidFill>
                            <a:srgbClr val="E10E79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3 x 1/1 = 9.000 Ft</a:t>
                      </a:r>
                    </a:p>
                    <a:p>
                      <a:pPr algn="ctr"/>
                      <a:endParaRPr lang="hu-HU" sz="1800" b="1" baseline="0" dirty="0">
                        <a:ln>
                          <a:noFill/>
                        </a:ln>
                        <a:solidFill>
                          <a:srgbClr val="E10E79"/>
                        </a:solidFill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  <a:p>
                      <a:pPr algn="ctr"/>
                      <a:r>
                        <a:rPr lang="hu-HU" sz="1800" b="1" baseline="0" dirty="0">
                          <a:ln>
                            <a:noFill/>
                          </a:ln>
                          <a:solidFill>
                            <a:srgbClr val="E10E79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3 x 3/3 = 18.000Ft</a:t>
                      </a:r>
                    </a:p>
                    <a:p>
                      <a:pPr algn="ctr"/>
                      <a:endParaRPr lang="hu-HU" sz="1800" b="1" baseline="0" dirty="0">
                        <a:ln>
                          <a:noFill/>
                        </a:ln>
                        <a:solidFill>
                          <a:srgbClr val="E10E79"/>
                        </a:solidFill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  <a:p>
                      <a:pPr algn="ctr"/>
                      <a:r>
                        <a:rPr lang="hu-HU" sz="1800" b="1" baseline="0" dirty="0">
                          <a:ln>
                            <a:noFill/>
                          </a:ln>
                          <a:solidFill>
                            <a:srgbClr val="E10E79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1x 7/7 = 9.000 Ft</a:t>
                      </a:r>
                      <a:endParaRPr lang="hu-HU" sz="1800" b="1" dirty="0">
                        <a:ln>
                          <a:noFill/>
                        </a:ln>
                        <a:solidFill>
                          <a:srgbClr val="E10E79"/>
                        </a:solidFill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DE00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E00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800" b="1" dirty="0">
                          <a:ln>
                            <a:noFill/>
                          </a:ln>
                          <a:solidFill>
                            <a:srgbClr val="DE006E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4 x 3</a:t>
                      </a:r>
                      <a:r>
                        <a:rPr lang="hu-HU" sz="1800" b="1" baseline="0" dirty="0">
                          <a:ln>
                            <a:noFill/>
                          </a:ln>
                          <a:solidFill>
                            <a:srgbClr val="DE006E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PP = 12 PP</a:t>
                      </a:r>
                    </a:p>
                    <a:p>
                      <a:pPr algn="ctr"/>
                      <a:r>
                        <a:rPr lang="hu-HU" sz="1800" b="1" baseline="0" dirty="0">
                          <a:ln>
                            <a:noFill/>
                          </a:ln>
                          <a:solidFill>
                            <a:srgbClr val="DE006E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12 x 1.200= 14.400 Ft</a:t>
                      </a:r>
                      <a:endParaRPr lang="hu-HU" sz="1800" b="1" dirty="0">
                        <a:ln>
                          <a:noFill/>
                        </a:ln>
                        <a:solidFill>
                          <a:srgbClr val="DE006E"/>
                        </a:solidFill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DE00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E00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2600" b="0" dirty="0">
                        <a:ln>
                          <a:noFill/>
                        </a:ln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DE00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E00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85475632"/>
      </p:ext>
    </p:extLst>
  </p:cSld>
  <p:clrMapOvr>
    <a:masterClrMapping/>
  </p:clrMapOvr>
  <p:transition spd="med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Egyenes összekötő 4"/>
          <p:cNvCxnSpPr/>
          <p:nvPr/>
        </p:nvCxnSpPr>
        <p:spPr>
          <a:xfrm>
            <a:off x="350948" y="950377"/>
            <a:ext cx="5331671" cy="0"/>
          </a:xfrm>
          <a:prstGeom prst="line">
            <a:avLst/>
          </a:prstGeom>
          <a:noFill/>
          <a:ln w="57150" cap="flat">
            <a:solidFill>
              <a:srgbClr val="DE006E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6" name="Szövegdoboz 5"/>
          <p:cNvSpPr txBox="1"/>
          <p:nvPr/>
        </p:nvSpPr>
        <p:spPr>
          <a:xfrm>
            <a:off x="295391" y="264991"/>
            <a:ext cx="10774454" cy="53000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6" tIns="45716" rIns="45716" bIns="45716" numCol="1" spcCol="26787" rtlCol="0" anchor="t">
            <a:spAutoFit/>
          </a:bodyPr>
          <a:lstStyle/>
          <a:p>
            <a:pPr defTabSz="914307"/>
            <a:r>
              <a:rPr lang="hu-HU" sz="2844" b="1" dirty="0">
                <a:solidFill>
                  <a:srgbClr val="DE006E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Arial"/>
              </a:rPr>
              <a:t>TE HOVA SOROLOD MAGAD?</a:t>
            </a:r>
            <a:endParaRPr lang="en-US" sz="2844" b="1" dirty="0">
              <a:solidFill>
                <a:srgbClr val="DE006E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  <a:sym typeface="Arial"/>
            </a:endParaRP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391" y="2906222"/>
            <a:ext cx="12335202" cy="4700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576264"/>
      </p:ext>
    </p:extLst>
  </p:cSld>
  <p:clrMapOvr>
    <a:masterClrMapping/>
  </p:clrMapOvr>
  <p:transition spd="med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Egyenes összekötő 4"/>
          <p:cNvCxnSpPr/>
          <p:nvPr/>
        </p:nvCxnSpPr>
        <p:spPr>
          <a:xfrm>
            <a:off x="350948" y="950377"/>
            <a:ext cx="8089600" cy="0"/>
          </a:xfrm>
          <a:prstGeom prst="line">
            <a:avLst/>
          </a:prstGeom>
          <a:noFill/>
          <a:ln w="57150" cap="flat">
            <a:solidFill>
              <a:srgbClr val="DE006E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6" name="Szövegdoboz 5"/>
          <p:cNvSpPr txBox="1"/>
          <p:nvPr/>
        </p:nvSpPr>
        <p:spPr>
          <a:xfrm>
            <a:off x="295391" y="264991"/>
            <a:ext cx="10774454" cy="53000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6" tIns="45716" rIns="45716" bIns="45716" numCol="1" spcCol="26787" rtlCol="0" anchor="t">
            <a:spAutoFit/>
          </a:bodyPr>
          <a:lstStyle/>
          <a:p>
            <a:pPr defTabSz="914307"/>
            <a:r>
              <a:rPr lang="hu-HU" sz="2844" b="1" dirty="0">
                <a:solidFill>
                  <a:srgbClr val="DE006E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Arial"/>
              </a:rPr>
              <a:t>MIK A VÁLASZAID AZ ALÁBBI KÉRDÉSEKRE?</a:t>
            </a:r>
            <a:endParaRPr lang="en-US" sz="2844" b="1" dirty="0">
              <a:solidFill>
                <a:srgbClr val="DE006E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  <a:sym typeface="Arial"/>
            </a:endParaRPr>
          </a:p>
        </p:txBody>
      </p:sp>
      <p:sp>
        <p:nvSpPr>
          <p:cNvPr id="4" name="Shape 326" descr="CustomShape 1"/>
          <p:cNvSpPr/>
          <p:nvPr/>
        </p:nvSpPr>
        <p:spPr>
          <a:xfrm>
            <a:off x="1313050" y="1497269"/>
            <a:ext cx="10675493" cy="9778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755" tIns="50755" rIns="50755" bIns="50755" anchor="ctr">
            <a:spAutoFit/>
          </a:bodyPr>
          <a:lstStyle/>
          <a:p>
            <a:pPr>
              <a:defRPr sz="5400" spc="-1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Roboto Medium"/>
                <a:ea typeface="Roboto Medium"/>
                <a:cs typeface="Roboto Medium"/>
                <a:sym typeface="Roboto Medium"/>
              </a:defRPr>
            </a:pPr>
            <a:r>
              <a:rPr lang="hu-HU" sz="2844" spc="-1" dirty="0">
                <a:solidFill>
                  <a:srgbClr val="333333"/>
                </a:solidFill>
              </a:rPr>
              <a:t>Szoktál </a:t>
            </a:r>
            <a:r>
              <a:rPr lang="hu-HU" sz="2844" spc="-1" dirty="0">
                <a:solidFill>
                  <a:srgbClr val="DE006E"/>
                </a:solidFill>
              </a:rPr>
              <a:t>havonta 30 000 Ft-ot </a:t>
            </a:r>
            <a:r>
              <a:rPr lang="hu-HU" sz="2844" spc="-1" dirty="0">
                <a:solidFill>
                  <a:srgbClr val="333333"/>
                </a:solidFill>
              </a:rPr>
              <a:t>élelmiszerre, üzemanyagra, telefon használatra költeni?</a:t>
            </a:r>
            <a:endParaRPr sz="2844" spc="-3" dirty="0">
              <a:solidFill>
                <a:srgbClr val="E10E79"/>
              </a:solidFill>
            </a:endParaRPr>
          </a:p>
        </p:txBody>
      </p:sp>
      <p:sp>
        <p:nvSpPr>
          <p:cNvPr id="7" name="Shape 339" descr="CustomShape 6"/>
          <p:cNvSpPr/>
          <p:nvPr/>
        </p:nvSpPr>
        <p:spPr>
          <a:xfrm>
            <a:off x="767363" y="1908577"/>
            <a:ext cx="142921" cy="142921"/>
          </a:xfrm>
          <a:prstGeom prst="ellipse">
            <a:avLst/>
          </a:prstGeom>
          <a:solidFill>
            <a:srgbClr val="DE006E"/>
          </a:solidFill>
          <a:ln>
            <a:solidFill>
              <a:srgbClr val="DE006E"/>
            </a:solidFill>
          </a:ln>
        </p:spPr>
        <p:txBody>
          <a:bodyPr lIns="45716" tIns="45716" rIns="45716" bIns="45716"/>
          <a:lstStyle/>
          <a:p>
            <a:endParaRPr/>
          </a:p>
        </p:txBody>
      </p:sp>
      <p:sp>
        <p:nvSpPr>
          <p:cNvPr id="8" name="Shape 326" descr="CustomShape 1"/>
          <p:cNvSpPr/>
          <p:nvPr/>
        </p:nvSpPr>
        <p:spPr>
          <a:xfrm>
            <a:off x="1313050" y="2915133"/>
            <a:ext cx="10675493" cy="9778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755" tIns="50755" rIns="50755" bIns="50755" anchor="ctr">
            <a:spAutoFit/>
          </a:bodyPr>
          <a:lstStyle/>
          <a:p>
            <a:pPr>
              <a:defRPr sz="5400" spc="-1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Roboto Medium"/>
                <a:ea typeface="Roboto Medium"/>
                <a:cs typeface="Roboto Medium"/>
                <a:sym typeface="Roboto Medium"/>
              </a:defRPr>
            </a:pPr>
            <a:r>
              <a:rPr lang="hu-HU" sz="2844" spc="-1" dirty="0">
                <a:solidFill>
                  <a:srgbClr val="DE006E"/>
                </a:solidFill>
              </a:rPr>
              <a:t>Van 4-5-6 barátod, </a:t>
            </a:r>
            <a:r>
              <a:rPr lang="hu-HU" sz="2844" spc="-1" dirty="0">
                <a:solidFill>
                  <a:srgbClr val="333333"/>
                </a:solidFill>
              </a:rPr>
              <a:t>aki (szintén) szokott havonta 30 000 Ft-ot élelmiszerre, üzemanyagra, telefonra költeni?</a:t>
            </a:r>
            <a:endParaRPr sz="2844" spc="-3" dirty="0">
              <a:solidFill>
                <a:srgbClr val="E10E79"/>
              </a:solidFill>
            </a:endParaRPr>
          </a:p>
        </p:txBody>
      </p:sp>
      <p:sp>
        <p:nvSpPr>
          <p:cNvPr id="9" name="Shape 339" descr="CustomShape 6"/>
          <p:cNvSpPr/>
          <p:nvPr/>
        </p:nvSpPr>
        <p:spPr>
          <a:xfrm>
            <a:off x="767363" y="3326442"/>
            <a:ext cx="142921" cy="142921"/>
          </a:xfrm>
          <a:prstGeom prst="ellipse">
            <a:avLst/>
          </a:prstGeom>
          <a:solidFill>
            <a:srgbClr val="DE006E"/>
          </a:solidFill>
          <a:ln>
            <a:solidFill>
              <a:srgbClr val="DE006E"/>
            </a:solidFill>
          </a:ln>
        </p:spPr>
        <p:txBody>
          <a:bodyPr lIns="45716" tIns="45716" rIns="45716" bIns="45716"/>
          <a:lstStyle/>
          <a:p>
            <a:endParaRPr/>
          </a:p>
        </p:txBody>
      </p:sp>
      <p:sp>
        <p:nvSpPr>
          <p:cNvPr id="10" name="Shape 326" descr="CustomShape 1"/>
          <p:cNvSpPr/>
          <p:nvPr/>
        </p:nvSpPr>
        <p:spPr>
          <a:xfrm>
            <a:off x="1313050" y="4541418"/>
            <a:ext cx="10675493" cy="5401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755" tIns="50755" rIns="50755" bIns="50755" anchor="ctr">
            <a:spAutoFit/>
          </a:bodyPr>
          <a:lstStyle/>
          <a:p>
            <a:pPr>
              <a:defRPr sz="5400" spc="-1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Roboto Medium"/>
                <a:ea typeface="Roboto Medium"/>
                <a:cs typeface="Roboto Medium"/>
                <a:sym typeface="Roboto Medium"/>
              </a:defRPr>
            </a:pPr>
            <a:r>
              <a:rPr lang="hu-HU" sz="2844" spc="-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Jó érzéssel tölt el, ha </a:t>
            </a:r>
            <a:r>
              <a:rPr lang="hu-HU" sz="2844" spc="-1" dirty="0">
                <a:solidFill>
                  <a:srgbClr val="DE006E"/>
                </a:solidFill>
              </a:rPr>
              <a:t>adakozol </a:t>
            </a:r>
            <a:r>
              <a:rPr lang="hu-HU" sz="2844" spc="-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és</a:t>
            </a:r>
            <a:r>
              <a:rPr lang="hu-HU" sz="2844" spc="-1" dirty="0">
                <a:solidFill>
                  <a:srgbClr val="DE006E"/>
                </a:solidFill>
              </a:rPr>
              <a:t> segíthetsz másokon</a:t>
            </a:r>
            <a:r>
              <a:rPr lang="hu-HU" sz="2844" spc="-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?</a:t>
            </a:r>
            <a:endParaRPr sz="2844" spc="-3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" name="Shape 339" descr="CustomShape 6"/>
          <p:cNvSpPr/>
          <p:nvPr/>
        </p:nvSpPr>
        <p:spPr>
          <a:xfrm>
            <a:off x="767363" y="4713242"/>
            <a:ext cx="142921" cy="142921"/>
          </a:xfrm>
          <a:prstGeom prst="ellipse">
            <a:avLst/>
          </a:prstGeom>
          <a:solidFill>
            <a:srgbClr val="DE006E"/>
          </a:solidFill>
          <a:ln>
            <a:solidFill>
              <a:srgbClr val="DE006E"/>
            </a:solidFill>
          </a:ln>
        </p:spPr>
        <p:txBody>
          <a:bodyPr lIns="45716" tIns="45716" rIns="45716" bIns="45716"/>
          <a:lstStyle/>
          <a:p>
            <a:endParaRPr/>
          </a:p>
        </p:txBody>
      </p:sp>
      <p:sp>
        <p:nvSpPr>
          <p:cNvPr id="12" name="Shape 326" descr="CustomShape 1"/>
          <p:cNvSpPr/>
          <p:nvPr/>
        </p:nvSpPr>
        <p:spPr>
          <a:xfrm>
            <a:off x="1313050" y="5700083"/>
            <a:ext cx="10675493" cy="9778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755" tIns="50755" rIns="50755" bIns="50755" anchor="ctr">
            <a:spAutoFit/>
          </a:bodyPr>
          <a:lstStyle/>
          <a:p>
            <a:pPr>
              <a:defRPr sz="5400" spc="-1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Roboto Medium"/>
                <a:ea typeface="Roboto Medium"/>
                <a:cs typeface="Roboto Medium"/>
                <a:sym typeface="Roboto Medium"/>
              </a:defRPr>
            </a:pPr>
            <a:r>
              <a:rPr lang="hu-HU" sz="2844" spc="-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Örülnél mások vásárlásaiból keletkező rendszeres</a:t>
            </a:r>
            <a:br>
              <a:rPr lang="hu-HU" sz="2844" spc="-1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hu-HU" sz="2844" spc="-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hu-HU" sz="2844" spc="-1" dirty="0">
                <a:solidFill>
                  <a:srgbClr val="DE006E"/>
                </a:solidFill>
              </a:rPr>
              <a:t>extra jövedelemnek</a:t>
            </a:r>
            <a:r>
              <a:rPr lang="hu-HU" sz="2844" spc="-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?</a:t>
            </a:r>
            <a:endParaRPr sz="2844" spc="-3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4" name="Shape 339" descr="CustomShape 6"/>
          <p:cNvSpPr/>
          <p:nvPr/>
        </p:nvSpPr>
        <p:spPr>
          <a:xfrm>
            <a:off x="785194" y="6083216"/>
            <a:ext cx="142921" cy="142921"/>
          </a:xfrm>
          <a:prstGeom prst="ellipse">
            <a:avLst/>
          </a:prstGeom>
          <a:solidFill>
            <a:srgbClr val="DE006E"/>
          </a:solidFill>
          <a:ln>
            <a:solidFill>
              <a:srgbClr val="DE006E"/>
            </a:solidFill>
          </a:ln>
        </p:spPr>
        <p:txBody>
          <a:bodyPr lIns="45716" tIns="45716" rIns="45716" bIns="45716"/>
          <a:lstStyle/>
          <a:p>
            <a:endParaRPr/>
          </a:p>
        </p:txBody>
      </p:sp>
      <p:sp>
        <p:nvSpPr>
          <p:cNvPr id="15" name="Shape 326" descr="CustomShape 1"/>
          <p:cNvSpPr/>
          <p:nvPr/>
        </p:nvSpPr>
        <p:spPr>
          <a:xfrm>
            <a:off x="1313050" y="7232285"/>
            <a:ext cx="11545267" cy="5401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755" tIns="50755" rIns="50755" bIns="50755" anchor="ctr">
            <a:spAutoFit/>
          </a:bodyPr>
          <a:lstStyle/>
          <a:p>
            <a:pPr>
              <a:defRPr sz="5400" spc="-1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Roboto Medium"/>
                <a:ea typeface="Roboto Medium"/>
                <a:cs typeface="Roboto Medium"/>
                <a:sym typeface="Roboto Medium"/>
              </a:defRPr>
            </a:pPr>
            <a:r>
              <a:rPr lang="hu-HU" sz="2844" spc="-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Szívesen csatlakoznál egy </a:t>
            </a:r>
            <a:r>
              <a:rPr lang="hu-HU" sz="2844" spc="-1" dirty="0">
                <a:solidFill>
                  <a:srgbClr val="DE006E"/>
                </a:solidFill>
              </a:rPr>
              <a:t>fiatalos, dinamikus, jó kedélyű </a:t>
            </a:r>
            <a:r>
              <a:rPr lang="hu-HU" sz="2844" spc="-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csapathoz?</a:t>
            </a:r>
            <a:endParaRPr sz="2844" spc="-3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6" name="Shape 339" descr="CustomShape 6"/>
          <p:cNvSpPr/>
          <p:nvPr/>
        </p:nvSpPr>
        <p:spPr>
          <a:xfrm>
            <a:off x="785194" y="7396576"/>
            <a:ext cx="142921" cy="142921"/>
          </a:xfrm>
          <a:prstGeom prst="ellipse">
            <a:avLst/>
          </a:prstGeom>
          <a:solidFill>
            <a:srgbClr val="DE006E"/>
          </a:solidFill>
          <a:ln>
            <a:solidFill>
              <a:srgbClr val="DE006E"/>
            </a:solidFill>
          </a:ln>
        </p:spPr>
        <p:txBody>
          <a:bodyPr lIns="45716" tIns="45716" rIns="45716" bIns="45716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6400056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4" grpId="0" animBg="1"/>
      <p:bldP spid="15" grpId="0" animBg="1"/>
      <p:bldP spid="16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Lekerekített téglalap 10"/>
          <p:cNvSpPr/>
          <p:nvPr/>
        </p:nvSpPr>
        <p:spPr>
          <a:xfrm>
            <a:off x="3250196" y="4955272"/>
            <a:ext cx="6119722" cy="1166029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 w="25400" cap="flat">
            <a:solidFill>
              <a:schemeClr val="tx1">
                <a:lumMod val="50000"/>
                <a:lumOff val="50000"/>
              </a:schemeClr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5020" tIns="65020" rIns="65020" bIns="65020" numCol="1" spcCol="38098" rtlCol="0" anchor="ctr">
            <a:spAutoFit/>
          </a:bodyPr>
          <a:lstStyle/>
          <a:p>
            <a:pPr hangingPunct="0"/>
            <a:endParaRPr lang="en-US">
              <a:solidFill>
                <a:srgbClr val="000000"/>
              </a:solidFill>
              <a:latin typeface="+mj-lt"/>
              <a:ea typeface="+mj-ea"/>
              <a:cs typeface="+mj-cs"/>
              <a:sym typeface="Arial"/>
            </a:endParaRPr>
          </a:p>
        </p:txBody>
      </p:sp>
      <p:cxnSp>
        <p:nvCxnSpPr>
          <p:cNvPr id="5" name="Egyenes összekötő 4"/>
          <p:cNvCxnSpPr/>
          <p:nvPr/>
        </p:nvCxnSpPr>
        <p:spPr>
          <a:xfrm>
            <a:off x="350948" y="950377"/>
            <a:ext cx="3276800" cy="0"/>
          </a:xfrm>
          <a:prstGeom prst="line">
            <a:avLst/>
          </a:prstGeom>
          <a:noFill/>
          <a:ln w="57150" cap="flat">
            <a:solidFill>
              <a:srgbClr val="DE006E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6" name="Szövegdoboz 5"/>
          <p:cNvSpPr txBox="1"/>
          <p:nvPr/>
        </p:nvSpPr>
        <p:spPr>
          <a:xfrm>
            <a:off x="295392" y="264991"/>
            <a:ext cx="3953958" cy="53000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6" tIns="45716" rIns="45716" bIns="45716" numCol="1" spcCol="26787" rtlCol="0" anchor="t">
            <a:spAutoFit/>
          </a:bodyPr>
          <a:lstStyle/>
          <a:p>
            <a:pPr defTabSz="914307"/>
            <a:r>
              <a:rPr lang="hu-HU" sz="2844" b="1" dirty="0">
                <a:solidFill>
                  <a:srgbClr val="DE006E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Arial"/>
              </a:rPr>
              <a:t>HOGY DÖNTESZ?</a:t>
            </a:r>
            <a:endParaRPr lang="en-US" sz="2844" b="1" dirty="0">
              <a:solidFill>
                <a:srgbClr val="DE006E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  <a:sym typeface="Arial"/>
            </a:endParaRPr>
          </a:p>
        </p:txBody>
      </p:sp>
      <p:sp>
        <p:nvSpPr>
          <p:cNvPr id="7" name="Shape 326" descr="CustomShape 1"/>
          <p:cNvSpPr/>
          <p:nvPr/>
        </p:nvSpPr>
        <p:spPr>
          <a:xfrm>
            <a:off x="3310832" y="1599732"/>
            <a:ext cx="6059086" cy="1678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755" tIns="50755" rIns="50755" bIns="50755" anchor="ctr">
            <a:spAutoFit/>
          </a:bodyPr>
          <a:lstStyle/>
          <a:p>
            <a:pPr algn="ctr">
              <a:defRPr sz="5400" spc="-1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Roboto Medium"/>
                <a:ea typeface="Roboto Medium"/>
                <a:cs typeface="Roboto Medium"/>
                <a:sym typeface="Roboto Medium"/>
              </a:defRPr>
            </a:pPr>
            <a:r>
              <a:rPr lang="hu-HU" sz="3413" spc="-1" dirty="0">
                <a:solidFill>
                  <a:srgbClr val="333333"/>
                </a:solidFill>
              </a:rPr>
              <a:t>Ha ez előző kérdésekre</a:t>
            </a:r>
          </a:p>
          <a:p>
            <a:pPr algn="ctr">
              <a:defRPr sz="5400" spc="-1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Roboto Medium"/>
                <a:ea typeface="Roboto Medium"/>
                <a:cs typeface="Roboto Medium"/>
                <a:sym typeface="Roboto Medium"/>
              </a:defRPr>
            </a:pPr>
            <a:r>
              <a:rPr lang="hu-HU" sz="3413" b="1" spc="-1" dirty="0">
                <a:solidFill>
                  <a:srgbClr val="DE006E"/>
                </a:solidFill>
              </a:rPr>
              <a:t>„IGEN”</a:t>
            </a:r>
            <a:br>
              <a:rPr lang="hu-HU" sz="3413" b="1" spc="-1" dirty="0">
                <a:solidFill>
                  <a:srgbClr val="DE006E"/>
                </a:solidFill>
              </a:rPr>
            </a:br>
            <a:r>
              <a:rPr lang="hu-HU" sz="3413" spc="-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volt a válaszod, </a:t>
            </a:r>
            <a:endParaRPr sz="3413" b="1" spc="-3" dirty="0">
              <a:solidFill>
                <a:srgbClr val="DE006E"/>
              </a:solidFill>
            </a:endParaRPr>
          </a:p>
        </p:txBody>
      </p:sp>
      <p:sp>
        <p:nvSpPr>
          <p:cNvPr id="8" name="Shape 326" descr="CustomShape 1"/>
          <p:cNvSpPr/>
          <p:nvPr/>
        </p:nvSpPr>
        <p:spPr>
          <a:xfrm>
            <a:off x="3584114" y="4979276"/>
            <a:ext cx="5580982" cy="11529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755" tIns="50755" rIns="50755" bIns="50755" anchor="ctr">
            <a:spAutoFit/>
          </a:bodyPr>
          <a:lstStyle/>
          <a:p>
            <a:pPr algn="ctr">
              <a:defRPr sz="5400" spc="-1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Roboto Medium"/>
                <a:ea typeface="Roboto Medium"/>
                <a:cs typeface="Roboto Medium"/>
                <a:sym typeface="Roboto Medium"/>
              </a:defRPr>
            </a:pPr>
            <a:r>
              <a:rPr lang="hu-HU" sz="3413" spc="-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javaslom a csatlakozásra is </a:t>
            </a:r>
            <a:r>
              <a:rPr lang="hu-HU" sz="3413" b="1" spc="-1" dirty="0">
                <a:solidFill>
                  <a:srgbClr val="DE006E"/>
                </a:solidFill>
              </a:rPr>
              <a:t>MONDJ IGENT! </a:t>
            </a:r>
            <a:r>
              <a:rPr lang="hu-HU" sz="3413" b="1" spc="-1" dirty="0">
                <a:solidFill>
                  <a:srgbClr val="DE006E"/>
                </a:solidFill>
                <a:sym typeface="Wingdings" panose="05000000000000000000" pitchFamily="2" charset="2"/>
              </a:rPr>
              <a:t></a:t>
            </a:r>
            <a:endParaRPr lang="hu-HU" sz="3413" b="1" spc="-3" dirty="0">
              <a:solidFill>
                <a:srgbClr val="DE006E"/>
              </a:solidFill>
            </a:endParaRPr>
          </a:p>
        </p:txBody>
      </p:sp>
      <p:sp>
        <p:nvSpPr>
          <p:cNvPr id="9" name="Lefelé nyíl 8"/>
          <p:cNvSpPr/>
          <p:nvPr/>
        </p:nvSpPr>
        <p:spPr>
          <a:xfrm>
            <a:off x="4369173" y="3711020"/>
            <a:ext cx="3942400" cy="811089"/>
          </a:xfrm>
          <a:prstGeom prst="downArrow">
            <a:avLst>
              <a:gd name="adj1" fmla="val 50000"/>
              <a:gd name="adj2" fmla="val 100000"/>
            </a:avLst>
          </a:prstGeom>
          <a:solidFill>
            <a:srgbClr val="E10E79"/>
          </a:solidFill>
          <a:ln w="25400" cap="flat">
            <a:solidFill>
              <a:schemeClr val="tx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5020" tIns="65020" rIns="65020" bIns="65020" numCol="1" spcCol="38098" rtlCol="0" anchor="ctr">
            <a:spAutoFit/>
          </a:bodyPr>
          <a:lstStyle/>
          <a:p>
            <a:pPr hangingPunct="0"/>
            <a:endParaRPr lang="en-US">
              <a:solidFill>
                <a:srgbClr val="000000"/>
              </a:solidFill>
              <a:latin typeface="+mj-lt"/>
              <a:ea typeface="+mj-ea"/>
              <a:cs typeface="+mj-cs"/>
              <a:sym typeface="Arial"/>
            </a:endParaRPr>
          </a:p>
        </p:txBody>
      </p:sp>
      <p:pic>
        <p:nvPicPr>
          <p:cNvPr id="10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698" y="6515382"/>
            <a:ext cx="1745358" cy="1967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200401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7" grpId="0" animBg="1"/>
      <p:bldP spid="8" grpId="0" animBg="1"/>
      <p:bldP spid="9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Egyenes összekötő 4"/>
          <p:cNvCxnSpPr/>
          <p:nvPr/>
        </p:nvCxnSpPr>
        <p:spPr>
          <a:xfrm>
            <a:off x="350948" y="950377"/>
            <a:ext cx="4812800" cy="0"/>
          </a:xfrm>
          <a:prstGeom prst="line">
            <a:avLst/>
          </a:prstGeom>
          <a:noFill/>
          <a:ln w="57150" cap="flat">
            <a:solidFill>
              <a:srgbClr val="DE006E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6" name="Szövegdoboz 5"/>
          <p:cNvSpPr txBox="1"/>
          <p:nvPr/>
        </p:nvSpPr>
        <p:spPr>
          <a:xfrm>
            <a:off x="295392" y="264991"/>
            <a:ext cx="6616654" cy="53000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6" tIns="45716" rIns="45716" bIns="45716" numCol="1" spcCol="26787" rtlCol="0" anchor="t">
            <a:spAutoFit/>
          </a:bodyPr>
          <a:lstStyle/>
          <a:p>
            <a:pPr defTabSz="914307"/>
            <a:r>
              <a:rPr lang="hu-HU" sz="2844" b="1" dirty="0">
                <a:solidFill>
                  <a:srgbClr val="DE006E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Arial"/>
              </a:rPr>
              <a:t>A CSATLAKOZÁS LÉPÉSEI:</a:t>
            </a:r>
            <a:endParaRPr lang="en-US" sz="2844" b="1" dirty="0">
              <a:solidFill>
                <a:srgbClr val="DE006E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  <a:sym typeface="Arial"/>
            </a:endParaRPr>
          </a:p>
        </p:txBody>
      </p:sp>
      <p:sp>
        <p:nvSpPr>
          <p:cNvPr id="7" name="Ellipszis 6"/>
          <p:cNvSpPr/>
          <p:nvPr/>
        </p:nvSpPr>
        <p:spPr>
          <a:xfrm>
            <a:off x="1576018" y="2106201"/>
            <a:ext cx="768000" cy="574160"/>
          </a:xfrm>
          <a:prstGeom prst="ellipse">
            <a:avLst/>
          </a:prstGeom>
          <a:solidFill>
            <a:srgbClr val="FFFFFF"/>
          </a:solidFill>
          <a:ln w="25400" cap="flat">
            <a:solidFill>
              <a:schemeClr val="tx1">
                <a:lumMod val="65000"/>
                <a:lumOff val="35000"/>
              </a:schemeClr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5020" tIns="65020" rIns="65020" bIns="65020" numCol="1" spcCol="38098" rtlCol="0" anchor="ctr">
            <a:spAutoFit/>
          </a:bodyPr>
          <a:lstStyle/>
          <a:p>
            <a:pPr hangingPunct="0"/>
            <a:endParaRPr lang="en-US">
              <a:solidFill>
                <a:srgbClr val="000000"/>
              </a:solidFill>
              <a:latin typeface="+mj-lt"/>
              <a:ea typeface="+mj-ea"/>
              <a:cs typeface="+mj-cs"/>
              <a:sym typeface="Arial"/>
            </a:endParaRPr>
          </a:p>
        </p:txBody>
      </p:sp>
      <p:sp>
        <p:nvSpPr>
          <p:cNvPr id="8" name="Szövegdoboz 7"/>
          <p:cNvSpPr txBox="1"/>
          <p:nvPr/>
        </p:nvSpPr>
        <p:spPr>
          <a:xfrm>
            <a:off x="1745380" y="2036478"/>
            <a:ext cx="466338" cy="61285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65020" tIns="65020" rIns="65020" bIns="65020" numCol="1" spcCol="38098" rtlCol="0" anchor="t">
            <a:spAutoFit/>
          </a:bodyPr>
          <a:lstStyle/>
          <a:p>
            <a:pPr hangingPunct="0"/>
            <a:r>
              <a:rPr lang="hu-HU" sz="3129" b="1" dirty="0">
                <a:solidFill>
                  <a:srgbClr val="DE006E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Arial"/>
              </a:rPr>
              <a:t>1.</a:t>
            </a:r>
            <a:endParaRPr lang="en-US" sz="3129" b="1" dirty="0">
              <a:solidFill>
                <a:srgbClr val="DE006E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  <a:sym typeface="Arial"/>
            </a:endParaRPr>
          </a:p>
        </p:txBody>
      </p:sp>
      <p:sp>
        <p:nvSpPr>
          <p:cNvPr id="9" name="Lekerekített téglalap 8"/>
          <p:cNvSpPr/>
          <p:nvPr/>
        </p:nvSpPr>
        <p:spPr>
          <a:xfrm>
            <a:off x="398203" y="3760379"/>
            <a:ext cx="3262143" cy="2655657"/>
          </a:xfrm>
          <a:prstGeom prst="roundRect">
            <a:avLst/>
          </a:prstGeom>
          <a:noFill/>
          <a:ln w="25400" cap="flat">
            <a:solidFill>
              <a:schemeClr val="tx1">
                <a:lumMod val="65000"/>
                <a:lumOff val="35000"/>
              </a:schemeClr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5023" tIns="65023" rIns="65023" bIns="65023" numCol="1" spcCol="38100" rtlCol="0" anchor="ctr">
            <a:spAutoFit/>
          </a:bodyPr>
          <a:lstStyle/>
          <a:p>
            <a:pPr defTabSz="1300460" fontAlgn="auto">
              <a:spcBef>
                <a:spcPts val="0"/>
              </a:spcBef>
              <a:spcAft>
                <a:spcPts val="0"/>
              </a:spcAft>
            </a:pPr>
            <a:endParaRPr lang="en-US" sz="2560">
              <a:latin typeface="+mj-lt"/>
              <a:ea typeface="+mj-ea"/>
              <a:cs typeface="+mj-cs"/>
              <a:sym typeface="Arial"/>
            </a:endParaRPr>
          </a:p>
        </p:txBody>
      </p:sp>
      <p:sp>
        <p:nvSpPr>
          <p:cNvPr id="10" name="Shape 326" descr="CustomShape 1"/>
          <p:cNvSpPr/>
          <p:nvPr/>
        </p:nvSpPr>
        <p:spPr>
          <a:xfrm>
            <a:off x="-11443" y="2921478"/>
            <a:ext cx="4198866" cy="5834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72188" tIns="72188" rIns="72188" bIns="72188" anchor="ctr">
            <a:spAutoFit/>
          </a:bodyPr>
          <a:lstStyle/>
          <a:p>
            <a:pPr algn="ctr">
              <a:defRPr sz="5400" spc="-1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Roboto Medium"/>
                <a:ea typeface="Roboto Medium"/>
                <a:cs typeface="Roboto Medium"/>
                <a:sym typeface="Roboto Medium"/>
              </a:defRPr>
            </a:pPr>
            <a:r>
              <a:rPr lang="hu-HU" sz="2844" b="1" spc="-1" dirty="0">
                <a:solidFill>
                  <a:srgbClr val="DE006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REGISZTRÁLÁS</a:t>
            </a:r>
            <a:endParaRPr sz="2844" b="1" spc="-3" dirty="0">
              <a:solidFill>
                <a:srgbClr val="DE006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Ellipszis 10"/>
          <p:cNvSpPr/>
          <p:nvPr/>
        </p:nvSpPr>
        <p:spPr>
          <a:xfrm>
            <a:off x="6081320" y="2106201"/>
            <a:ext cx="768000" cy="574160"/>
          </a:xfrm>
          <a:prstGeom prst="ellipse">
            <a:avLst/>
          </a:prstGeom>
          <a:solidFill>
            <a:srgbClr val="FFFFFF"/>
          </a:solidFill>
          <a:ln w="25400" cap="flat">
            <a:solidFill>
              <a:schemeClr val="tx1">
                <a:lumMod val="65000"/>
                <a:lumOff val="35000"/>
              </a:schemeClr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5020" tIns="65020" rIns="65020" bIns="65020" numCol="1" spcCol="38098" rtlCol="0" anchor="ctr">
            <a:spAutoFit/>
          </a:bodyPr>
          <a:lstStyle/>
          <a:p>
            <a:pPr hangingPunct="0"/>
            <a:endParaRPr lang="en-US">
              <a:solidFill>
                <a:srgbClr val="000000"/>
              </a:solidFill>
              <a:latin typeface="+mj-lt"/>
              <a:ea typeface="+mj-ea"/>
              <a:cs typeface="+mj-cs"/>
              <a:sym typeface="Arial"/>
            </a:endParaRPr>
          </a:p>
        </p:txBody>
      </p:sp>
      <p:sp>
        <p:nvSpPr>
          <p:cNvPr id="12" name="Szövegdoboz 11"/>
          <p:cNvSpPr txBox="1"/>
          <p:nvPr/>
        </p:nvSpPr>
        <p:spPr>
          <a:xfrm>
            <a:off x="6250681" y="2036478"/>
            <a:ext cx="466338" cy="61285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65020" tIns="65020" rIns="65020" bIns="65020" numCol="1" spcCol="38098" rtlCol="0" anchor="t">
            <a:spAutoFit/>
          </a:bodyPr>
          <a:lstStyle/>
          <a:p>
            <a:pPr hangingPunct="0"/>
            <a:r>
              <a:rPr lang="hu-HU" sz="3129" b="1" dirty="0">
                <a:solidFill>
                  <a:srgbClr val="DE006E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Arial"/>
              </a:rPr>
              <a:t>2.</a:t>
            </a:r>
            <a:endParaRPr lang="en-US" sz="3129" b="1" dirty="0">
              <a:solidFill>
                <a:srgbClr val="DE006E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  <a:sym typeface="Arial"/>
            </a:endParaRPr>
          </a:p>
        </p:txBody>
      </p:sp>
      <p:sp>
        <p:nvSpPr>
          <p:cNvPr id="14" name="Shape 326" descr="CustomShape 1"/>
          <p:cNvSpPr/>
          <p:nvPr/>
        </p:nvSpPr>
        <p:spPr>
          <a:xfrm>
            <a:off x="4493858" y="2921478"/>
            <a:ext cx="4198866" cy="5834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72188" tIns="72188" rIns="72188" bIns="72188" anchor="ctr">
            <a:spAutoFit/>
          </a:bodyPr>
          <a:lstStyle/>
          <a:p>
            <a:pPr algn="ctr">
              <a:defRPr sz="5400" spc="-1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Roboto Medium"/>
                <a:ea typeface="Roboto Medium"/>
                <a:cs typeface="Roboto Medium"/>
                <a:sym typeface="Roboto Medium"/>
              </a:defRPr>
            </a:pPr>
            <a:r>
              <a:rPr lang="hu-HU" sz="2844" b="1" spc="-1" dirty="0">
                <a:solidFill>
                  <a:srgbClr val="DE006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HOGYAN INDULSZ EL</a:t>
            </a:r>
            <a:endParaRPr sz="2844" b="1" spc="-3" dirty="0">
              <a:solidFill>
                <a:srgbClr val="DE006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Ellipszis 14"/>
          <p:cNvSpPr/>
          <p:nvPr/>
        </p:nvSpPr>
        <p:spPr>
          <a:xfrm>
            <a:off x="10426667" y="2106201"/>
            <a:ext cx="768000" cy="574160"/>
          </a:xfrm>
          <a:prstGeom prst="ellipse">
            <a:avLst/>
          </a:prstGeom>
          <a:solidFill>
            <a:srgbClr val="FFFFFF"/>
          </a:solidFill>
          <a:ln w="25400" cap="flat">
            <a:solidFill>
              <a:schemeClr val="tx1">
                <a:lumMod val="65000"/>
                <a:lumOff val="35000"/>
              </a:schemeClr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5020" tIns="65020" rIns="65020" bIns="65020" numCol="1" spcCol="38098" rtlCol="0" anchor="ctr">
            <a:spAutoFit/>
          </a:bodyPr>
          <a:lstStyle/>
          <a:p>
            <a:pPr hangingPunct="0"/>
            <a:endParaRPr lang="en-US">
              <a:solidFill>
                <a:srgbClr val="000000"/>
              </a:solidFill>
              <a:latin typeface="+mj-lt"/>
              <a:ea typeface="+mj-ea"/>
              <a:cs typeface="+mj-cs"/>
              <a:sym typeface="Arial"/>
            </a:endParaRPr>
          </a:p>
        </p:txBody>
      </p:sp>
      <p:sp>
        <p:nvSpPr>
          <p:cNvPr id="16" name="Szövegdoboz 15"/>
          <p:cNvSpPr txBox="1"/>
          <p:nvPr/>
        </p:nvSpPr>
        <p:spPr>
          <a:xfrm>
            <a:off x="10596028" y="2036478"/>
            <a:ext cx="466338" cy="61285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65020" tIns="65020" rIns="65020" bIns="65020" numCol="1" spcCol="38098" rtlCol="0" anchor="t">
            <a:spAutoFit/>
          </a:bodyPr>
          <a:lstStyle/>
          <a:p>
            <a:pPr hangingPunct="0"/>
            <a:r>
              <a:rPr lang="hu-HU" sz="3129" b="1" dirty="0">
                <a:solidFill>
                  <a:srgbClr val="DE006E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Arial"/>
              </a:rPr>
              <a:t>3.</a:t>
            </a:r>
            <a:endParaRPr lang="en-US" sz="3129" b="1" dirty="0">
              <a:solidFill>
                <a:srgbClr val="DE006E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  <a:sym typeface="Arial"/>
            </a:endParaRPr>
          </a:p>
        </p:txBody>
      </p:sp>
      <p:sp>
        <p:nvSpPr>
          <p:cNvPr id="18" name="Shape 326" descr="CustomShape 1"/>
          <p:cNvSpPr/>
          <p:nvPr/>
        </p:nvSpPr>
        <p:spPr>
          <a:xfrm>
            <a:off x="8839205" y="2921478"/>
            <a:ext cx="4198866" cy="5834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72188" tIns="72188" rIns="72188" bIns="72188" anchor="ctr">
            <a:spAutoFit/>
          </a:bodyPr>
          <a:lstStyle/>
          <a:p>
            <a:pPr algn="ctr">
              <a:defRPr sz="5400" spc="-1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Roboto Medium"/>
                <a:ea typeface="Roboto Medium"/>
                <a:cs typeface="Roboto Medium"/>
                <a:sym typeface="Roboto Medium"/>
              </a:defRPr>
            </a:pPr>
            <a:r>
              <a:rPr lang="hu-HU" sz="2844" b="1" spc="-1" dirty="0">
                <a:solidFill>
                  <a:srgbClr val="DE006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ELINDULÁS</a:t>
            </a:r>
            <a:endParaRPr sz="2844" b="1" spc="-3" dirty="0">
              <a:solidFill>
                <a:srgbClr val="DE006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Shape 326" descr="CustomShape 1"/>
          <p:cNvSpPr/>
          <p:nvPr/>
        </p:nvSpPr>
        <p:spPr>
          <a:xfrm>
            <a:off x="736600" y="4037693"/>
            <a:ext cx="3041178" cy="9774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72188" tIns="72188" rIns="72188" bIns="72188" anchor="ctr">
            <a:spAutoFit/>
          </a:bodyPr>
          <a:lstStyle/>
          <a:p>
            <a:pPr marL="248352" indent="-248352">
              <a:buFont typeface="Arial" panose="020B0604020202020204" pitchFamily="34" charset="0"/>
              <a:buChar char="•"/>
              <a:defRPr sz="5400" spc="-1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Roboto Medium"/>
                <a:ea typeface="Roboto Medium"/>
                <a:cs typeface="Roboto Medium"/>
                <a:sym typeface="Roboto Medium"/>
              </a:defRPr>
            </a:pPr>
            <a:r>
              <a:rPr lang="hu-HU" sz="2702" b="1" spc="-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Online regisztráció</a:t>
            </a:r>
            <a:endParaRPr sz="2702" b="1" spc="-3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Shape 326" descr="CustomShape 1"/>
          <p:cNvSpPr/>
          <p:nvPr/>
        </p:nvSpPr>
        <p:spPr>
          <a:xfrm>
            <a:off x="705436" y="5230703"/>
            <a:ext cx="3277164" cy="9774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72188" tIns="72188" rIns="72188" bIns="72188" anchor="ctr">
            <a:spAutoFit/>
          </a:bodyPr>
          <a:lstStyle/>
          <a:p>
            <a:pPr marL="248352" indent="-248352">
              <a:buFont typeface="Arial" panose="020B0604020202020204" pitchFamily="34" charset="0"/>
              <a:buChar char="•"/>
              <a:defRPr sz="5400" spc="-1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Roboto Medium"/>
                <a:ea typeface="Roboto Medium"/>
                <a:cs typeface="Roboto Medium"/>
                <a:sym typeface="Roboto Medium"/>
              </a:defRPr>
            </a:pPr>
            <a:r>
              <a:rPr lang="hu-HU" sz="2702" b="1" spc="-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Díjmentes </a:t>
            </a:r>
            <a:r>
              <a:rPr lang="hu-HU" sz="2702" b="1" spc="-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webiroda</a:t>
            </a:r>
            <a:endParaRPr sz="2702" b="1" spc="-3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Shape 326" descr="CustomShape 1"/>
          <p:cNvSpPr/>
          <p:nvPr/>
        </p:nvSpPr>
        <p:spPr>
          <a:xfrm>
            <a:off x="5170253" y="4057520"/>
            <a:ext cx="3041178" cy="5616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72188" tIns="72188" rIns="72188" bIns="72188" anchor="ctr">
            <a:spAutoFit/>
          </a:bodyPr>
          <a:lstStyle/>
          <a:p>
            <a:pPr marL="248352" indent="-248352">
              <a:buFont typeface="Arial" panose="020B0604020202020204" pitchFamily="34" charset="0"/>
              <a:buChar char="•"/>
              <a:defRPr sz="5400" spc="-1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Roboto Medium"/>
                <a:ea typeface="Roboto Medium"/>
                <a:cs typeface="Roboto Medium"/>
                <a:sym typeface="Roboto Medium"/>
              </a:defRPr>
            </a:pPr>
            <a:r>
              <a:rPr lang="hu-HU" sz="2702" b="1" spc="-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Vásárlóként?</a:t>
            </a:r>
            <a:endParaRPr sz="2702" b="1" spc="-3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Shape 326" descr="CustomShape 1"/>
          <p:cNvSpPr/>
          <p:nvPr/>
        </p:nvSpPr>
        <p:spPr>
          <a:xfrm>
            <a:off x="5181531" y="4874556"/>
            <a:ext cx="3041178" cy="13932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72188" tIns="72188" rIns="72188" bIns="72188" anchor="ctr">
            <a:spAutoFit/>
          </a:bodyPr>
          <a:lstStyle/>
          <a:p>
            <a:pPr marL="248352" indent="-248352">
              <a:buFont typeface="Arial" panose="020B0604020202020204" pitchFamily="34" charset="0"/>
              <a:buChar char="•"/>
              <a:defRPr sz="5400" spc="-1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Roboto Medium"/>
                <a:ea typeface="Roboto Medium"/>
                <a:cs typeface="Roboto Medium"/>
                <a:sym typeface="Roboto Medium"/>
              </a:defRPr>
            </a:pPr>
            <a:r>
              <a:rPr lang="hu-HU" sz="2702" b="1" spc="-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Azonnali pénzkereseti lehetőséggel?</a:t>
            </a:r>
            <a:endParaRPr sz="2702" b="1" spc="-3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Shape 326" descr="CustomShape 1"/>
          <p:cNvSpPr/>
          <p:nvPr/>
        </p:nvSpPr>
        <p:spPr>
          <a:xfrm>
            <a:off x="9503493" y="4057520"/>
            <a:ext cx="3041178" cy="5616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72188" tIns="72188" rIns="72188" bIns="72188" anchor="ctr">
            <a:spAutoFit/>
          </a:bodyPr>
          <a:lstStyle/>
          <a:p>
            <a:pPr marL="248352" indent="-248352">
              <a:buFont typeface="Arial" panose="020B0604020202020204" pitchFamily="34" charset="0"/>
              <a:buChar char="•"/>
              <a:defRPr sz="5400" spc="-1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Roboto Medium"/>
                <a:ea typeface="Roboto Medium"/>
                <a:cs typeface="Roboto Medium"/>
                <a:sym typeface="Roboto Medium"/>
              </a:defRPr>
            </a:pPr>
            <a:r>
              <a:rPr lang="hu-HU" sz="2702" b="1" spc="-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Impresszum</a:t>
            </a:r>
            <a:endParaRPr sz="2702" b="1" spc="-3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Shape 326" descr="CustomShape 1"/>
          <p:cNvSpPr/>
          <p:nvPr/>
        </p:nvSpPr>
        <p:spPr>
          <a:xfrm>
            <a:off x="9503492" y="4819505"/>
            <a:ext cx="3787205" cy="5151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72188" tIns="72188" rIns="72188" bIns="72188" anchor="ctr">
            <a:spAutoFit/>
          </a:bodyPr>
          <a:lstStyle/>
          <a:p>
            <a:pPr marL="248352" indent="-248352">
              <a:buFont typeface="Arial" panose="020B0604020202020204" pitchFamily="34" charset="0"/>
              <a:buChar char="•"/>
              <a:defRPr sz="5400" spc="-1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Roboto Medium"/>
                <a:ea typeface="Roboto Medium"/>
                <a:cs typeface="Roboto Medium"/>
                <a:sym typeface="Roboto Medium"/>
              </a:defRPr>
            </a:pPr>
            <a:r>
              <a:rPr lang="en-US" sz="2400" b="1" spc="-3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hu-HU" sz="2400" b="1" spc="-3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endszer használat</a:t>
            </a:r>
            <a:endParaRPr sz="2400" b="1" spc="-3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Shape 326" descr="CustomShape 1"/>
          <p:cNvSpPr/>
          <p:nvPr/>
        </p:nvSpPr>
        <p:spPr>
          <a:xfrm>
            <a:off x="9503493" y="5593691"/>
            <a:ext cx="3041178" cy="5616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72188" tIns="72188" rIns="72188" bIns="72188" anchor="ctr">
            <a:spAutoFit/>
          </a:bodyPr>
          <a:lstStyle/>
          <a:p>
            <a:pPr marL="248352" indent="-248352">
              <a:buFont typeface="Arial" panose="020B0604020202020204" pitchFamily="34" charset="0"/>
              <a:buChar char="•"/>
              <a:defRPr sz="5400" spc="-1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Roboto Medium"/>
                <a:ea typeface="Roboto Medium"/>
                <a:cs typeface="Roboto Medium"/>
                <a:sym typeface="Roboto Medium"/>
              </a:defRPr>
            </a:pPr>
            <a:r>
              <a:rPr lang="hu-HU" sz="2702" b="1" spc="-3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Ajánlás</a:t>
            </a:r>
            <a:endParaRPr sz="2702" b="1" spc="-3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Lefelé nyíl 27"/>
          <p:cNvSpPr/>
          <p:nvPr/>
        </p:nvSpPr>
        <p:spPr>
          <a:xfrm rot="16200000">
            <a:off x="3616279" y="4735260"/>
            <a:ext cx="1228800" cy="811089"/>
          </a:xfrm>
          <a:prstGeom prst="downArrow">
            <a:avLst>
              <a:gd name="adj1" fmla="val 50000"/>
              <a:gd name="adj2" fmla="val 100000"/>
            </a:avLst>
          </a:prstGeom>
          <a:solidFill>
            <a:srgbClr val="E10E79"/>
          </a:solidFill>
          <a:ln w="25400" cap="flat">
            <a:solidFill>
              <a:schemeClr val="tx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5020" tIns="65020" rIns="65020" bIns="65020" numCol="1" spcCol="38098" rtlCol="0" anchor="ctr">
            <a:spAutoFit/>
          </a:bodyPr>
          <a:lstStyle/>
          <a:p>
            <a:pPr hangingPunct="0"/>
            <a:endParaRPr lang="en-US">
              <a:solidFill>
                <a:srgbClr val="000000"/>
              </a:solidFill>
              <a:latin typeface="+mj-lt"/>
              <a:ea typeface="+mj-ea"/>
              <a:cs typeface="+mj-cs"/>
              <a:sym typeface="Arial"/>
            </a:endParaRPr>
          </a:p>
        </p:txBody>
      </p:sp>
      <p:sp>
        <p:nvSpPr>
          <p:cNvPr id="29" name="Lefelé nyíl 28"/>
          <p:cNvSpPr/>
          <p:nvPr/>
        </p:nvSpPr>
        <p:spPr>
          <a:xfrm rot="16200000">
            <a:off x="8083877" y="4735260"/>
            <a:ext cx="1228800" cy="811089"/>
          </a:xfrm>
          <a:prstGeom prst="downArrow">
            <a:avLst>
              <a:gd name="adj1" fmla="val 50000"/>
              <a:gd name="adj2" fmla="val 100000"/>
            </a:avLst>
          </a:prstGeom>
          <a:solidFill>
            <a:srgbClr val="E10E79"/>
          </a:solidFill>
          <a:ln w="25400" cap="flat">
            <a:solidFill>
              <a:schemeClr val="tx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5020" tIns="65020" rIns="65020" bIns="65020" numCol="1" spcCol="38098" rtlCol="0" anchor="ctr">
            <a:spAutoFit/>
          </a:bodyPr>
          <a:lstStyle/>
          <a:p>
            <a:pPr hangingPunct="0"/>
            <a:endParaRPr lang="en-US">
              <a:solidFill>
                <a:srgbClr val="000000"/>
              </a:solidFill>
              <a:latin typeface="+mj-lt"/>
              <a:ea typeface="+mj-ea"/>
              <a:cs typeface="+mj-cs"/>
              <a:sym typeface="Arial"/>
            </a:endParaRPr>
          </a:p>
        </p:txBody>
      </p:sp>
      <p:sp>
        <p:nvSpPr>
          <p:cNvPr id="30" name="Lekerekített téglalap 29"/>
          <p:cNvSpPr/>
          <p:nvPr/>
        </p:nvSpPr>
        <p:spPr>
          <a:xfrm>
            <a:off x="4801012" y="3760379"/>
            <a:ext cx="3262143" cy="2655657"/>
          </a:xfrm>
          <a:prstGeom prst="roundRect">
            <a:avLst/>
          </a:prstGeom>
          <a:noFill/>
          <a:ln w="25400" cap="flat">
            <a:solidFill>
              <a:schemeClr val="tx1">
                <a:lumMod val="65000"/>
                <a:lumOff val="35000"/>
              </a:schemeClr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5023" tIns="65023" rIns="65023" bIns="65023" numCol="1" spcCol="38100" rtlCol="0" anchor="ctr">
            <a:spAutoFit/>
          </a:bodyPr>
          <a:lstStyle/>
          <a:p>
            <a:pPr defTabSz="1300460" fontAlgn="auto">
              <a:spcBef>
                <a:spcPts val="0"/>
              </a:spcBef>
              <a:spcAft>
                <a:spcPts val="0"/>
              </a:spcAft>
            </a:pPr>
            <a:endParaRPr lang="en-US" sz="2560">
              <a:latin typeface="+mj-lt"/>
              <a:ea typeface="+mj-ea"/>
              <a:cs typeface="+mj-cs"/>
              <a:sym typeface="Arial"/>
            </a:endParaRPr>
          </a:p>
        </p:txBody>
      </p:sp>
      <p:sp>
        <p:nvSpPr>
          <p:cNvPr id="31" name="Lekerekített téglalap 30"/>
          <p:cNvSpPr/>
          <p:nvPr/>
        </p:nvSpPr>
        <p:spPr>
          <a:xfrm>
            <a:off x="9431294" y="3760379"/>
            <a:ext cx="3262143" cy="2655657"/>
          </a:xfrm>
          <a:prstGeom prst="roundRect">
            <a:avLst/>
          </a:prstGeom>
          <a:noFill/>
          <a:ln w="25400" cap="flat">
            <a:solidFill>
              <a:schemeClr val="tx1">
                <a:lumMod val="65000"/>
                <a:lumOff val="35000"/>
              </a:schemeClr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5023" tIns="65023" rIns="65023" bIns="65023" numCol="1" spcCol="38100" rtlCol="0" anchor="ctr">
            <a:spAutoFit/>
          </a:bodyPr>
          <a:lstStyle/>
          <a:p>
            <a:pPr defTabSz="1300460" fontAlgn="auto">
              <a:spcBef>
                <a:spcPts val="0"/>
              </a:spcBef>
              <a:spcAft>
                <a:spcPts val="0"/>
              </a:spcAft>
            </a:pPr>
            <a:endParaRPr lang="en-US" sz="2560">
              <a:latin typeface="+mj-lt"/>
              <a:ea typeface="+mj-ea"/>
              <a:cs typeface="+mj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5618119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  <p:bldP spid="14" grpId="0" animBg="1"/>
      <p:bldP spid="15" grpId="0" animBg="1"/>
      <p:bldP spid="16" grpId="0"/>
      <p:bldP spid="18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8" grpId="0" animBg="1"/>
      <p:bldP spid="29" grpId="0" animBg="1"/>
      <p:bldP spid="30" grpId="0" animBg="1"/>
      <p:bldP spid="31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A2C2D82-6D4B-314C-990C-93748D62D3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7455" y="5639076"/>
            <a:ext cx="11703602" cy="1628282"/>
          </a:xfrm>
        </p:spPr>
        <p:txBody>
          <a:bodyPr>
            <a:normAutofit/>
          </a:bodyPr>
          <a:lstStyle/>
          <a:p>
            <a:pPr algn="ctr"/>
            <a:r>
              <a:rPr lang="hu-HU" sz="5400" b="1" dirty="0">
                <a:solidFill>
                  <a:srgbClr val="E10E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Köszönöm a figyelmet!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E871AD08-D3A7-6045-9337-C3E6376C613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2807" y="1260160"/>
            <a:ext cx="3152898" cy="3553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078463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Shape 265" descr="Kép 85"/>
          <p:cNvSpPr/>
          <p:nvPr/>
        </p:nvSpPr>
        <p:spPr>
          <a:xfrm>
            <a:off x="-777601" y="-34200"/>
            <a:ext cx="14478121" cy="9843841"/>
          </a:xfrm>
          <a:prstGeom prst="rect">
            <a:avLst/>
          </a:prstGeom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15" name="Szövegdoboz 14"/>
          <p:cNvSpPr txBox="1"/>
          <p:nvPr/>
        </p:nvSpPr>
        <p:spPr>
          <a:xfrm>
            <a:off x="347644" y="199626"/>
            <a:ext cx="12582512" cy="95410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hu-HU" sz="2800" b="1" dirty="0">
                <a:solidFill>
                  <a:srgbClr val="DE006E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Arial"/>
              </a:rPr>
              <a:t>MIÉRT INNOVATÍV MEGOLDÁS A 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hu-HU" sz="2800" b="1" dirty="0">
                <a:solidFill>
                  <a:srgbClr val="DE006E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Arial"/>
              </a:rPr>
              <a:t>SHOPPING CENTER VÁSÁRLÓI KÖZÖSSÉG?</a:t>
            </a:r>
            <a:endParaRPr kumimoji="0" lang="en-US" sz="2800" b="1" i="0" u="none" strike="noStrike" cap="none" spc="0" normalizeH="0" baseline="0" dirty="0">
              <a:ln>
                <a:noFill/>
              </a:ln>
              <a:solidFill>
                <a:srgbClr val="DE006E"/>
              </a:solidFill>
              <a:effectLst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  <a:sym typeface="Arial"/>
            </a:endParaRPr>
          </a:p>
        </p:txBody>
      </p:sp>
      <p:cxnSp>
        <p:nvCxnSpPr>
          <p:cNvPr id="16" name="Egyenes összekötő 15"/>
          <p:cNvCxnSpPr/>
          <p:nvPr/>
        </p:nvCxnSpPr>
        <p:spPr>
          <a:xfrm>
            <a:off x="347644" y="1172058"/>
            <a:ext cx="10379260" cy="0"/>
          </a:xfrm>
          <a:prstGeom prst="line">
            <a:avLst/>
          </a:prstGeom>
          <a:noFill/>
          <a:ln w="57150" cap="flat">
            <a:solidFill>
              <a:srgbClr val="DE006E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7" name="Szövegdoboz 16"/>
          <p:cNvSpPr txBox="1"/>
          <p:nvPr/>
        </p:nvSpPr>
        <p:spPr>
          <a:xfrm>
            <a:off x="614777" y="1570438"/>
            <a:ext cx="11477697" cy="101566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457200" marR="0" indent="-457200" algn="l" defTabSz="914400" rtl="0" fontAlgn="auto" latinLnBrk="0" hangingPunct="0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hu-HU" sz="2800" b="1" dirty="0">
                <a:solidFill>
                  <a:srgbClr val="DE006E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Arial"/>
              </a:rPr>
              <a:t>Saját költéseiden felül - a csoport költései után is ad Neked kedvezményeket (pénzvisszatérítést)</a:t>
            </a:r>
            <a:endParaRPr kumimoji="0" lang="en-US" sz="2800" b="1" i="0" u="none" strike="noStrike" cap="none" spc="0" normalizeH="0" baseline="0" dirty="0">
              <a:ln>
                <a:noFill/>
              </a:ln>
              <a:solidFill>
                <a:srgbClr val="DE006E"/>
              </a:solidFill>
              <a:effectLst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  <a:sym typeface="Arial"/>
            </a:endParaRPr>
          </a:p>
        </p:txBody>
      </p:sp>
      <p:grpSp>
        <p:nvGrpSpPr>
          <p:cNvPr id="9" name="Csoportba foglalás 8"/>
          <p:cNvGrpSpPr/>
          <p:nvPr/>
        </p:nvGrpSpPr>
        <p:grpSpPr>
          <a:xfrm>
            <a:off x="758189" y="7255481"/>
            <a:ext cx="5246841" cy="896952"/>
            <a:chOff x="758189" y="7255481"/>
            <a:chExt cx="5246841" cy="896952"/>
          </a:xfrm>
        </p:grpSpPr>
        <p:cxnSp>
          <p:nvCxnSpPr>
            <p:cNvPr id="6" name="Egyenes összekötő 5"/>
            <p:cNvCxnSpPr/>
            <p:nvPr/>
          </p:nvCxnSpPr>
          <p:spPr>
            <a:xfrm>
              <a:off x="758189" y="7255481"/>
              <a:ext cx="5246841" cy="0"/>
            </a:xfrm>
            <a:prstGeom prst="line">
              <a:avLst/>
            </a:prstGeom>
            <a:noFill/>
            <a:ln w="25400" cap="flat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23" name="Szövegdoboz 22"/>
            <p:cNvSpPr txBox="1"/>
            <p:nvPr/>
          </p:nvSpPr>
          <p:spPr>
            <a:xfrm>
              <a:off x="1504629" y="7690770"/>
              <a:ext cx="3918189" cy="46166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hu-HU" sz="2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  <a:ea typeface="+mj-ea"/>
                  <a:cs typeface="+mj-cs"/>
                  <a:sym typeface="Arial"/>
                </a:rPr>
                <a:t>Megtakarítás: 10 000 Ft</a:t>
              </a:r>
              <a:endParaRPr kumimoji="0" lang="en-US" sz="2400" b="1" i="0" u="none" strike="noStrike" cap="none" spc="0" normalizeH="0" baseline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FillTx/>
                <a:latin typeface="+mj-lt"/>
                <a:ea typeface="+mj-ea"/>
                <a:cs typeface="+mj-cs"/>
                <a:sym typeface="Arial"/>
              </a:endParaRPr>
            </a:p>
          </p:txBody>
        </p:sp>
      </p:grpSp>
      <p:grpSp>
        <p:nvGrpSpPr>
          <p:cNvPr id="12" name="Csoportba foglalás 11"/>
          <p:cNvGrpSpPr/>
          <p:nvPr/>
        </p:nvGrpSpPr>
        <p:grpSpPr>
          <a:xfrm>
            <a:off x="6767095" y="7255481"/>
            <a:ext cx="5910469" cy="895059"/>
            <a:chOff x="6767095" y="7255481"/>
            <a:chExt cx="5910469" cy="895059"/>
          </a:xfrm>
        </p:grpSpPr>
        <p:cxnSp>
          <p:nvCxnSpPr>
            <p:cNvPr id="29" name="Egyenes összekötő 28"/>
            <p:cNvCxnSpPr/>
            <p:nvPr/>
          </p:nvCxnSpPr>
          <p:spPr>
            <a:xfrm>
              <a:off x="7028355" y="7255481"/>
              <a:ext cx="5649209" cy="0"/>
            </a:xfrm>
            <a:prstGeom prst="line">
              <a:avLst/>
            </a:prstGeom>
            <a:noFill/>
            <a:ln w="25400" cap="flat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30" name="Szövegdoboz 29"/>
            <p:cNvSpPr txBox="1"/>
            <p:nvPr/>
          </p:nvSpPr>
          <p:spPr>
            <a:xfrm>
              <a:off x="6767095" y="7627322"/>
              <a:ext cx="5649209" cy="52321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marL="0" marR="0" indent="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hu-HU" sz="2800" b="1" dirty="0">
                  <a:solidFill>
                    <a:srgbClr val="E10E79"/>
                  </a:solidFill>
                  <a:latin typeface="+mj-lt"/>
                  <a:ea typeface="+mj-ea"/>
                  <a:cs typeface="+mj-cs"/>
                  <a:sym typeface="Arial"/>
                </a:rPr>
                <a:t>Visszatérítés: 200 000 Ft</a:t>
              </a:r>
              <a:endParaRPr kumimoji="0" lang="en-US" sz="2800" b="1" i="0" u="none" strike="noStrike" cap="none" spc="0" normalizeH="0" baseline="0" dirty="0">
                <a:ln>
                  <a:noFill/>
                </a:ln>
                <a:solidFill>
                  <a:srgbClr val="E10E79"/>
                </a:solidFill>
                <a:effectLst/>
                <a:uFillTx/>
                <a:latin typeface="+mj-lt"/>
                <a:ea typeface="+mj-ea"/>
                <a:cs typeface="+mj-cs"/>
                <a:sym typeface="Arial"/>
              </a:endParaRPr>
            </a:p>
          </p:txBody>
        </p:sp>
      </p:grpSp>
      <p:grpSp>
        <p:nvGrpSpPr>
          <p:cNvPr id="11" name="Csoportba foglalás 10"/>
          <p:cNvGrpSpPr/>
          <p:nvPr/>
        </p:nvGrpSpPr>
        <p:grpSpPr>
          <a:xfrm>
            <a:off x="7302281" y="5469788"/>
            <a:ext cx="4508729" cy="1586161"/>
            <a:chOff x="7302281" y="5469788"/>
            <a:chExt cx="4508729" cy="1586161"/>
          </a:xfrm>
        </p:grpSpPr>
        <p:sp>
          <p:nvSpPr>
            <p:cNvPr id="27" name="Szövegdoboz 26"/>
            <p:cNvSpPr txBox="1"/>
            <p:nvPr/>
          </p:nvSpPr>
          <p:spPr>
            <a:xfrm>
              <a:off x="7302281" y="5586199"/>
              <a:ext cx="2569339" cy="120032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hu-HU" sz="2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  <a:ea typeface="+mj-ea"/>
                  <a:cs typeface="+mj-cs"/>
                  <a:sym typeface="Arial"/>
                </a:rPr>
                <a:t> - kedvezmény:</a:t>
              </a:r>
            </a:p>
            <a:p>
              <a:pPr marL="0" marR="0" indent="0" algn="l" defTabSz="914400" rtl="0" fontAlgn="auto" latinLnBrk="0" hangingPunct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hu-HU" sz="2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  <a:ea typeface="+mj-ea"/>
                  <a:cs typeface="+mj-cs"/>
                  <a:sym typeface="Arial"/>
                </a:rPr>
                <a:t>           2%</a:t>
              </a:r>
              <a:endParaRPr kumimoji="0" lang="en-US" sz="2400" b="1" i="0" u="none" strike="noStrike" cap="none" spc="0" normalizeH="0" baseline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FillTx/>
                <a:latin typeface="+mj-lt"/>
                <a:ea typeface="+mj-ea"/>
                <a:cs typeface="+mj-cs"/>
                <a:sym typeface="Arial"/>
              </a:endParaRPr>
            </a:p>
          </p:txBody>
        </p:sp>
        <p:pic>
          <p:nvPicPr>
            <p:cNvPr id="2" name="Kép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24849" y="5469788"/>
              <a:ext cx="1586161" cy="1586161"/>
            </a:xfrm>
            <a:prstGeom prst="rect">
              <a:avLst/>
            </a:prstGeom>
          </p:spPr>
        </p:pic>
      </p:grpSp>
      <p:grpSp>
        <p:nvGrpSpPr>
          <p:cNvPr id="8" name="Csoportba foglalás 7"/>
          <p:cNvGrpSpPr/>
          <p:nvPr/>
        </p:nvGrpSpPr>
        <p:grpSpPr>
          <a:xfrm>
            <a:off x="1032115" y="5270257"/>
            <a:ext cx="4621187" cy="1985224"/>
            <a:chOff x="1032115" y="5270257"/>
            <a:chExt cx="4621187" cy="1985224"/>
          </a:xfrm>
        </p:grpSpPr>
        <p:sp>
          <p:nvSpPr>
            <p:cNvPr id="22" name="Szövegdoboz 21"/>
            <p:cNvSpPr txBox="1"/>
            <p:nvPr/>
          </p:nvSpPr>
          <p:spPr>
            <a:xfrm>
              <a:off x="1032115" y="5586199"/>
              <a:ext cx="2569339" cy="120032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hu-HU" sz="2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  <a:ea typeface="+mj-ea"/>
                  <a:cs typeface="+mj-cs"/>
                  <a:sym typeface="Arial"/>
                </a:rPr>
                <a:t> - kedvezmény:</a:t>
              </a:r>
            </a:p>
            <a:p>
              <a:pPr marL="0" marR="0" indent="0" algn="l" defTabSz="914400" rtl="0" fontAlgn="auto" latinLnBrk="0" hangingPunct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hu-HU" sz="2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  <a:ea typeface="+mj-ea"/>
                  <a:cs typeface="+mj-cs"/>
                  <a:sym typeface="Arial"/>
                </a:rPr>
                <a:t>           10%</a:t>
              </a:r>
              <a:endParaRPr kumimoji="0" lang="en-US" sz="2400" b="1" i="0" u="none" strike="noStrike" cap="none" spc="0" normalizeH="0" baseline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FillTx/>
                <a:latin typeface="+mj-lt"/>
                <a:ea typeface="+mj-ea"/>
                <a:cs typeface="+mj-cs"/>
                <a:sym typeface="Arial"/>
              </a:endParaRPr>
            </a:p>
          </p:txBody>
        </p:sp>
        <p:pic>
          <p:nvPicPr>
            <p:cNvPr id="3" name="Kép 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68078" y="5270257"/>
              <a:ext cx="1985224" cy="1985224"/>
            </a:xfrm>
            <a:prstGeom prst="rect">
              <a:avLst/>
            </a:prstGeom>
          </p:spPr>
        </p:pic>
      </p:grpSp>
      <p:grpSp>
        <p:nvGrpSpPr>
          <p:cNvPr id="7" name="Csoportba foglalás 6"/>
          <p:cNvGrpSpPr/>
          <p:nvPr/>
        </p:nvGrpSpPr>
        <p:grpSpPr>
          <a:xfrm>
            <a:off x="758189" y="3286723"/>
            <a:ext cx="5649209" cy="2283826"/>
            <a:chOff x="758189" y="3286723"/>
            <a:chExt cx="5649209" cy="2283826"/>
          </a:xfrm>
        </p:grpSpPr>
        <p:sp>
          <p:nvSpPr>
            <p:cNvPr id="19" name="Szövegdoboz 18"/>
            <p:cNvSpPr txBox="1"/>
            <p:nvPr/>
          </p:nvSpPr>
          <p:spPr>
            <a:xfrm>
              <a:off x="758189" y="3286723"/>
              <a:ext cx="5649209" cy="46166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hu-HU" sz="2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  <a:ea typeface="+mj-ea"/>
                  <a:cs typeface="+mj-cs"/>
                  <a:sym typeface="Arial"/>
                </a:rPr>
                <a:t>Egyéni költés után járó kedvezmény:</a:t>
              </a:r>
              <a:endParaRPr kumimoji="0" lang="en-US" sz="2400" b="1" i="0" u="none" strike="noStrike" cap="none" spc="0" normalizeH="0" baseline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FillTx/>
                <a:latin typeface="+mj-lt"/>
                <a:ea typeface="+mj-ea"/>
                <a:cs typeface="+mj-cs"/>
                <a:sym typeface="Arial"/>
              </a:endParaRPr>
            </a:p>
          </p:txBody>
        </p:sp>
        <p:sp>
          <p:nvSpPr>
            <p:cNvPr id="20" name="Szövegdoboz 19"/>
            <p:cNvSpPr txBox="1"/>
            <p:nvPr/>
          </p:nvSpPr>
          <p:spPr>
            <a:xfrm>
              <a:off x="1032115" y="4111960"/>
              <a:ext cx="2569339" cy="120032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hu-HU" sz="2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  <a:ea typeface="+mj-ea"/>
                  <a:cs typeface="+mj-cs"/>
                  <a:sym typeface="Arial"/>
                </a:rPr>
                <a:t> - saját költés:</a:t>
              </a:r>
            </a:p>
            <a:p>
              <a:pPr marL="0" marR="0" indent="0" algn="l" defTabSz="914400" rtl="0" fontAlgn="auto" latinLnBrk="0" hangingPunct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hu-HU" sz="2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  <a:ea typeface="+mj-ea"/>
                  <a:cs typeface="+mj-cs"/>
                  <a:sym typeface="Arial"/>
                </a:rPr>
                <a:t>       100 000 Ft</a:t>
              </a:r>
              <a:endParaRPr kumimoji="0" lang="en-US" sz="2400" b="1" i="0" u="none" strike="noStrike" cap="none" spc="0" normalizeH="0" baseline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FillTx/>
                <a:latin typeface="+mj-lt"/>
                <a:ea typeface="+mj-ea"/>
                <a:cs typeface="+mj-cs"/>
                <a:sym typeface="Arial"/>
              </a:endParaRPr>
            </a:p>
          </p:txBody>
        </p:sp>
        <p:pic>
          <p:nvPicPr>
            <p:cNvPr id="4" name="Kép 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18577" y="3960455"/>
              <a:ext cx="1610094" cy="1610094"/>
            </a:xfrm>
            <a:prstGeom prst="rect">
              <a:avLst/>
            </a:prstGeom>
          </p:spPr>
        </p:pic>
      </p:grpSp>
      <p:grpSp>
        <p:nvGrpSpPr>
          <p:cNvPr id="10" name="Csoportba foglalás 9"/>
          <p:cNvGrpSpPr/>
          <p:nvPr/>
        </p:nvGrpSpPr>
        <p:grpSpPr>
          <a:xfrm>
            <a:off x="6175804" y="3286723"/>
            <a:ext cx="6754352" cy="2197478"/>
            <a:chOff x="6175804" y="3286723"/>
            <a:chExt cx="6754352" cy="2197478"/>
          </a:xfrm>
        </p:grpSpPr>
        <p:sp>
          <p:nvSpPr>
            <p:cNvPr id="24" name="Szövegdoboz 23"/>
            <p:cNvSpPr txBox="1"/>
            <p:nvPr/>
          </p:nvSpPr>
          <p:spPr>
            <a:xfrm>
              <a:off x="6897728" y="3286723"/>
              <a:ext cx="6032428" cy="46166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hu-HU" sz="2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  <a:ea typeface="+mj-ea"/>
                  <a:cs typeface="+mj-cs"/>
                  <a:sym typeface="Arial"/>
                </a:rPr>
                <a:t>Csoport költése után járó visszatérítés:</a:t>
              </a:r>
              <a:endParaRPr kumimoji="0" lang="en-US" sz="2400" b="1" i="0" u="none" strike="noStrike" cap="none" spc="0" normalizeH="0" baseline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FillTx/>
                <a:latin typeface="+mj-lt"/>
                <a:ea typeface="+mj-ea"/>
                <a:cs typeface="+mj-cs"/>
                <a:sym typeface="Arial"/>
              </a:endParaRPr>
            </a:p>
          </p:txBody>
        </p:sp>
        <p:sp>
          <p:nvSpPr>
            <p:cNvPr id="26" name="Szövegdoboz 25"/>
            <p:cNvSpPr txBox="1"/>
            <p:nvPr/>
          </p:nvSpPr>
          <p:spPr>
            <a:xfrm>
              <a:off x="7134332" y="4111960"/>
              <a:ext cx="2569339" cy="120032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hu-HU" sz="2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  <a:ea typeface="+mj-ea"/>
                  <a:cs typeface="+mj-cs"/>
                  <a:sym typeface="Arial"/>
                </a:rPr>
                <a:t> - 100 fő költése:</a:t>
              </a:r>
            </a:p>
            <a:p>
              <a:pPr marL="0" marR="0" indent="0" algn="l" defTabSz="914400" rtl="0" fontAlgn="auto" latinLnBrk="0" hangingPunct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hu-HU" sz="2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  <a:ea typeface="+mj-ea"/>
                  <a:cs typeface="+mj-cs"/>
                  <a:sym typeface="Arial"/>
                </a:rPr>
                <a:t>      10 000 000 Ft</a:t>
              </a:r>
              <a:endParaRPr kumimoji="0" lang="en-US" sz="2400" b="1" i="0" u="none" strike="noStrike" cap="none" spc="0" normalizeH="0" baseline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FillTx/>
                <a:latin typeface="+mj-lt"/>
                <a:ea typeface="+mj-ea"/>
                <a:cs typeface="+mj-cs"/>
                <a:sym typeface="Arial"/>
              </a:endParaRPr>
            </a:p>
          </p:txBody>
        </p:sp>
        <p:sp>
          <p:nvSpPr>
            <p:cNvPr id="36" name="Balra-jobbra nyíl 35"/>
            <p:cNvSpPr/>
            <p:nvPr/>
          </p:nvSpPr>
          <p:spPr>
            <a:xfrm>
              <a:off x="6175804" y="4712123"/>
              <a:ext cx="852551" cy="516377"/>
            </a:xfrm>
            <a:prstGeom prst="leftRightArrow">
              <a:avLst>
                <a:gd name="adj1" fmla="val 42772"/>
                <a:gd name="adj2" fmla="val 50000"/>
              </a:avLst>
            </a:prstGeom>
            <a:solidFill>
              <a:srgbClr val="E10E79"/>
            </a:solidFill>
            <a:ln w="25400" cap="flat">
              <a:solidFill>
                <a:schemeClr val="tx1"/>
              </a:solidFill>
              <a:prstDash val="solid"/>
              <a:round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Arial"/>
              </a:endParaRPr>
            </a:p>
          </p:txBody>
        </p:sp>
        <p:pic>
          <p:nvPicPr>
            <p:cNvPr id="5" name="Kép 4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54145" y="3874107"/>
              <a:ext cx="1610094" cy="161009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4539595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zövegdoboz 20"/>
          <p:cNvSpPr txBox="1"/>
          <p:nvPr/>
        </p:nvSpPr>
        <p:spPr>
          <a:xfrm>
            <a:off x="347644" y="317243"/>
            <a:ext cx="10774454" cy="52321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hu-HU" sz="2800" b="1" dirty="0">
                <a:solidFill>
                  <a:srgbClr val="DE006E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Arial"/>
              </a:rPr>
              <a:t>ÖSSZEGEZVE:</a:t>
            </a:r>
            <a:endParaRPr kumimoji="0" lang="en-US" sz="2800" b="1" i="0" u="none" strike="noStrike" cap="none" spc="0" normalizeH="0" baseline="0" dirty="0">
              <a:ln>
                <a:noFill/>
              </a:ln>
              <a:solidFill>
                <a:srgbClr val="DE006E"/>
              </a:solidFill>
              <a:effectLst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  <a:sym typeface="Arial"/>
            </a:endParaRPr>
          </a:p>
        </p:txBody>
      </p:sp>
      <p:cxnSp>
        <p:nvCxnSpPr>
          <p:cNvPr id="22" name="Egyenes összekötő 21"/>
          <p:cNvCxnSpPr/>
          <p:nvPr/>
        </p:nvCxnSpPr>
        <p:spPr>
          <a:xfrm>
            <a:off x="220316" y="1028755"/>
            <a:ext cx="3269333" cy="0"/>
          </a:xfrm>
          <a:prstGeom prst="line">
            <a:avLst/>
          </a:prstGeom>
          <a:noFill/>
          <a:ln w="57150" cap="flat">
            <a:solidFill>
              <a:srgbClr val="DE006E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9" name="Lefelé nyíl 8"/>
          <p:cNvSpPr/>
          <p:nvPr/>
        </p:nvSpPr>
        <p:spPr>
          <a:xfrm>
            <a:off x="3708011" y="6235928"/>
            <a:ext cx="5467739" cy="576000"/>
          </a:xfrm>
          <a:prstGeom prst="downArrow">
            <a:avLst>
              <a:gd name="adj1" fmla="val 50000"/>
              <a:gd name="adj2" fmla="val 100000"/>
            </a:avLst>
          </a:prstGeom>
          <a:solidFill>
            <a:srgbClr val="E10E79"/>
          </a:solidFill>
          <a:ln w="25400" cap="flat">
            <a:solidFill>
              <a:schemeClr val="tx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Arial"/>
            </a:endParaRPr>
          </a:p>
        </p:txBody>
      </p:sp>
      <p:grpSp>
        <p:nvGrpSpPr>
          <p:cNvPr id="8" name="Csoportba foglalás 7"/>
          <p:cNvGrpSpPr/>
          <p:nvPr/>
        </p:nvGrpSpPr>
        <p:grpSpPr>
          <a:xfrm>
            <a:off x="1584603" y="7127443"/>
            <a:ext cx="9655830" cy="1440000"/>
            <a:chOff x="1307039" y="6927081"/>
            <a:chExt cx="9655830" cy="1440000"/>
          </a:xfrm>
        </p:grpSpPr>
        <p:sp>
          <p:nvSpPr>
            <p:cNvPr id="58" name="Lekerekített téglalap 57"/>
            <p:cNvSpPr/>
            <p:nvPr/>
          </p:nvSpPr>
          <p:spPr>
            <a:xfrm>
              <a:off x="1660492" y="6927081"/>
              <a:ext cx="9007647" cy="1440000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 w="25400" cap="flat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Arial"/>
              </a:endParaRPr>
            </a:p>
          </p:txBody>
        </p:sp>
        <p:sp>
          <p:nvSpPr>
            <p:cNvPr id="59" name="Téglalap 58">
              <a:extLst>
                <a:ext uri="{FF2B5EF4-FFF2-40B4-BE49-F238E27FC236}">
                  <a16:creationId xmlns:a16="http://schemas.microsoft.com/office/drawing/2014/main" id="{D565C5FE-4754-458B-9503-AFE3C9547773}"/>
                </a:ext>
              </a:extLst>
            </p:cNvPr>
            <p:cNvSpPr/>
            <p:nvPr/>
          </p:nvSpPr>
          <p:spPr>
            <a:xfrm>
              <a:off x="1307039" y="6975101"/>
              <a:ext cx="9655830" cy="129266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algn="ctr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hu-HU" sz="2600" b="1" spc="-3" dirty="0">
                  <a:solidFill>
                    <a:srgbClr val="CC0066"/>
                  </a:solidFill>
                </a:rPr>
                <a:t>A csoport költései után pénzvisszatérítést, a vásárlói közösség építéséért pedig jutalékot kapunk</a:t>
              </a:r>
            </a:p>
          </p:txBody>
        </p:sp>
      </p:grpSp>
      <p:grpSp>
        <p:nvGrpSpPr>
          <p:cNvPr id="5" name="Csoportba foglalás 4"/>
          <p:cNvGrpSpPr/>
          <p:nvPr/>
        </p:nvGrpSpPr>
        <p:grpSpPr>
          <a:xfrm>
            <a:off x="4759190" y="1436912"/>
            <a:ext cx="4546697" cy="4548772"/>
            <a:chOff x="4529652" y="1436912"/>
            <a:chExt cx="4546697" cy="4548772"/>
          </a:xfrm>
        </p:grpSpPr>
        <p:sp>
          <p:nvSpPr>
            <p:cNvPr id="49" name="Lekerekített téglalap 48"/>
            <p:cNvSpPr/>
            <p:nvPr/>
          </p:nvSpPr>
          <p:spPr>
            <a:xfrm>
              <a:off x="4529652" y="1436912"/>
              <a:ext cx="3269333" cy="1044000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 w="25400" cap="flat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Arial"/>
              </a:endParaRPr>
            </a:p>
          </p:txBody>
        </p:sp>
        <p:pic>
          <p:nvPicPr>
            <p:cNvPr id="28" name="Picture 6">
              <a:extLst>
                <a:ext uri="{FF2B5EF4-FFF2-40B4-BE49-F238E27FC236}">
                  <a16:creationId xmlns:a16="http://schemas.microsoft.com/office/drawing/2014/main" id="{F9B0EC28-0D6A-4788-86F5-8EB364589CD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-4535"/>
            <a:stretch/>
          </p:blipFill>
          <p:spPr>
            <a:xfrm>
              <a:off x="5486728" y="2574909"/>
              <a:ext cx="1379644" cy="1627622"/>
            </a:xfrm>
            <a:prstGeom prst="rect">
              <a:avLst/>
            </a:prstGeom>
          </p:spPr>
        </p:pic>
        <p:sp>
          <p:nvSpPr>
            <p:cNvPr id="29" name="Téglalap 28">
              <a:extLst>
                <a:ext uri="{FF2B5EF4-FFF2-40B4-BE49-F238E27FC236}">
                  <a16:creationId xmlns:a16="http://schemas.microsoft.com/office/drawing/2014/main" id="{207D1768-8A55-47A3-8F49-0E5392D4F7AB}"/>
                </a:ext>
              </a:extLst>
            </p:cNvPr>
            <p:cNvSpPr/>
            <p:nvPr/>
          </p:nvSpPr>
          <p:spPr>
            <a:xfrm>
              <a:off x="5008332" y="1680017"/>
              <a:ext cx="2349297" cy="49244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hu-HU" sz="2600" b="1" spc="-3" dirty="0">
                  <a:solidFill>
                    <a:srgbClr val="CC0066"/>
                  </a:solidFill>
                </a:rPr>
                <a:t>Közösségben</a:t>
              </a:r>
            </a:p>
          </p:txBody>
        </p:sp>
        <p:sp>
          <p:nvSpPr>
            <p:cNvPr id="55" name="Téglalap 54">
              <a:extLst>
                <a:ext uri="{FF2B5EF4-FFF2-40B4-BE49-F238E27FC236}">
                  <a16:creationId xmlns:a16="http://schemas.microsoft.com/office/drawing/2014/main" id="{207D1768-8A55-47A3-8F49-0E5392D4F7AB}"/>
                </a:ext>
              </a:extLst>
            </p:cNvPr>
            <p:cNvSpPr/>
            <p:nvPr/>
          </p:nvSpPr>
          <p:spPr>
            <a:xfrm>
              <a:off x="7671017" y="2949100"/>
              <a:ext cx="1405332" cy="101566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hu-HU" sz="6000" b="1" spc="-3" dirty="0">
                  <a:solidFill>
                    <a:srgbClr val="CC0066"/>
                  </a:solidFill>
                </a:rPr>
                <a:t>+</a:t>
              </a:r>
            </a:p>
          </p:txBody>
        </p:sp>
        <p:pic>
          <p:nvPicPr>
            <p:cNvPr id="2" name="Kép 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27964" y="3912977"/>
              <a:ext cx="2072707" cy="2072707"/>
            </a:xfrm>
            <a:prstGeom prst="rect">
              <a:avLst/>
            </a:prstGeom>
          </p:spPr>
        </p:pic>
      </p:grpSp>
      <p:grpSp>
        <p:nvGrpSpPr>
          <p:cNvPr id="3" name="Csoportba foglalás 2"/>
          <p:cNvGrpSpPr/>
          <p:nvPr/>
        </p:nvGrpSpPr>
        <p:grpSpPr>
          <a:xfrm>
            <a:off x="9270662" y="1436912"/>
            <a:ext cx="3607738" cy="4721251"/>
            <a:chOff x="9270662" y="1436912"/>
            <a:chExt cx="3607738" cy="4721251"/>
          </a:xfrm>
        </p:grpSpPr>
        <p:sp>
          <p:nvSpPr>
            <p:cNvPr id="50" name="Lekerekített téglalap 49"/>
            <p:cNvSpPr/>
            <p:nvPr/>
          </p:nvSpPr>
          <p:spPr>
            <a:xfrm>
              <a:off x="9270662" y="1436912"/>
              <a:ext cx="3269333" cy="1044000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 w="25400" cap="flat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Arial"/>
              </a:endParaRPr>
            </a:p>
          </p:txBody>
        </p:sp>
        <p:pic>
          <p:nvPicPr>
            <p:cNvPr id="33" name="Picture 10">
              <a:extLst>
                <a:ext uri="{FF2B5EF4-FFF2-40B4-BE49-F238E27FC236}">
                  <a16:creationId xmlns:a16="http://schemas.microsoft.com/office/drawing/2014/main" id="{D687F0B5-F9D5-4916-AEE7-EFA19770927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22979" y="4596199"/>
              <a:ext cx="1122724" cy="495595"/>
            </a:xfrm>
            <a:prstGeom prst="rect">
              <a:avLst/>
            </a:prstGeom>
          </p:spPr>
        </p:pic>
        <p:sp>
          <p:nvSpPr>
            <p:cNvPr id="46" name="Téglalap 45">
              <a:extLst>
                <a:ext uri="{FF2B5EF4-FFF2-40B4-BE49-F238E27FC236}">
                  <a16:creationId xmlns:a16="http://schemas.microsoft.com/office/drawing/2014/main" id="{D565C5FE-4754-458B-9503-AFE3C9547773}"/>
                </a:ext>
              </a:extLst>
            </p:cNvPr>
            <p:cNvSpPr/>
            <p:nvPr/>
          </p:nvSpPr>
          <p:spPr>
            <a:xfrm>
              <a:off x="9974530" y="1750197"/>
              <a:ext cx="1842812" cy="49244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hu-HU" sz="2600" b="1" spc="-3" dirty="0">
                  <a:solidFill>
                    <a:srgbClr val="CC0066"/>
                  </a:solidFill>
                </a:rPr>
                <a:t>Tudatosan</a:t>
              </a:r>
            </a:p>
          </p:txBody>
        </p:sp>
        <p:pic>
          <p:nvPicPr>
            <p:cNvPr id="47" name="Kép 46">
              <a:extLst>
                <a:ext uri="{FF2B5EF4-FFF2-40B4-BE49-F238E27FC236}">
                  <a16:creationId xmlns:a16="http://schemas.microsoft.com/office/drawing/2014/main" id="{93F49C9E-FFB4-4326-BAD2-3F222A74D9C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822979" y="5643594"/>
              <a:ext cx="1552256" cy="514569"/>
            </a:xfrm>
            <a:prstGeom prst="rect">
              <a:avLst/>
            </a:prstGeom>
          </p:spPr>
        </p:pic>
        <p:sp>
          <p:nvSpPr>
            <p:cNvPr id="51" name="TextBox 1">
              <a:extLst>
                <a:ext uri="{FF2B5EF4-FFF2-40B4-BE49-F238E27FC236}">
                  <a16:creationId xmlns:a16="http://schemas.microsoft.com/office/drawing/2014/main" id="{57ACBC64-F25A-4D78-B464-0139CAE03A91}"/>
                </a:ext>
              </a:extLst>
            </p:cNvPr>
            <p:cNvSpPr txBox="1"/>
            <p:nvPr/>
          </p:nvSpPr>
          <p:spPr>
            <a:xfrm>
              <a:off x="9372617" y="2599846"/>
              <a:ext cx="3046637" cy="163121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marL="342900" marR="0" indent="-249238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</a:pPr>
              <a:r>
                <a:rPr lang="hu-HU" sz="2000" b="1" dirty="0">
                  <a:solidFill>
                    <a:srgbClr val="CC0066"/>
                  </a:solidFill>
                  <a:latin typeface="Arial" panose="020B0604020202020204" pitchFamily="34" charset="0"/>
                  <a:ea typeface="Roboto Medium" panose="02000000000000000000" pitchFamily="2" charset="0"/>
                  <a:cs typeface="Arial" panose="020B0604020202020204" pitchFamily="34" charset="0"/>
                  <a:sym typeface="Arial"/>
                </a:rPr>
                <a:t>Termékpartnereknél</a:t>
              </a:r>
              <a:br>
                <a:rPr lang="hu-HU" sz="2000" b="1" dirty="0">
                  <a:solidFill>
                    <a:srgbClr val="CC0066"/>
                  </a:solidFill>
                  <a:latin typeface="Arial" panose="020B0604020202020204" pitchFamily="34" charset="0"/>
                  <a:ea typeface="Roboto Medium" panose="02000000000000000000" pitchFamily="2" charset="0"/>
                  <a:cs typeface="Arial" panose="020B0604020202020204" pitchFamily="34" charset="0"/>
                  <a:sym typeface="Arial"/>
                </a:rPr>
              </a:br>
              <a:r>
                <a:rPr lang="hu-HU" sz="2000" b="1" dirty="0">
                  <a:solidFill>
                    <a:srgbClr val="CC0066"/>
                  </a:solidFill>
                  <a:latin typeface="Arial" panose="020B0604020202020204" pitchFamily="34" charset="0"/>
                  <a:ea typeface="Roboto Medium" panose="02000000000000000000" pitchFamily="2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lang="hu-HU" sz="2000" b="1" dirty="0">
                  <a:solidFill>
                    <a:schemeClr val="bg2"/>
                  </a:solidFill>
                  <a:latin typeface="Arial" panose="020B0604020202020204" pitchFamily="34" charset="0"/>
                  <a:ea typeface="Roboto Medium" panose="02000000000000000000" pitchFamily="2" charset="0"/>
                  <a:cs typeface="Arial" panose="020B0604020202020204" pitchFamily="34" charset="0"/>
                  <a:sym typeface="Arial"/>
                </a:rPr>
                <a:t>Élelmiszer</a:t>
              </a:r>
              <a:br>
                <a:rPr lang="hu-HU" sz="2000" b="1" dirty="0">
                  <a:solidFill>
                    <a:schemeClr val="bg2"/>
                  </a:solidFill>
                  <a:latin typeface="Arial" panose="020B0604020202020204" pitchFamily="34" charset="0"/>
                  <a:ea typeface="Roboto Medium" panose="02000000000000000000" pitchFamily="2" charset="0"/>
                  <a:cs typeface="Arial" panose="020B0604020202020204" pitchFamily="34" charset="0"/>
                  <a:sym typeface="Arial"/>
                </a:rPr>
              </a:br>
              <a:r>
                <a:rPr lang="hu-HU" sz="2000" b="1" dirty="0">
                  <a:solidFill>
                    <a:schemeClr val="bg2"/>
                  </a:solidFill>
                  <a:latin typeface="Arial" panose="020B0604020202020204" pitchFamily="34" charset="0"/>
                  <a:ea typeface="Roboto Medium" panose="02000000000000000000" pitchFamily="2" charset="0"/>
                  <a:cs typeface="Arial" panose="020B0604020202020204" pitchFamily="34" charset="0"/>
                  <a:sym typeface="Arial"/>
                </a:rPr>
                <a:t> Üzemanyag</a:t>
              </a:r>
              <a:br>
                <a:rPr lang="hu-HU" sz="2000" b="1" dirty="0">
                  <a:solidFill>
                    <a:schemeClr val="bg2"/>
                  </a:solidFill>
                  <a:latin typeface="Arial" panose="020B0604020202020204" pitchFamily="34" charset="0"/>
                  <a:ea typeface="Roboto Medium" panose="02000000000000000000" pitchFamily="2" charset="0"/>
                  <a:cs typeface="Arial" panose="020B0604020202020204" pitchFamily="34" charset="0"/>
                  <a:sym typeface="Arial"/>
                </a:rPr>
              </a:br>
              <a:r>
                <a:rPr lang="hu-HU" sz="2000" b="1" dirty="0">
                  <a:solidFill>
                    <a:schemeClr val="bg2"/>
                  </a:solidFill>
                  <a:latin typeface="Arial" panose="020B0604020202020204" pitchFamily="34" charset="0"/>
                  <a:ea typeface="Roboto Medium" panose="02000000000000000000" pitchFamily="2" charset="0"/>
                  <a:cs typeface="Arial" panose="020B0604020202020204" pitchFamily="34" charset="0"/>
                  <a:sym typeface="Arial"/>
                </a:rPr>
                <a:t> Telekommunikáció</a:t>
              </a:r>
              <a:br>
                <a:rPr lang="hu-HU" sz="2000" b="1" dirty="0">
                  <a:solidFill>
                    <a:schemeClr val="bg2"/>
                  </a:solidFill>
                  <a:latin typeface="Arial" panose="020B0604020202020204" pitchFamily="34" charset="0"/>
                  <a:ea typeface="Roboto Medium" panose="02000000000000000000" pitchFamily="2" charset="0"/>
                  <a:cs typeface="Arial" panose="020B0604020202020204" pitchFamily="34" charset="0"/>
                  <a:sym typeface="Arial"/>
                </a:rPr>
              </a:br>
              <a:r>
                <a:rPr lang="hu-HU" sz="2000" b="1" dirty="0">
                  <a:solidFill>
                    <a:schemeClr val="bg2"/>
                  </a:solidFill>
                  <a:latin typeface="Arial" panose="020B0604020202020204" pitchFamily="34" charset="0"/>
                  <a:ea typeface="Roboto Medium" panose="02000000000000000000" pitchFamily="2" charset="0"/>
                  <a:cs typeface="Arial" panose="020B0604020202020204" pitchFamily="34" charset="0"/>
                  <a:sym typeface="Arial"/>
                </a:rPr>
                <a:t> Vendéglátás</a:t>
              </a:r>
            </a:p>
          </p:txBody>
        </p:sp>
        <p:sp>
          <p:nvSpPr>
            <p:cNvPr id="56" name="TextBox 1">
              <a:extLst>
                <a:ext uri="{FF2B5EF4-FFF2-40B4-BE49-F238E27FC236}">
                  <a16:creationId xmlns:a16="http://schemas.microsoft.com/office/drawing/2014/main" id="{57ACBC64-F25A-4D78-B464-0139CAE03A91}"/>
                </a:ext>
              </a:extLst>
            </p:cNvPr>
            <p:cNvSpPr txBox="1"/>
            <p:nvPr/>
          </p:nvSpPr>
          <p:spPr>
            <a:xfrm>
              <a:off x="9377838" y="4205390"/>
              <a:ext cx="3046637" cy="40010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marL="342900" marR="0" indent="-249238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</a:pPr>
              <a:r>
                <a:rPr lang="hu-HU" sz="2000" b="1" dirty="0">
                  <a:solidFill>
                    <a:srgbClr val="CC0066"/>
                  </a:solidFill>
                  <a:latin typeface="Arial" panose="020B0604020202020204" pitchFamily="34" charset="0"/>
                  <a:ea typeface="Roboto Medium" panose="02000000000000000000" pitchFamily="2" charset="0"/>
                  <a:cs typeface="Arial" panose="020B0604020202020204" pitchFamily="34" charset="0"/>
                  <a:sym typeface="Arial"/>
                </a:rPr>
                <a:t>Adományozva</a:t>
              </a:r>
            </a:p>
          </p:txBody>
        </p:sp>
        <p:sp>
          <p:nvSpPr>
            <p:cNvPr id="57" name="TextBox 1">
              <a:extLst>
                <a:ext uri="{FF2B5EF4-FFF2-40B4-BE49-F238E27FC236}">
                  <a16:creationId xmlns:a16="http://schemas.microsoft.com/office/drawing/2014/main" id="{57ACBC64-F25A-4D78-B464-0139CAE03A91}"/>
                </a:ext>
              </a:extLst>
            </p:cNvPr>
            <p:cNvSpPr txBox="1"/>
            <p:nvPr/>
          </p:nvSpPr>
          <p:spPr>
            <a:xfrm>
              <a:off x="9358422" y="5139023"/>
              <a:ext cx="3519978" cy="40010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marL="342900" marR="0" indent="-249238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</a:pPr>
              <a:r>
                <a:rPr lang="hu-HU" sz="2000" b="1" dirty="0">
                  <a:solidFill>
                    <a:srgbClr val="CC0066"/>
                  </a:solidFill>
                  <a:latin typeface="Arial" panose="020B0604020202020204" pitchFamily="34" charset="0"/>
                  <a:ea typeface="Roboto Medium" panose="02000000000000000000" pitchFamily="2" charset="0"/>
                  <a:cs typeface="Arial" panose="020B0604020202020204" pitchFamily="34" charset="0"/>
                  <a:sym typeface="Arial"/>
                </a:rPr>
                <a:t>Innovatív megoldásokkal</a:t>
              </a:r>
            </a:p>
          </p:txBody>
        </p:sp>
      </p:grpSp>
      <p:grpSp>
        <p:nvGrpSpPr>
          <p:cNvPr id="11" name="Csoportba foglalás 10"/>
          <p:cNvGrpSpPr/>
          <p:nvPr/>
        </p:nvGrpSpPr>
        <p:grpSpPr>
          <a:xfrm>
            <a:off x="-4533" y="1436912"/>
            <a:ext cx="4808120" cy="5207427"/>
            <a:chOff x="-4533" y="1436912"/>
            <a:chExt cx="4808120" cy="5207427"/>
          </a:xfrm>
        </p:grpSpPr>
        <p:grpSp>
          <p:nvGrpSpPr>
            <p:cNvPr id="4" name="Csoportba foglalás 3"/>
            <p:cNvGrpSpPr/>
            <p:nvPr/>
          </p:nvGrpSpPr>
          <p:grpSpPr>
            <a:xfrm>
              <a:off x="-4533" y="1436912"/>
              <a:ext cx="4808120" cy="4178645"/>
              <a:chOff x="-50964" y="1436912"/>
              <a:chExt cx="4808120" cy="4178645"/>
            </a:xfrm>
          </p:grpSpPr>
          <p:sp>
            <p:nvSpPr>
              <p:cNvPr id="7" name="Lekerekített téglalap 6"/>
              <p:cNvSpPr/>
              <p:nvPr/>
            </p:nvSpPr>
            <p:spPr>
              <a:xfrm>
                <a:off x="238977" y="1436912"/>
                <a:ext cx="3269333" cy="1044000"/>
              </a:xfrm>
              <a:prstGeom prst="round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 w="25400" cap="flat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round/>
              </a:ln>
              <a:effectLst>
                <a:outerShdw blurRad="38100" dist="23000" dir="5400000" rotWithShape="0">
                  <a:srgbClr val="000000">
                    <a:alpha val="35000"/>
                  </a:srgbClr>
                </a:outerShdw>
              </a:effectLst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j-lt"/>
                  <a:ea typeface="+mj-ea"/>
                  <a:cs typeface="+mj-cs"/>
                  <a:sym typeface="Arial"/>
                </a:endParaRPr>
              </a:p>
            </p:txBody>
          </p:sp>
          <p:pic>
            <p:nvPicPr>
              <p:cNvPr id="25" name="Picture 8">
                <a:extLst>
                  <a:ext uri="{FF2B5EF4-FFF2-40B4-BE49-F238E27FC236}">
                    <a16:creationId xmlns:a16="http://schemas.microsoft.com/office/drawing/2014/main" id="{7C7937A9-9DA9-4E07-8F2B-C8A1FA75C84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59054" y="3375042"/>
                <a:ext cx="1915280" cy="1206265"/>
              </a:xfrm>
              <a:prstGeom prst="rect">
                <a:avLst/>
              </a:prstGeom>
            </p:spPr>
          </p:pic>
          <p:sp>
            <p:nvSpPr>
              <p:cNvPr id="26" name="TextBox 1">
                <a:extLst>
                  <a:ext uri="{FF2B5EF4-FFF2-40B4-BE49-F238E27FC236}">
                    <a16:creationId xmlns:a16="http://schemas.microsoft.com/office/drawing/2014/main" id="{57ACBC64-F25A-4D78-B464-0139CAE03A91}"/>
                  </a:ext>
                </a:extLst>
              </p:cNvPr>
              <p:cNvSpPr txBox="1"/>
              <p:nvPr/>
            </p:nvSpPr>
            <p:spPr>
              <a:xfrm>
                <a:off x="461673" y="2753237"/>
                <a:ext cx="3370626" cy="286232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t">
                <a:spAutoFit/>
              </a:bodyPr>
              <a:lstStyle/>
              <a:p>
                <a:pPr marL="342900" marR="0" indent="-249238" defTabSz="914400" rtl="0" fontAlgn="auto" latinLnBrk="0" hangingPunct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</a:pPr>
                <a:r>
                  <a:rPr lang="hu-HU" sz="2000" b="1" dirty="0" err="1">
                    <a:solidFill>
                      <a:srgbClr val="CC0066"/>
                    </a:solidFill>
                    <a:latin typeface="Arial" panose="020B0604020202020204" pitchFamily="34" charset="0"/>
                    <a:ea typeface="Roboto Medium" panose="02000000000000000000" pitchFamily="2" charset="0"/>
                    <a:cs typeface="Arial" panose="020B0604020202020204" pitchFamily="34" charset="0"/>
                    <a:sym typeface="Arial"/>
                  </a:rPr>
                  <a:t>MasterCarddal</a:t>
                </a:r>
                <a:endParaRPr lang="hu-HU" sz="2000" b="1" dirty="0">
                  <a:solidFill>
                    <a:srgbClr val="CC0066"/>
                  </a:solidFill>
                  <a:latin typeface="Arial" panose="020B0604020202020204" pitchFamily="34" charset="0"/>
                  <a:ea typeface="Roboto Medium" panose="02000000000000000000" pitchFamily="2" charset="0"/>
                  <a:cs typeface="Arial" panose="020B0604020202020204" pitchFamily="34" charset="0"/>
                  <a:sym typeface="Arial"/>
                </a:endParaRPr>
              </a:p>
              <a:p>
                <a:pPr marL="342900" marR="0" indent="-249238" defTabSz="914400" rtl="0" fontAlgn="auto" latinLnBrk="0" hangingPunct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</a:pPr>
                <a:endParaRPr lang="hu-HU" sz="2000" b="1" dirty="0">
                  <a:solidFill>
                    <a:srgbClr val="CC0066"/>
                  </a:solidFill>
                  <a:latin typeface="Arial" panose="020B0604020202020204" pitchFamily="34" charset="0"/>
                  <a:ea typeface="Roboto Medium" panose="02000000000000000000" pitchFamily="2" charset="0"/>
                  <a:cs typeface="Arial" panose="020B0604020202020204" pitchFamily="34" charset="0"/>
                  <a:sym typeface="Arial"/>
                </a:endParaRPr>
              </a:p>
              <a:p>
                <a:pPr marL="342900" marR="0" indent="-249238" defTabSz="914400" rtl="0" fontAlgn="auto" latinLnBrk="0" hangingPunct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</a:pPr>
                <a:endParaRPr lang="hu-HU" sz="2000" b="1" dirty="0">
                  <a:solidFill>
                    <a:srgbClr val="CC0066"/>
                  </a:solidFill>
                  <a:latin typeface="Arial" panose="020B0604020202020204" pitchFamily="34" charset="0"/>
                  <a:ea typeface="Roboto Medium" panose="02000000000000000000" pitchFamily="2" charset="0"/>
                  <a:cs typeface="Arial" panose="020B0604020202020204" pitchFamily="34" charset="0"/>
                  <a:sym typeface="Arial"/>
                </a:endParaRPr>
              </a:p>
              <a:p>
                <a:pPr marL="342900" marR="0" indent="-249238" defTabSz="914400" rtl="0" fontAlgn="auto" latinLnBrk="0" hangingPunct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</a:pPr>
                <a:endParaRPr lang="hu-HU" sz="2000" b="1" dirty="0">
                  <a:solidFill>
                    <a:srgbClr val="CC0066"/>
                  </a:solidFill>
                  <a:latin typeface="Arial" panose="020B0604020202020204" pitchFamily="34" charset="0"/>
                  <a:ea typeface="Roboto Medium" panose="02000000000000000000" pitchFamily="2" charset="0"/>
                  <a:cs typeface="Arial" panose="020B0604020202020204" pitchFamily="34" charset="0"/>
                  <a:sym typeface="Arial"/>
                </a:endParaRPr>
              </a:p>
              <a:p>
                <a:pPr marL="342900" marR="0" indent="-249238" defTabSz="914400" rtl="0" fontAlgn="auto" latinLnBrk="0" hangingPunct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</a:pPr>
                <a:r>
                  <a:rPr lang="hu-HU" sz="2000" b="1" dirty="0">
                    <a:solidFill>
                      <a:srgbClr val="CC0066"/>
                    </a:solidFill>
                    <a:latin typeface="Arial" panose="020B0604020202020204" pitchFamily="34" charset="0"/>
                    <a:ea typeface="Roboto Medium" panose="02000000000000000000" pitchFamily="2" charset="0"/>
                    <a:cs typeface="Arial" panose="020B0604020202020204" pitchFamily="34" charset="0"/>
                    <a:sym typeface="Arial"/>
                  </a:rPr>
                  <a:t>Meglévő bankkártyával</a:t>
                </a:r>
              </a:p>
              <a:p>
                <a:pPr marL="93662" marR="0" defTabSz="914400" rtl="0" fontAlgn="auto" latinLnBrk="0" hangingPunct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tabLst/>
                </a:pPr>
                <a:endParaRPr kumimoji="0" lang="hu-HU" sz="2000" b="1" i="0" u="none" strike="noStrike" cap="none" spc="0" normalizeH="0" baseline="0" dirty="0">
                  <a:ln>
                    <a:noFill/>
                  </a:ln>
                  <a:solidFill>
                    <a:srgbClr val="CC0066"/>
                  </a:solidFill>
                  <a:effectLst/>
                  <a:uFillTx/>
                  <a:latin typeface="Arial" panose="020B0604020202020204" pitchFamily="34" charset="0"/>
                  <a:ea typeface="Roboto Medium" panose="02000000000000000000" pitchFamily="2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27" name="Szövegdoboz 26">
                <a:extLst>
                  <a:ext uri="{FF2B5EF4-FFF2-40B4-BE49-F238E27FC236}">
                    <a16:creationId xmlns:a16="http://schemas.microsoft.com/office/drawing/2014/main" id="{8C8A7FD7-B009-463C-82BC-46371F2C7974}"/>
                  </a:ext>
                </a:extLst>
              </p:cNvPr>
              <p:cNvSpPr txBox="1"/>
              <p:nvPr/>
            </p:nvSpPr>
            <p:spPr>
              <a:xfrm>
                <a:off x="-50964" y="1528679"/>
                <a:ext cx="3876517" cy="120032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t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hu-HU" sz="2400" b="1" spc="-3" dirty="0" err="1">
                    <a:solidFill>
                      <a:srgbClr val="CC0066"/>
                    </a:solidFill>
                  </a:rPr>
                  <a:t>Vásárolunk</a:t>
                </a:r>
                <a:r>
                  <a:rPr lang="hu-HU" sz="2400" b="1" spc="-3" dirty="0">
                    <a:solidFill>
                      <a:srgbClr val="CC0066"/>
                    </a:solidFill>
                  </a:rPr>
                  <a:t>, </a:t>
                </a: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hu-HU" sz="2400" b="1" spc="-3" dirty="0">
                    <a:solidFill>
                      <a:srgbClr val="CC0066"/>
                    </a:solidFill>
                  </a:rPr>
                  <a:t>ahogy eddig</a:t>
                </a:r>
              </a:p>
              <a:p>
                <a:pPr marL="0" marR="0" indent="0" algn="ctr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hu-HU" sz="24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j-lt"/>
                  <a:ea typeface="+mj-ea"/>
                  <a:cs typeface="+mj-cs"/>
                  <a:sym typeface="Arial"/>
                </a:endParaRPr>
              </a:p>
            </p:txBody>
          </p:sp>
          <p:sp>
            <p:nvSpPr>
              <p:cNvPr id="54" name="Téglalap 53">
                <a:extLst>
                  <a:ext uri="{FF2B5EF4-FFF2-40B4-BE49-F238E27FC236}">
                    <a16:creationId xmlns:a16="http://schemas.microsoft.com/office/drawing/2014/main" id="{207D1768-8A55-47A3-8F49-0E5392D4F7AB}"/>
                  </a:ext>
                </a:extLst>
              </p:cNvPr>
              <p:cNvSpPr/>
              <p:nvPr/>
            </p:nvSpPr>
            <p:spPr>
              <a:xfrm>
                <a:off x="3351824" y="2949100"/>
                <a:ext cx="1405332" cy="101566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t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hu-HU" sz="6000" b="1" spc="-3" dirty="0">
                    <a:solidFill>
                      <a:srgbClr val="CC0066"/>
                    </a:solidFill>
                  </a:rPr>
                  <a:t>+</a:t>
                </a:r>
              </a:p>
            </p:txBody>
          </p:sp>
        </p:grpSp>
        <p:grpSp>
          <p:nvGrpSpPr>
            <p:cNvPr id="10" name="Csoportba foglalás 9"/>
            <p:cNvGrpSpPr/>
            <p:nvPr/>
          </p:nvGrpSpPr>
          <p:grpSpPr>
            <a:xfrm>
              <a:off x="1043657" y="5300564"/>
              <a:ext cx="1746249" cy="1343775"/>
              <a:chOff x="44873" y="6263710"/>
              <a:chExt cx="1364560" cy="909270"/>
            </a:xfrm>
          </p:grpSpPr>
          <p:pic>
            <p:nvPicPr>
              <p:cNvPr id="34" name="Picture 14">
                <a:extLst>
                  <a:ext uri="{FF2B5EF4-FFF2-40B4-BE49-F238E27FC236}">
                    <a16:creationId xmlns:a16="http://schemas.microsoft.com/office/drawing/2014/main" id="{9ED85B36-F98D-40FE-B182-4100D127742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4873" y="6263710"/>
                <a:ext cx="617056" cy="642102"/>
              </a:xfrm>
              <a:prstGeom prst="rect">
                <a:avLst/>
              </a:prstGeom>
            </p:spPr>
          </p:pic>
          <p:pic>
            <p:nvPicPr>
              <p:cNvPr id="35" name="Picture 15">
                <a:extLst>
                  <a:ext uri="{FF2B5EF4-FFF2-40B4-BE49-F238E27FC236}">
                    <a16:creationId xmlns:a16="http://schemas.microsoft.com/office/drawing/2014/main" id="{61C7634B-FCAA-412C-A3AF-F072E5C25F6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95956" y="6273026"/>
                <a:ext cx="613477" cy="638378"/>
              </a:xfrm>
              <a:prstGeom prst="rect">
                <a:avLst/>
              </a:prstGeom>
            </p:spPr>
          </p:pic>
          <p:sp>
            <p:nvSpPr>
              <p:cNvPr id="36" name="TextBox 1">
                <a:extLst>
                  <a:ext uri="{FF2B5EF4-FFF2-40B4-BE49-F238E27FC236}">
                    <a16:creationId xmlns:a16="http://schemas.microsoft.com/office/drawing/2014/main" id="{24CBE166-ADFB-498C-B184-E807EE75D64F}"/>
                  </a:ext>
                </a:extLst>
              </p:cNvPr>
              <p:cNvSpPr txBox="1"/>
              <p:nvPr/>
            </p:nvSpPr>
            <p:spPr>
              <a:xfrm>
                <a:off x="44873" y="6943898"/>
                <a:ext cx="1364560" cy="22908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t">
                <a:spAutoFit/>
              </a:bodyPr>
              <a:lstStyle/>
              <a:p>
                <a:pPr marL="0" marR="0" indent="0" algn="ctr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hu-HU" sz="1600" b="1" i="0" u="none" strike="noStrike" cap="none" spc="0" normalizeH="0" baseline="0" dirty="0" err="1">
                    <a:ln>
                      <a:noFill/>
                    </a:ln>
                    <a:solidFill>
                      <a:srgbClr val="CC0066"/>
                    </a:solidFill>
                    <a:effectLst/>
                    <a:uFillTx/>
                    <a:latin typeface="Roboto regular"/>
                    <a:ea typeface="Roboto Medium" panose="02000000000000000000" pitchFamily="2" charset="0"/>
                    <a:cs typeface="Roboto Medium" panose="02000000000000000000" pitchFamily="2" charset="0"/>
                    <a:sym typeface="Arial"/>
                  </a:rPr>
                  <a:t>SCnet</a:t>
                </a:r>
                <a:r>
                  <a:rPr kumimoji="0" lang="hu-HU" sz="1600" b="1" i="0" u="none" strike="noStrike" cap="none" spc="0" normalizeH="0" baseline="0" dirty="0">
                    <a:ln>
                      <a:noFill/>
                    </a:ln>
                    <a:solidFill>
                      <a:srgbClr val="CC0066"/>
                    </a:solidFill>
                    <a:effectLst/>
                    <a:uFillTx/>
                    <a:latin typeface="Roboto regular"/>
                    <a:ea typeface="Roboto Medium" panose="02000000000000000000" pitchFamily="2" charset="0"/>
                    <a:cs typeface="Roboto Medium" panose="02000000000000000000" pitchFamily="2" charset="0"/>
                    <a:sym typeface="Arial"/>
                  </a:rPr>
                  <a:t> applikáció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29651002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raphic 17">
            <a:extLst>
              <a:ext uri="{FF2B5EF4-FFF2-40B4-BE49-F238E27FC236}">
                <a16:creationId xmlns:a16="http://schemas.microsoft.com/office/drawing/2014/main" id="{0AD27D04-94B2-4727-A662-88D1DCE297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3918" y="9199353"/>
            <a:ext cx="1560929" cy="517118"/>
          </a:xfrm>
          <a:prstGeom prst="rect">
            <a:avLst/>
          </a:prstGeom>
        </p:spPr>
      </p:pic>
      <p:sp>
        <p:nvSpPr>
          <p:cNvPr id="21" name="Szövegdoboz 20"/>
          <p:cNvSpPr txBox="1"/>
          <p:nvPr/>
        </p:nvSpPr>
        <p:spPr>
          <a:xfrm>
            <a:off x="347644" y="317243"/>
            <a:ext cx="10774454" cy="52321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hu-HU" sz="2800" b="1" dirty="0">
                <a:solidFill>
                  <a:srgbClr val="DE006E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Arial"/>
              </a:rPr>
              <a:t>KONKRÉTUMOK:</a:t>
            </a:r>
            <a:endParaRPr kumimoji="0" lang="en-US" sz="2800" b="1" i="0" u="none" strike="noStrike" cap="none" spc="0" normalizeH="0" baseline="0" dirty="0">
              <a:ln>
                <a:noFill/>
              </a:ln>
              <a:solidFill>
                <a:srgbClr val="DE006E"/>
              </a:solidFill>
              <a:effectLst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  <a:sym typeface="Arial"/>
            </a:endParaRPr>
          </a:p>
        </p:txBody>
      </p:sp>
      <p:cxnSp>
        <p:nvCxnSpPr>
          <p:cNvPr id="22" name="Egyenes összekötő 21"/>
          <p:cNvCxnSpPr/>
          <p:nvPr/>
        </p:nvCxnSpPr>
        <p:spPr>
          <a:xfrm>
            <a:off x="220316" y="1028755"/>
            <a:ext cx="3269333" cy="0"/>
          </a:xfrm>
          <a:prstGeom prst="line">
            <a:avLst/>
          </a:prstGeom>
          <a:noFill/>
          <a:ln w="57150" cap="flat">
            <a:solidFill>
              <a:srgbClr val="DE006E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grpSp>
        <p:nvGrpSpPr>
          <p:cNvPr id="16" name="Csoportba foglalás 15"/>
          <p:cNvGrpSpPr/>
          <p:nvPr/>
        </p:nvGrpSpPr>
        <p:grpSpPr>
          <a:xfrm>
            <a:off x="8258139" y="1481731"/>
            <a:ext cx="2132954" cy="1845592"/>
            <a:chOff x="8209332" y="1960815"/>
            <a:chExt cx="2132954" cy="1845592"/>
          </a:xfrm>
        </p:grpSpPr>
        <p:sp>
          <p:nvSpPr>
            <p:cNvPr id="39" name="Szaggatott nyíl jobbra 38"/>
            <p:cNvSpPr/>
            <p:nvPr/>
          </p:nvSpPr>
          <p:spPr>
            <a:xfrm>
              <a:off x="8485263" y="2480687"/>
              <a:ext cx="1152144" cy="810506"/>
            </a:xfrm>
            <a:prstGeom prst="stripedRightArrow">
              <a:avLst/>
            </a:prstGeom>
            <a:solidFill>
              <a:srgbClr val="666666"/>
            </a:solidFill>
            <a:ln w="25400" cap="flat">
              <a:noFill/>
              <a:prstDash val="solid"/>
              <a:round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hu-HU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Arial"/>
              </a:endParaRPr>
            </a:p>
          </p:txBody>
        </p:sp>
        <p:sp>
          <p:nvSpPr>
            <p:cNvPr id="40" name="TextBox 16"/>
            <p:cNvSpPr txBox="1"/>
            <p:nvPr/>
          </p:nvSpPr>
          <p:spPr>
            <a:xfrm>
              <a:off x="8442897" y="3344744"/>
              <a:ext cx="1236875" cy="46166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spcFirstLastPara="1" wrap="none" lIns="45719" tIns="45719" rIns="45719" bIns="45719" spcCol="38100">
              <a:spAutoFit/>
            </a:bodyPr>
            <a:lstStyle/>
            <a:p>
              <a:pPr algn="ctr" eaLnBrk="1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u-HU" sz="2400" b="1" kern="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charset="0"/>
                  <a:ea typeface="Times New Roman" charset="0"/>
                  <a:cs typeface="Times New Roman" charset="0"/>
                  <a:sym typeface="Arial"/>
                </a:rPr>
                <a:t>Pl.: 10%</a:t>
              </a:r>
            </a:p>
          </p:txBody>
        </p:sp>
        <p:sp>
          <p:nvSpPr>
            <p:cNvPr id="41" name="TextBox 16"/>
            <p:cNvSpPr txBox="1"/>
            <p:nvPr/>
          </p:nvSpPr>
          <p:spPr>
            <a:xfrm>
              <a:off x="8209332" y="1960815"/>
              <a:ext cx="2132954" cy="4924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spcFirstLastPara="1" wrap="none" lIns="45719" tIns="45719" rIns="45719" bIns="45719" spcCol="38100">
              <a:spAutoFit/>
            </a:bodyPr>
            <a:lstStyle/>
            <a:p>
              <a:pPr eaLnBrk="1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u-HU" sz="2600" b="1" kern="0" dirty="0">
                  <a:solidFill>
                    <a:srgbClr val="DE006E"/>
                  </a:solidFill>
                  <a:latin typeface="+mj-lt"/>
                  <a:ea typeface="Times New Roman" charset="0"/>
                  <a:cs typeface="Times New Roman" charset="0"/>
                  <a:sym typeface="Arial"/>
                </a:rPr>
                <a:t>Kedvezmény</a:t>
              </a:r>
            </a:p>
          </p:txBody>
        </p:sp>
      </p:grp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2527" y="8713751"/>
            <a:ext cx="2636053" cy="825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Csoportba foglalás 11"/>
          <p:cNvGrpSpPr/>
          <p:nvPr/>
        </p:nvGrpSpPr>
        <p:grpSpPr>
          <a:xfrm>
            <a:off x="78930" y="1541721"/>
            <a:ext cx="2364395" cy="2710840"/>
            <a:chOff x="101364" y="1336075"/>
            <a:chExt cx="2364395" cy="2710840"/>
          </a:xfrm>
        </p:grpSpPr>
        <p:sp>
          <p:nvSpPr>
            <p:cNvPr id="34" name="Szövegdoboz 33">
              <a:extLst>
                <a:ext uri="{FF2B5EF4-FFF2-40B4-BE49-F238E27FC236}">
                  <a16:creationId xmlns:a16="http://schemas.microsoft.com/office/drawing/2014/main" id="{9EBA4D4C-E093-496B-9587-027E7443F376}"/>
                </a:ext>
              </a:extLst>
            </p:cNvPr>
            <p:cNvSpPr txBox="1"/>
            <p:nvPr/>
          </p:nvSpPr>
          <p:spPr>
            <a:xfrm>
              <a:off x="101364" y="1336075"/>
              <a:ext cx="2364395" cy="4924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marL="0" marR="0" indent="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hu-HU" sz="2600" b="1" i="0" u="none" strike="noStrike" cap="none" spc="0" normalizeH="0" baseline="0" dirty="0">
                  <a:ln>
                    <a:noFill/>
                  </a:ln>
                  <a:solidFill>
                    <a:schemeClr val="bg2"/>
                  </a:solidFill>
                  <a:effectLst/>
                  <a:uFillTx/>
                  <a:latin typeface="+mj-lt"/>
                  <a:ea typeface="+mj-ea"/>
                  <a:cs typeface="+mj-cs"/>
                  <a:sym typeface="Arial"/>
                </a:rPr>
                <a:t>Vásárlók</a:t>
              </a:r>
            </a:p>
          </p:txBody>
        </p:sp>
        <p:pic>
          <p:nvPicPr>
            <p:cNvPr id="3" name="Kép 2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5253" y="2031164"/>
              <a:ext cx="2015751" cy="2015751"/>
            </a:xfrm>
            <a:prstGeom prst="rect">
              <a:avLst/>
            </a:prstGeom>
          </p:spPr>
        </p:pic>
      </p:grpSp>
      <p:grpSp>
        <p:nvGrpSpPr>
          <p:cNvPr id="17" name="Csoportba foglalás 16"/>
          <p:cNvGrpSpPr/>
          <p:nvPr/>
        </p:nvGrpSpPr>
        <p:grpSpPr>
          <a:xfrm>
            <a:off x="10213210" y="1063781"/>
            <a:ext cx="2858787" cy="3023710"/>
            <a:chOff x="10213210" y="1063781"/>
            <a:chExt cx="2858787" cy="3005724"/>
          </a:xfrm>
        </p:grpSpPr>
        <p:pic>
          <p:nvPicPr>
            <p:cNvPr id="42" name="image8.png" descr="Kép 98">
              <a:extLst>
                <a:ext uri="{FF2B5EF4-FFF2-40B4-BE49-F238E27FC236}">
                  <a16:creationId xmlns:a16="http://schemas.microsoft.com/office/drawing/2014/main" id="{B1E9F0E4-3F71-456D-A350-5308CD4DCDE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39199" y="1938983"/>
              <a:ext cx="1004172" cy="1134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</p:pic>
        <p:sp>
          <p:nvSpPr>
            <p:cNvPr id="43" name="Szövegdoboz 42">
              <a:extLst>
                <a:ext uri="{FF2B5EF4-FFF2-40B4-BE49-F238E27FC236}">
                  <a16:creationId xmlns:a16="http://schemas.microsoft.com/office/drawing/2014/main" id="{9EBA4D4C-E093-496B-9587-027E7443F376}"/>
                </a:ext>
              </a:extLst>
            </p:cNvPr>
            <p:cNvSpPr txBox="1"/>
            <p:nvPr/>
          </p:nvSpPr>
          <p:spPr>
            <a:xfrm>
              <a:off x="10213210" y="1063781"/>
              <a:ext cx="2858787" cy="89255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marL="0" marR="0" indent="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hu-HU" sz="2600" b="1" dirty="0">
                  <a:solidFill>
                    <a:schemeClr val="bg2"/>
                  </a:solidFill>
                  <a:latin typeface="+mj-lt"/>
                  <a:ea typeface="+mj-ea"/>
                  <a:cs typeface="+mj-cs"/>
                  <a:sym typeface="Arial"/>
                </a:rPr>
                <a:t>Vásárlói közösség</a:t>
              </a:r>
              <a:endParaRPr kumimoji="0" lang="hu-HU" sz="2600" b="1" i="0" u="none" strike="noStrike" cap="none" spc="0" normalizeH="0" baseline="0" dirty="0">
                <a:ln>
                  <a:noFill/>
                </a:ln>
                <a:solidFill>
                  <a:schemeClr val="bg2"/>
                </a:solidFill>
                <a:effectLst/>
                <a:uFillTx/>
                <a:latin typeface="+mj-lt"/>
                <a:ea typeface="+mj-ea"/>
                <a:cs typeface="+mj-cs"/>
                <a:sym typeface="Arial"/>
              </a:endParaRPr>
            </a:p>
          </p:txBody>
        </p:sp>
        <p:sp>
          <p:nvSpPr>
            <p:cNvPr id="64" name="TextBox 16"/>
            <p:cNvSpPr txBox="1"/>
            <p:nvPr/>
          </p:nvSpPr>
          <p:spPr>
            <a:xfrm>
              <a:off x="10368822" y="3176955"/>
              <a:ext cx="2544925" cy="89255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spcFirstLastPara="1" wrap="none" lIns="45719" tIns="45719" rIns="45719" bIns="45719" spcCol="38100">
              <a:spAutoFit/>
            </a:bodyPr>
            <a:lstStyle/>
            <a:p>
              <a:pPr algn="ctr" eaLnBrk="1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u-HU" sz="2600" b="1" kern="0" dirty="0">
                  <a:solidFill>
                    <a:srgbClr val="DE006E"/>
                  </a:solidFill>
                  <a:latin typeface="Times New Roman" charset="0"/>
                  <a:ea typeface="Times New Roman" charset="0"/>
                  <a:cs typeface="Times New Roman" charset="0"/>
                  <a:sym typeface="Arial"/>
                </a:rPr>
                <a:t>KEDVEZMÉNY</a:t>
              </a:r>
              <a:br>
                <a:rPr lang="hu-HU" sz="2600" b="1" kern="0" dirty="0">
                  <a:solidFill>
                    <a:srgbClr val="DE006E"/>
                  </a:solidFill>
                  <a:latin typeface="Times New Roman" charset="0"/>
                  <a:ea typeface="Times New Roman" charset="0"/>
                  <a:cs typeface="Times New Roman" charset="0"/>
                  <a:sym typeface="Arial"/>
                </a:rPr>
              </a:br>
              <a:r>
                <a:rPr lang="hu-HU" sz="2600" b="1" kern="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charset="0"/>
                  <a:ea typeface="Times New Roman" charset="0"/>
                  <a:cs typeface="Times New Roman" charset="0"/>
                  <a:sym typeface="Arial"/>
                </a:rPr>
                <a:t>10.000 Ft (100%)</a:t>
              </a:r>
            </a:p>
          </p:txBody>
        </p:sp>
      </p:grpSp>
      <p:sp>
        <p:nvSpPr>
          <p:cNvPr id="35" name="Szövegdoboz 34">
            <a:extLst>
              <a:ext uri="{FF2B5EF4-FFF2-40B4-BE49-F238E27FC236}">
                <a16:creationId xmlns:a16="http://schemas.microsoft.com/office/drawing/2014/main" id="{9EBA4D4C-E093-496B-9587-027E7443F376}"/>
              </a:ext>
            </a:extLst>
          </p:cNvPr>
          <p:cNvSpPr txBox="1"/>
          <p:nvPr/>
        </p:nvSpPr>
        <p:spPr>
          <a:xfrm>
            <a:off x="4996822" y="1477695"/>
            <a:ext cx="3261317" cy="215443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hu-HU" sz="2600" b="1" dirty="0">
                <a:solidFill>
                  <a:schemeClr val="bg2"/>
                </a:solidFill>
                <a:latin typeface="+mj-lt"/>
                <a:ea typeface="+mj-ea"/>
                <a:cs typeface="+mj-cs"/>
                <a:sym typeface="Arial"/>
              </a:rPr>
              <a:t>Termékpartnerek</a:t>
            </a:r>
            <a:br>
              <a:rPr lang="hu-HU" sz="2600" b="1" dirty="0">
                <a:solidFill>
                  <a:schemeClr val="bg2"/>
                </a:solidFill>
                <a:latin typeface="+mj-lt"/>
                <a:ea typeface="+mj-ea"/>
                <a:cs typeface="+mj-cs"/>
                <a:sym typeface="Arial"/>
              </a:rPr>
            </a:br>
            <a:r>
              <a:rPr lang="hu-HU" sz="1000" b="1" dirty="0">
                <a:solidFill>
                  <a:schemeClr val="bg2"/>
                </a:solidFill>
                <a:latin typeface="+mj-lt"/>
                <a:ea typeface="+mj-ea"/>
                <a:cs typeface="+mj-cs"/>
                <a:sym typeface="Arial"/>
              </a:rPr>
              <a:t>   </a:t>
            </a:r>
            <a:br>
              <a:rPr lang="hu-HU" sz="2600" b="1" dirty="0">
                <a:solidFill>
                  <a:schemeClr val="bg2"/>
                </a:solidFill>
                <a:latin typeface="+mj-lt"/>
                <a:ea typeface="+mj-ea"/>
                <a:cs typeface="+mj-cs"/>
                <a:sym typeface="Arial"/>
              </a:rPr>
            </a:br>
            <a:r>
              <a:rPr lang="hu-HU" sz="2600" b="1" dirty="0">
                <a:solidFill>
                  <a:schemeClr val="bg2"/>
                </a:solidFill>
                <a:latin typeface="+mj-lt"/>
                <a:ea typeface="+mj-ea"/>
                <a:cs typeface="+mj-cs"/>
                <a:sym typeface="Arial"/>
              </a:rPr>
              <a:t>   </a:t>
            </a:r>
            <a:r>
              <a:rPr lang="hu-HU" sz="2400" b="1" dirty="0">
                <a:solidFill>
                  <a:srgbClr val="DE006E"/>
                </a:solidFill>
                <a:latin typeface="Arial" panose="020B0604020202020204" pitchFamily="34" charset="0"/>
                <a:ea typeface="Roboto Medium" panose="02000000000000000000" pitchFamily="2" charset="0"/>
                <a:cs typeface="Arial" panose="020B0604020202020204" pitchFamily="34" charset="0"/>
                <a:sym typeface="Arial"/>
              </a:rPr>
              <a:t> Élelmiszer</a:t>
            </a:r>
            <a:br>
              <a:rPr lang="hu-HU" sz="2400" b="1" dirty="0">
                <a:solidFill>
                  <a:srgbClr val="DE006E"/>
                </a:solidFill>
                <a:latin typeface="Arial" panose="020B0604020202020204" pitchFamily="34" charset="0"/>
                <a:ea typeface="Roboto Medium" panose="02000000000000000000" pitchFamily="2" charset="0"/>
                <a:cs typeface="Arial" panose="020B0604020202020204" pitchFamily="34" charset="0"/>
                <a:sym typeface="Arial"/>
              </a:rPr>
            </a:br>
            <a:r>
              <a:rPr lang="hu-HU" sz="2400" b="1" dirty="0">
                <a:solidFill>
                  <a:srgbClr val="DE006E"/>
                </a:solidFill>
                <a:latin typeface="Arial" panose="020B0604020202020204" pitchFamily="34" charset="0"/>
                <a:ea typeface="Roboto Medium" panose="02000000000000000000" pitchFamily="2" charset="0"/>
                <a:cs typeface="Arial" panose="020B0604020202020204" pitchFamily="34" charset="0"/>
                <a:sym typeface="Arial"/>
              </a:rPr>
              <a:t>    Üzemanyag</a:t>
            </a:r>
            <a:br>
              <a:rPr lang="hu-HU" sz="2400" b="1" dirty="0">
                <a:solidFill>
                  <a:srgbClr val="DE006E"/>
                </a:solidFill>
                <a:latin typeface="Arial" panose="020B0604020202020204" pitchFamily="34" charset="0"/>
                <a:ea typeface="Roboto Medium" panose="02000000000000000000" pitchFamily="2" charset="0"/>
                <a:cs typeface="Arial" panose="020B0604020202020204" pitchFamily="34" charset="0"/>
                <a:sym typeface="Arial"/>
              </a:rPr>
            </a:br>
            <a:r>
              <a:rPr lang="hu-HU" sz="2400" b="1" dirty="0">
                <a:solidFill>
                  <a:srgbClr val="DE006E"/>
                </a:solidFill>
                <a:latin typeface="Arial" panose="020B0604020202020204" pitchFamily="34" charset="0"/>
                <a:ea typeface="Roboto Medium" panose="02000000000000000000" pitchFamily="2" charset="0"/>
                <a:cs typeface="Arial" panose="020B0604020202020204" pitchFamily="34" charset="0"/>
                <a:sym typeface="Arial"/>
              </a:rPr>
              <a:t>    Telekommunikáció</a:t>
            </a:r>
            <a:br>
              <a:rPr lang="hu-HU" sz="2400" b="1" dirty="0">
                <a:solidFill>
                  <a:srgbClr val="DE006E"/>
                </a:solidFill>
                <a:latin typeface="Arial" panose="020B0604020202020204" pitchFamily="34" charset="0"/>
                <a:ea typeface="Roboto Medium" panose="02000000000000000000" pitchFamily="2" charset="0"/>
                <a:cs typeface="Arial" panose="020B0604020202020204" pitchFamily="34" charset="0"/>
                <a:sym typeface="Arial"/>
              </a:rPr>
            </a:br>
            <a:r>
              <a:rPr lang="hu-HU" sz="2400" b="1" dirty="0">
                <a:solidFill>
                  <a:srgbClr val="DE006E"/>
                </a:solidFill>
                <a:latin typeface="Arial" panose="020B0604020202020204" pitchFamily="34" charset="0"/>
                <a:ea typeface="Roboto Medium" panose="02000000000000000000" pitchFamily="2" charset="0"/>
                <a:cs typeface="Arial" panose="020B0604020202020204" pitchFamily="34" charset="0"/>
                <a:sym typeface="Arial"/>
              </a:rPr>
              <a:t>    Vendéglátás</a:t>
            </a:r>
            <a:endParaRPr kumimoji="0" lang="hu-HU" sz="2400" b="1" i="0" u="none" strike="noStrike" cap="none" spc="0" normalizeH="0" baseline="0" dirty="0">
              <a:ln>
                <a:noFill/>
              </a:ln>
              <a:solidFill>
                <a:srgbClr val="DE006E"/>
              </a:solidFill>
              <a:effectLst/>
              <a:uFillTx/>
              <a:latin typeface="+mj-lt"/>
              <a:ea typeface="+mj-ea"/>
              <a:cs typeface="+mj-cs"/>
              <a:sym typeface="Arial"/>
            </a:endParaRPr>
          </a:p>
        </p:txBody>
      </p:sp>
      <p:grpSp>
        <p:nvGrpSpPr>
          <p:cNvPr id="14" name="Csoportba foglalás 13"/>
          <p:cNvGrpSpPr/>
          <p:nvPr/>
        </p:nvGrpSpPr>
        <p:grpSpPr>
          <a:xfrm>
            <a:off x="2937233" y="1125336"/>
            <a:ext cx="1515565" cy="3509997"/>
            <a:chOff x="2937233" y="1125336"/>
            <a:chExt cx="1515565" cy="3509997"/>
          </a:xfrm>
        </p:grpSpPr>
        <p:grpSp>
          <p:nvGrpSpPr>
            <p:cNvPr id="11" name="Csoportba foglalás 10"/>
            <p:cNvGrpSpPr/>
            <p:nvPr/>
          </p:nvGrpSpPr>
          <p:grpSpPr>
            <a:xfrm>
              <a:off x="2937233" y="1125336"/>
              <a:ext cx="1515565" cy="2544160"/>
              <a:chOff x="3299762" y="1631032"/>
              <a:chExt cx="1515565" cy="2544160"/>
            </a:xfrm>
          </p:grpSpPr>
          <p:sp>
            <p:nvSpPr>
              <p:cNvPr id="30" name="TextBox 16"/>
              <p:cNvSpPr txBox="1"/>
              <p:nvPr/>
            </p:nvSpPr>
            <p:spPr>
              <a:xfrm>
                <a:off x="3299762" y="1631032"/>
                <a:ext cx="1515565" cy="83099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spcFirstLastPara="1" wrap="square" lIns="45719" tIns="45719" rIns="45719" bIns="45719" spcCol="38100">
                <a:spAutoFit/>
              </a:bodyPr>
              <a:lstStyle/>
              <a:p>
                <a:pPr algn="ctr" eaLnBrk="1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hu-HU" sz="2400" b="1" kern="0" dirty="0">
                    <a:solidFill>
                      <a:srgbClr val="DE006E"/>
                    </a:solidFill>
                    <a:latin typeface="Times New Roman" charset="0"/>
                    <a:ea typeface="Times New Roman" charset="0"/>
                    <a:cs typeface="Times New Roman" charset="0"/>
                    <a:sym typeface="Arial"/>
                  </a:rPr>
                  <a:t>100%</a:t>
                </a:r>
              </a:p>
              <a:p>
                <a:pPr eaLnBrk="1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hu-HU" sz="2400" b="1" kern="0" dirty="0">
                    <a:solidFill>
                      <a:srgbClr val="DE006E"/>
                    </a:solidFill>
                    <a:latin typeface="Times New Roman" charset="0"/>
                    <a:ea typeface="Times New Roman" charset="0"/>
                    <a:cs typeface="Times New Roman" charset="0"/>
                    <a:sym typeface="Arial"/>
                  </a:rPr>
                  <a:t>100.000 Ft</a:t>
                </a:r>
              </a:p>
            </p:txBody>
          </p:sp>
          <p:pic>
            <p:nvPicPr>
              <p:cNvPr id="31" name="Picture 8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501095" y="3474276"/>
                <a:ext cx="1112897" cy="700916"/>
              </a:xfrm>
              <a:prstGeom prst="rect">
                <a:avLst/>
              </a:prstGeom>
            </p:spPr>
          </p:pic>
          <p:sp>
            <p:nvSpPr>
              <p:cNvPr id="32" name="Szaggatott nyíl jobbra 31"/>
              <p:cNvSpPr/>
              <p:nvPr/>
            </p:nvSpPr>
            <p:spPr>
              <a:xfrm>
                <a:off x="3441194" y="2513022"/>
                <a:ext cx="1152144" cy="810506"/>
              </a:xfrm>
              <a:prstGeom prst="stripedRightArrow">
                <a:avLst/>
              </a:prstGeom>
              <a:solidFill>
                <a:srgbClr val="666666"/>
              </a:solidFill>
              <a:ln w="25400" cap="flat">
                <a:noFill/>
                <a:prstDash val="solid"/>
                <a:round/>
              </a:ln>
              <a:effectLst>
                <a:outerShdw blurRad="38100" dist="23000" dir="5400000" rotWithShape="0">
                  <a:srgbClr val="000000">
                    <a:alpha val="35000"/>
                  </a:srgbClr>
                </a:outerShdw>
              </a:effectLst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hu-HU" sz="1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j-lt"/>
                  <a:ea typeface="+mj-ea"/>
                  <a:cs typeface="+mj-cs"/>
                  <a:sym typeface="Arial"/>
                </a:endParaRPr>
              </a:p>
            </p:txBody>
          </p:sp>
        </p:grpSp>
        <p:grpSp>
          <p:nvGrpSpPr>
            <p:cNvPr id="87" name="Csoportba foglalás 86"/>
            <p:cNvGrpSpPr/>
            <p:nvPr/>
          </p:nvGrpSpPr>
          <p:grpSpPr>
            <a:xfrm>
              <a:off x="3102998" y="3887411"/>
              <a:ext cx="1297287" cy="747922"/>
              <a:chOff x="5036599" y="6044567"/>
              <a:chExt cx="2470556" cy="1368786"/>
            </a:xfrm>
          </p:grpSpPr>
          <p:grpSp>
            <p:nvGrpSpPr>
              <p:cNvPr id="88" name="Group 13">
                <a:extLst>
                  <a:ext uri="{FF2B5EF4-FFF2-40B4-BE49-F238E27FC236}">
                    <a16:creationId xmlns:a16="http://schemas.microsoft.com/office/drawing/2014/main" id="{2DDA19A7-A85E-4A9E-98BE-9316B7566523}"/>
                  </a:ext>
                </a:extLst>
              </p:cNvPr>
              <p:cNvGrpSpPr/>
              <p:nvPr/>
            </p:nvGrpSpPr>
            <p:grpSpPr>
              <a:xfrm>
                <a:off x="5296697" y="6044567"/>
                <a:ext cx="1820438" cy="845518"/>
                <a:chOff x="5250551" y="6064250"/>
                <a:chExt cx="1803674" cy="837732"/>
              </a:xfrm>
            </p:grpSpPr>
            <p:pic>
              <p:nvPicPr>
                <p:cNvPr id="90" name="Picture 14">
                  <a:extLst>
                    <a:ext uri="{FF2B5EF4-FFF2-40B4-BE49-F238E27FC236}">
                      <a16:creationId xmlns:a16="http://schemas.microsoft.com/office/drawing/2014/main" id="{9ED85B36-F98D-40FE-B182-4100D127742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250551" y="6064250"/>
                  <a:ext cx="828675" cy="828675"/>
                </a:xfrm>
                <a:prstGeom prst="rect">
                  <a:avLst/>
                </a:prstGeom>
              </p:spPr>
            </p:pic>
            <p:pic>
              <p:nvPicPr>
                <p:cNvPr id="91" name="Picture 15">
                  <a:extLst>
                    <a:ext uri="{FF2B5EF4-FFF2-40B4-BE49-F238E27FC236}">
                      <a16:creationId xmlns:a16="http://schemas.microsoft.com/office/drawing/2014/main" id="{61C7634B-FCAA-412C-A3AF-F072E5C25F6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0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221052" y="6068809"/>
                  <a:ext cx="833173" cy="833173"/>
                </a:xfrm>
                <a:prstGeom prst="rect">
                  <a:avLst/>
                </a:prstGeom>
              </p:spPr>
            </p:pic>
          </p:grpSp>
          <p:sp>
            <p:nvSpPr>
              <p:cNvPr id="89" name="TextBox 1">
                <a:extLst>
                  <a:ext uri="{FF2B5EF4-FFF2-40B4-BE49-F238E27FC236}">
                    <a16:creationId xmlns:a16="http://schemas.microsoft.com/office/drawing/2014/main" id="{24CBE166-ADFB-498C-B184-E807EE75D64F}"/>
                  </a:ext>
                </a:extLst>
              </p:cNvPr>
              <p:cNvSpPr txBox="1"/>
              <p:nvPr/>
            </p:nvSpPr>
            <p:spPr>
              <a:xfrm>
                <a:off x="5036599" y="6962745"/>
                <a:ext cx="2470556" cy="450608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t">
                <a:spAutoFit/>
              </a:bodyPr>
              <a:lstStyle/>
              <a:p>
                <a:pPr marL="0" marR="0" indent="0" algn="ctr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hu-HU" sz="1000" b="1" i="0" u="none" strike="noStrike" cap="none" spc="0" normalizeH="0" baseline="0" dirty="0" err="1">
                    <a:ln>
                      <a:noFill/>
                    </a:ln>
                    <a:solidFill>
                      <a:srgbClr val="CC0066"/>
                    </a:solidFill>
                    <a:effectLst/>
                    <a:uFillTx/>
                    <a:latin typeface="Roboto regular"/>
                    <a:ea typeface="Roboto Medium" panose="02000000000000000000" pitchFamily="2" charset="0"/>
                    <a:cs typeface="Roboto Medium" panose="02000000000000000000" pitchFamily="2" charset="0"/>
                    <a:sym typeface="Arial"/>
                  </a:rPr>
                  <a:t>SCnet</a:t>
                </a:r>
                <a:r>
                  <a:rPr kumimoji="0" lang="hu-HU" sz="1000" b="1" i="0" u="none" strike="noStrike" cap="none" spc="0" normalizeH="0" baseline="0" dirty="0">
                    <a:ln>
                      <a:noFill/>
                    </a:ln>
                    <a:solidFill>
                      <a:srgbClr val="CC0066"/>
                    </a:solidFill>
                    <a:effectLst/>
                    <a:uFillTx/>
                    <a:latin typeface="Roboto regular"/>
                    <a:ea typeface="Roboto Medium" panose="02000000000000000000" pitchFamily="2" charset="0"/>
                    <a:cs typeface="Roboto Medium" panose="02000000000000000000" pitchFamily="2" charset="0"/>
                    <a:sym typeface="Arial"/>
                  </a:rPr>
                  <a:t> applikáció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69617275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raphic 17">
            <a:extLst>
              <a:ext uri="{FF2B5EF4-FFF2-40B4-BE49-F238E27FC236}">
                <a16:creationId xmlns:a16="http://schemas.microsoft.com/office/drawing/2014/main" id="{0AD27D04-94B2-4727-A662-88D1DCE297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3918" y="9199353"/>
            <a:ext cx="1560929" cy="517118"/>
          </a:xfrm>
          <a:prstGeom prst="rect">
            <a:avLst/>
          </a:prstGeom>
        </p:spPr>
      </p:pic>
      <p:sp>
        <p:nvSpPr>
          <p:cNvPr id="21" name="Szövegdoboz 20"/>
          <p:cNvSpPr txBox="1"/>
          <p:nvPr/>
        </p:nvSpPr>
        <p:spPr>
          <a:xfrm>
            <a:off x="347644" y="317243"/>
            <a:ext cx="10774454" cy="52321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hu-HU" sz="2800" b="1" dirty="0">
                <a:solidFill>
                  <a:srgbClr val="DE006E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Arial"/>
              </a:rPr>
              <a:t>KONKRÉTUMOK:</a:t>
            </a:r>
            <a:endParaRPr kumimoji="0" lang="en-US" sz="2800" b="1" i="0" u="none" strike="noStrike" cap="none" spc="0" normalizeH="0" baseline="0" dirty="0">
              <a:ln>
                <a:noFill/>
              </a:ln>
              <a:solidFill>
                <a:srgbClr val="DE006E"/>
              </a:solidFill>
              <a:effectLst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  <a:sym typeface="Arial"/>
            </a:endParaRPr>
          </a:p>
        </p:txBody>
      </p:sp>
      <p:cxnSp>
        <p:nvCxnSpPr>
          <p:cNvPr id="22" name="Egyenes összekötő 21"/>
          <p:cNvCxnSpPr/>
          <p:nvPr/>
        </p:nvCxnSpPr>
        <p:spPr>
          <a:xfrm>
            <a:off x="220316" y="1028755"/>
            <a:ext cx="3269333" cy="0"/>
          </a:xfrm>
          <a:prstGeom prst="line">
            <a:avLst/>
          </a:prstGeom>
          <a:noFill/>
          <a:ln w="57150" cap="flat">
            <a:solidFill>
              <a:srgbClr val="DE006E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grpSp>
        <p:nvGrpSpPr>
          <p:cNvPr id="16" name="Csoportba foglalás 15"/>
          <p:cNvGrpSpPr/>
          <p:nvPr/>
        </p:nvGrpSpPr>
        <p:grpSpPr>
          <a:xfrm>
            <a:off x="8258139" y="1481731"/>
            <a:ext cx="2132954" cy="1845592"/>
            <a:chOff x="8209332" y="1960815"/>
            <a:chExt cx="2132954" cy="1845592"/>
          </a:xfrm>
        </p:grpSpPr>
        <p:sp>
          <p:nvSpPr>
            <p:cNvPr id="39" name="Szaggatott nyíl jobbra 38"/>
            <p:cNvSpPr/>
            <p:nvPr/>
          </p:nvSpPr>
          <p:spPr>
            <a:xfrm>
              <a:off x="8485263" y="2480687"/>
              <a:ext cx="1152144" cy="810506"/>
            </a:xfrm>
            <a:prstGeom prst="stripedRightArrow">
              <a:avLst/>
            </a:prstGeom>
            <a:solidFill>
              <a:srgbClr val="666666"/>
            </a:solidFill>
            <a:ln w="25400" cap="flat">
              <a:noFill/>
              <a:prstDash val="solid"/>
              <a:round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hu-HU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Arial"/>
              </a:endParaRPr>
            </a:p>
          </p:txBody>
        </p:sp>
        <p:sp>
          <p:nvSpPr>
            <p:cNvPr id="40" name="TextBox 16"/>
            <p:cNvSpPr txBox="1"/>
            <p:nvPr/>
          </p:nvSpPr>
          <p:spPr>
            <a:xfrm>
              <a:off x="8442897" y="3344744"/>
              <a:ext cx="1236875" cy="46166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spcFirstLastPara="1" wrap="none" lIns="45719" tIns="45719" rIns="45719" bIns="45719" spcCol="38100">
              <a:spAutoFit/>
            </a:bodyPr>
            <a:lstStyle/>
            <a:p>
              <a:pPr algn="ctr" eaLnBrk="1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u-HU" sz="2400" b="1" kern="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charset="0"/>
                  <a:ea typeface="Times New Roman" charset="0"/>
                  <a:cs typeface="Times New Roman" charset="0"/>
                  <a:sym typeface="Arial"/>
                </a:rPr>
                <a:t>Pl.: 10%</a:t>
              </a:r>
            </a:p>
          </p:txBody>
        </p:sp>
        <p:sp>
          <p:nvSpPr>
            <p:cNvPr id="41" name="TextBox 16"/>
            <p:cNvSpPr txBox="1"/>
            <p:nvPr/>
          </p:nvSpPr>
          <p:spPr>
            <a:xfrm>
              <a:off x="8209332" y="1960815"/>
              <a:ext cx="2132954" cy="4924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spcFirstLastPara="1" wrap="none" lIns="45719" tIns="45719" rIns="45719" bIns="45719" spcCol="38100">
              <a:spAutoFit/>
            </a:bodyPr>
            <a:lstStyle/>
            <a:p>
              <a:pPr eaLnBrk="1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u-HU" sz="2600" b="1" kern="0" dirty="0">
                  <a:solidFill>
                    <a:srgbClr val="DE006E"/>
                  </a:solidFill>
                  <a:latin typeface="+mj-lt"/>
                  <a:ea typeface="Times New Roman" charset="0"/>
                  <a:cs typeface="Times New Roman" charset="0"/>
                  <a:sym typeface="Arial"/>
                </a:rPr>
                <a:t>Kedvezmény</a:t>
              </a:r>
            </a:p>
          </p:txBody>
        </p:sp>
      </p:grpSp>
      <p:cxnSp>
        <p:nvCxnSpPr>
          <p:cNvPr id="48" name="Egyenes összekötő 47"/>
          <p:cNvCxnSpPr/>
          <p:nvPr/>
        </p:nvCxnSpPr>
        <p:spPr>
          <a:xfrm>
            <a:off x="966538" y="5354338"/>
            <a:ext cx="10396721" cy="0"/>
          </a:xfrm>
          <a:prstGeom prst="line">
            <a:avLst/>
          </a:prstGeom>
          <a:noFill/>
          <a:ln w="28575" cap="flat">
            <a:solidFill>
              <a:schemeClr val="tx1">
                <a:lumMod val="75000"/>
                <a:lumOff val="25000"/>
              </a:schemeClr>
            </a:solidFill>
            <a:prstDash val="solid"/>
            <a:round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2527" y="8713751"/>
            <a:ext cx="2636053" cy="825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Csoportba foglalás 11"/>
          <p:cNvGrpSpPr/>
          <p:nvPr/>
        </p:nvGrpSpPr>
        <p:grpSpPr>
          <a:xfrm>
            <a:off x="78930" y="1541721"/>
            <a:ext cx="2364395" cy="2710840"/>
            <a:chOff x="101364" y="1336075"/>
            <a:chExt cx="2364395" cy="2710840"/>
          </a:xfrm>
        </p:grpSpPr>
        <p:sp>
          <p:nvSpPr>
            <p:cNvPr id="34" name="Szövegdoboz 33">
              <a:extLst>
                <a:ext uri="{FF2B5EF4-FFF2-40B4-BE49-F238E27FC236}">
                  <a16:creationId xmlns:a16="http://schemas.microsoft.com/office/drawing/2014/main" id="{9EBA4D4C-E093-496B-9587-027E7443F376}"/>
                </a:ext>
              </a:extLst>
            </p:cNvPr>
            <p:cNvSpPr txBox="1"/>
            <p:nvPr/>
          </p:nvSpPr>
          <p:spPr>
            <a:xfrm>
              <a:off x="101364" y="1336075"/>
              <a:ext cx="2364395" cy="4924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marL="0" marR="0" indent="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hu-HU" sz="2600" b="1" i="0" u="none" strike="noStrike" cap="none" spc="0" normalizeH="0" baseline="0" dirty="0">
                  <a:ln>
                    <a:noFill/>
                  </a:ln>
                  <a:solidFill>
                    <a:schemeClr val="bg2"/>
                  </a:solidFill>
                  <a:effectLst/>
                  <a:uFillTx/>
                  <a:latin typeface="+mj-lt"/>
                  <a:ea typeface="+mj-ea"/>
                  <a:cs typeface="+mj-cs"/>
                  <a:sym typeface="Arial"/>
                </a:rPr>
                <a:t>Vásárlók</a:t>
              </a:r>
            </a:p>
          </p:txBody>
        </p:sp>
        <p:pic>
          <p:nvPicPr>
            <p:cNvPr id="3" name="Kép 2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5253" y="2031164"/>
              <a:ext cx="2015751" cy="2015751"/>
            </a:xfrm>
            <a:prstGeom prst="rect">
              <a:avLst/>
            </a:prstGeom>
          </p:spPr>
        </p:pic>
      </p:grpSp>
      <p:grpSp>
        <p:nvGrpSpPr>
          <p:cNvPr id="19" name="Csoportba foglalás 18"/>
          <p:cNvGrpSpPr/>
          <p:nvPr/>
        </p:nvGrpSpPr>
        <p:grpSpPr>
          <a:xfrm>
            <a:off x="10213210" y="1063781"/>
            <a:ext cx="2858787" cy="4290556"/>
            <a:chOff x="10213210" y="1063781"/>
            <a:chExt cx="2858787" cy="4265034"/>
          </a:xfrm>
        </p:grpSpPr>
        <p:grpSp>
          <p:nvGrpSpPr>
            <p:cNvPr id="17" name="Csoportba foglalás 16"/>
            <p:cNvGrpSpPr/>
            <p:nvPr/>
          </p:nvGrpSpPr>
          <p:grpSpPr>
            <a:xfrm>
              <a:off x="10213210" y="1063781"/>
              <a:ext cx="2858787" cy="3005724"/>
              <a:chOff x="10213210" y="1063781"/>
              <a:chExt cx="2858787" cy="3005724"/>
            </a:xfrm>
          </p:grpSpPr>
          <p:pic>
            <p:nvPicPr>
              <p:cNvPr id="42" name="image8.png" descr="Kép 98">
                <a:extLst>
                  <a:ext uri="{FF2B5EF4-FFF2-40B4-BE49-F238E27FC236}">
                    <a16:creationId xmlns:a16="http://schemas.microsoft.com/office/drawing/2014/main" id="{B1E9F0E4-3F71-456D-A350-5308CD4DCDE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139199" y="1938983"/>
                <a:ext cx="1004172" cy="11344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400000"/>
                    <a:headEnd/>
                    <a:tailEnd/>
                  </a14:hiddenLine>
                </a:ext>
              </a:extLst>
            </p:spPr>
          </p:pic>
          <p:sp>
            <p:nvSpPr>
              <p:cNvPr id="43" name="Szövegdoboz 42">
                <a:extLst>
                  <a:ext uri="{FF2B5EF4-FFF2-40B4-BE49-F238E27FC236}">
                    <a16:creationId xmlns:a16="http://schemas.microsoft.com/office/drawing/2014/main" id="{9EBA4D4C-E093-496B-9587-027E7443F376}"/>
                  </a:ext>
                </a:extLst>
              </p:cNvPr>
              <p:cNvSpPr txBox="1"/>
              <p:nvPr/>
            </p:nvSpPr>
            <p:spPr>
              <a:xfrm>
                <a:off x="10213210" y="1063781"/>
                <a:ext cx="2858787" cy="89255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t">
                <a:spAutoFit/>
              </a:bodyPr>
              <a:lstStyle/>
              <a:p>
                <a:pPr marL="0" marR="0" indent="0" algn="ctr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hu-HU" sz="2600" b="1" dirty="0">
                    <a:solidFill>
                      <a:schemeClr val="bg2"/>
                    </a:solidFill>
                    <a:latin typeface="+mj-lt"/>
                    <a:ea typeface="+mj-ea"/>
                    <a:cs typeface="+mj-cs"/>
                    <a:sym typeface="Arial"/>
                  </a:rPr>
                  <a:t>Vásárlói közösség</a:t>
                </a:r>
                <a:endParaRPr kumimoji="0" lang="hu-HU" sz="2600" b="1" i="0" u="none" strike="noStrike" cap="none" spc="0" normalizeH="0" baseline="0" dirty="0">
                  <a:ln>
                    <a:noFill/>
                  </a:ln>
                  <a:solidFill>
                    <a:schemeClr val="bg2"/>
                  </a:solidFill>
                  <a:effectLst/>
                  <a:uFillTx/>
                  <a:latin typeface="+mj-lt"/>
                  <a:ea typeface="+mj-ea"/>
                  <a:cs typeface="+mj-cs"/>
                  <a:sym typeface="Arial"/>
                </a:endParaRPr>
              </a:p>
            </p:txBody>
          </p:sp>
          <p:sp>
            <p:nvSpPr>
              <p:cNvPr id="64" name="TextBox 16"/>
              <p:cNvSpPr txBox="1"/>
              <p:nvPr/>
            </p:nvSpPr>
            <p:spPr>
              <a:xfrm>
                <a:off x="10368822" y="3176955"/>
                <a:ext cx="2544925" cy="89255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spcFirstLastPara="1" wrap="none" lIns="45719" tIns="45719" rIns="45719" bIns="45719" spcCol="38100">
                <a:spAutoFit/>
              </a:bodyPr>
              <a:lstStyle/>
              <a:p>
                <a:pPr algn="ctr" eaLnBrk="1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hu-HU" sz="2600" b="1" kern="0" dirty="0">
                    <a:solidFill>
                      <a:srgbClr val="DE006E"/>
                    </a:solidFill>
                    <a:latin typeface="Times New Roman" charset="0"/>
                    <a:ea typeface="Times New Roman" charset="0"/>
                    <a:cs typeface="Times New Roman" charset="0"/>
                    <a:sym typeface="Arial"/>
                  </a:rPr>
                  <a:t>KEDVEZMÉNY</a:t>
                </a:r>
                <a:br>
                  <a:rPr lang="hu-HU" sz="2600" b="1" kern="0" dirty="0">
                    <a:solidFill>
                      <a:srgbClr val="DE006E"/>
                    </a:solidFill>
                    <a:latin typeface="Times New Roman" charset="0"/>
                    <a:ea typeface="Times New Roman" charset="0"/>
                    <a:cs typeface="Times New Roman" charset="0"/>
                    <a:sym typeface="Arial"/>
                  </a:rPr>
                </a:br>
                <a:r>
                  <a:rPr lang="hu-HU" sz="2600" b="1" kern="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charset="0"/>
                    <a:ea typeface="Times New Roman" charset="0"/>
                    <a:cs typeface="Times New Roman" charset="0"/>
                    <a:sym typeface="Arial"/>
                  </a:rPr>
                  <a:t>10.000 Ft (100%)</a:t>
                </a:r>
              </a:p>
            </p:txBody>
          </p:sp>
        </p:grpSp>
        <p:cxnSp>
          <p:nvCxnSpPr>
            <p:cNvPr id="8" name="Egyenes összekötő 7"/>
            <p:cNvCxnSpPr/>
            <p:nvPr/>
          </p:nvCxnSpPr>
          <p:spPr>
            <a:xfrm>
              <a:off x="11363259" y="4205776"/>
              <a:ext cx="1" cy="1123039"/>
            </a:xfrm>
            <a:prstGeom prst="line">
              <a:avLst/>
            </a:prstGeom>
            <a:noFill/>
            <a:ln w="28575" cap="flat">
              <a:solidFill>
                <a:schemeClr val="tx1"/>
              </a:solidFill>
              <a:prstDash val="solid"/>
              <a:round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grpSp>
        <p:nvGrpSpPr>
          <p:cNvPr id="5" name="Csoportba foglalás 4"/>
          <p:cNvGrpSpPr/>
          <p:nvPr/>
        </p:nvGrpSpPr>
        <p:grpSpPr>
          <a:xfrm>
            <a:off x="-179970" y="4742166"/>
            <a:ext cx="2364395" cy="3995305"/>
            <a:chOff x="101366" y="4670169"/>
            <a:chExt cx="2364395" cy="3995305"/>
          </a:xfrm>
        </p:grpSpPr>
        <p:cxnSp>
          <p:nvCxnSpPr>
            <p:cNvPr id="13" name="Egyenes összekötő nyíllal 12"/>
            <p:cNvCxnSpPr/>
            <p:nvPr/>
          </p:nvCxnSpPr>
          <p:spPr>
            <a:xfrm>
              <a:off x="1247874" y="5282341"/>
              <a:ext cx="0" cy="634482"/>
            </a:xfrm>
            <a:prstGeom prst="straightConnector1">
              <a:avLst/>
            </a:prstGeom>
            <a:noFill/>
            <a:ln w="28575" cap="flat">
              <a:solidFill>
                <a:schemeClr val="tx1"/>
              </a:solidFill>
              <a:prstDash val="solid"/>
              <a:round/>
              <a:tailEnd type="triangle" w="lg" len="lg"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61" name="Szövegdoboz 60">
              <a:extLst>
                <a:ext uri="{FF2B5EF4-FFF2-40B4-BE49-F238E27FC236}">
                  <a16:creationId xmlns:a16="http://schemas.microsoft.com/office/drawing/2014/main" id="{9EBA4D4C-E093-496B-9587-027E7443F376}"/>
                </a:ext>
              </a:extLst>
            </p:cNvPr>
            <p:cNvSpPr txBox="1"/>
            <p:nvPr/>
          </p:nvSpPr>
          <p:spPr>
            <a:xfrm>
              <a:off x="101366" y="5982015"/>
              <a:ext cx="2364395" cy="4924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marL="0" marR="0" indent="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hu-HU" sz="2600" b="1" dirty="0">
                  <a:solidFill>
                    <a:srgbClr val="DE006E"/>
                  </a:solidFill>
                  <a:latin typeface="+mj-lt"/>
                  <a:ea typeface="+mj-ea"/>
                  <a:cs typeface="+mj-cs"/>
                  <a:sym typeface="Arial"/>
                </a:rPr>
                <a:t>ÉN</a:t>
              </a:r>
              <a:endParaRPr kumimoji="0" lang="hu-HU" sz="2600" b="1" i="0" u="none" strike="noStrike" cap="none" spc="0" normalizeH="0" baseline="0" dirty="0">
                <a:ln>
                  <a:noFill/>
                </a:ln>
                <a:solidFill>
                  <a:srgbClr val="DE006E"/>
                </a:solidFill>
                <a:effectLst/>
                <a:uFillTx/>
                <a:latin typeface="+mj-lt"/>
                <a:ea typeface="+mj-ea"/>
                <a:cs typeface="+mj-cs"/>
                <a:sym typeface="Arial"/>
              </a:endParaRPr>
            </a:p>
          </p:txBody>
        </p:sp>
        <p:sp>
          <p:nvSpPr>
            <p:cNvPr id="63" name="TextBox 16"/>
            <p:cNvSpPr txBox="1"/>
            <p:nvPr/>
          </p:nvSpPr>
          <p:spPr>
            <a:xfrm>
              <a:off x="1041399" y="4670169"/>
              <a:ext cx="759180" cy="4924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spcFirstLastPara="1" wrap="none" lIns="45719" tIns="45719" rIns="45719" bIns="45719" spcCol="38100">
              <a:spAutoFit/>
            </a:bodyPr>
            <a:lstStyle/>
            <a:p>
              <a:pPr eaLnBrk="1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u-HU" sz="2600" b="1" kern="0" dirty="0">
                  <a:solidFill>
                    <a:srgbClr val="DE006E"/>
                  </a:solidFill>
                  <a:latin typeface="Times New Roman" charset="0"/>
                  <a:ea typeface="Times New Roman" charset="0"/>
                  <a:cs typeface="Times New Roman" charset="0"/>
                  <a:sym typeface="Arial"/>
                </a:rPr>
                <a:t>50%</a:t>
              </a:r>
            </a:p>
          </p:txBody>
        </p:sp>
        <p:sp>
          <p:nvSpPr>
            <p:cNvPr id="75" name="TextBox 16"/>
            <p:cNvSpPr txBox="1"/>
            <p:nvPr/>
          </p:nvSpPr>
          <p:spPr>
            <a:xfrm>
              <a:off x="663522" y="6320317"/>
              <a:ext cx="1156725" cy="4924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spcFirstLastPara="1" wrap="none" lIns="45719" tIns="45719" rIns="45719" bIns="45719" spcCol="38100">
              <a:spAutoFit/>
            </a:bodyPr>
            <a:lstStyle/>
            <a:p>
              <a:pPr eaLnBrk="1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u-HU" sz="2600" b="1" kern="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charset="0"/>
                  <a:ea typeface="Times New Roman" charset="0"/>
                  <a:cs typeface="Times New Roman" charset="0"/>
                  <a:sym typeface="Arial"/>
                </a:rPr>
                <a:t>5000 Ft</a:t>
              </a:r>
            </a:p>
          </p:txBody>
        </p:sp>
        <p:pic>
          <p:nvPicPr>
            <p:cNvPr id="85" name="Kép 84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5254" y="6649723"/>
              <a:ext cx="2015751" cy="2015751"/>
            </a:xfrm>
            <a:prstGeom prst="rect">
              <a:avLst/>
            </a:prstGeom>
          </p:spPr>
        </p:pic>
      </p:grpSp>
      <p:sp>
        <p:nvSpPr>
          <p:cNvPr id="35" name="Szövegdoboz 34">
            <a:extLst>
              <a:ext uri="{FF2B5EF4-FFF2-40B4-BE49-F238E27FC236}">
                <a16:creationId xmlns:a16="http://schemas.microsoft.com/office/drawing/2014/main" id="{9EBA4D4C-E093-496B-9587-027E7443F376}"/>
              </a:ext>
            </a:extLst>
          </p:cNvPr>
          <p:cNvSpPr txBox="1"/>
          <p:nvPr/>
        </p:nvSpPr>
        <p:spPr>
          <a:xfrm>
            <a:off x="4996822" y="1477695"/>
            <a:ext cx="3261317" cy="215443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hu-HU" sz="2600" b="1" dirty="0">
                <a:solidFill>
                  <a:schemeClr val="bg2"/>
                </a:solidFill>
                <a:latin typeface="+mj-lt"/>
                <a:ea typeface="+mj-ea"/>
                <a:cs typeface="+mj-cs"/>
                <a:sym typeface="Arial"/>
              </a:rPr>
              <a:t>Termékpartnerek</a:t>
            </a:r>
            <a:br>
              <a:rPr lang="hu-HU" sz="2600" b="1" dirty="0">
                <a:solidFill>
                  <a:schemeClr val="bg2"/>
                </a:solidFill>
                <a:latin typeface="+mj-lt"/>
                <a:ea typeface="+mj-ea"/>
                <a:cs typeface="+mj-cs"/>
                <a:sym typeface="Arial"/>
              </a:rPr>
            </a:br>
            <a:r>
              <a:rPr lang="hu-HU" sz="1000" b="1" dirty="0">
                <a:solidFill>
                  <a:schemeClr val="bg2"/>
                </a:solidFill>
                <a:latin typeface="+mj-lt"/>
                <a:ea typeface="+mj-ea"/>
                <a:cs typeface="+mj-cs"/>
                <a:sym typeface="Arial"/>
              </a:rPr>
              <a:t>   </a:t>
            </a:r>
            <a:br>
              <a:rPr lang="hu-HU" sz="2600" b="1" dirty="0">
                <a:solidFill>
                  <a:schemeClr val="bg2"/>
                </a:solidFill>
                <a:latin typeface="+mj-lt"/>
                <a:ea typeface="+mj-ea"/>
                <a:cs typeface="+mj-cs"/>
                <a:sym typeface="Arial"/>
              </a:rPr>
            </a:br>
            <a:r>
              <a:rPr lang="hu-HU" sz="2600" b="1" dirty="0">
                <a:solidFill>
                  <a:schemeClr val="bg2"/>
                </a:solidFill>
                <a:latin typeface="+mj-lt"/>
                <a:ea typeface="+mj-ea"/>
                <a:cs typeface="+mj-cs"/>
                <a:sym typeface="Arial"/>
              </a:rPr>
              <a:t>   </a:t>
            </a:r>
            <a:r>
              <a:rPr lang="hu-HU" sz="2400" b="1" dirty="0">
                <a:solidFill>
                  <a:srgbClr val="DE006E"/>
                </a:solidFill>
                <a:latin typeface="Arial" panose="020B0604020202020204" pitchFamily="34" charset="0"/>
                <a:ea typeface="Roboto Medium" panose="02000000000000000000" pitchFamily="2" charset="0"/>
                <a:cs typeface="Arial" panose="020B0604020202020204" pitchFamily="34" charset="0"/>
                <a:sym typeface="Arial"/>
              </a:rPr>
              <a:t> Élelmiszer</a:t>
            </a:r>
            <a:br>
              <a:rPr lang="hu-HU" sz="2400" b="1" dirty="0">
                <a:solidFill>
                  <a:srgbClr val="DE006E"/>
                </a:solidFill>
                <a:latin typeface="Arial" panose="020B0604020202020204" pitchFamily="34" charset="0"/>
                <a:ea typeface="Roboto Medium" panose="02000000000000000000" pitchFamily="2" charset="0"/>
                <a:cs typeface="Arial" panose="020B0604020202020204" pitchFamily="34" charset="0"/>
                <a:sym typeface="Arial"/>
              </a:rPr>
            </a:br>
            <a:r>
              <a:rPr lang="hu-HU" sz="2400" b="1" dirty="0">
                <a:solidFill>
                  <a:srgbClr val="DE006E"/>
                </a:solidFill>
                <a:latin typeface="Arial" panose="020B0604020202020204" pitchFamily="34" charset="0"/>
                <a:ea typeface="Roboto Medium" panose="02000000000000000000" pitchFamily="2" charset="0"/>
                <a:cs typeface="Arial" panose="020B0604020202020204" pitchFamily="34" charset="0"/>
                <a:sym typeface="Arial"/>
              </a:rPr>
              <a:t>    Üzemanyag</a:t>
            </a:r>
            <a:br>
              <a:rPr lang="hu-HU" sz="2400" b="1" dirty="0">
                <a:solidFill>
                  <a:srgbClr val="DE006E"/>
                </a:solidFill>
                <a:latin typeface="Arial" panose="020B0604020202020204" pitchFamily="34" charset="0"/>
                <a:ea typeface="Roboto Medium" panose="02000000000000000000" pitchFamily="2" charset="0"/>
                <a:cs typeface="Arial" panose="020B0604020202020204" pitchFamily="34" charset="0"/>
                <a:sym typeface="Arial"/>
              </a:rPr>
            </a:br>
            <a:r>
              <a:rPr lang="hu-HU" sz="2400" b="1" dirty="0">
                <a:solidFill>
                  <a:srgbClr val="DE006E"/>
                </a:solidFill>
                <a:latin typeface="Arial" panose="020B0604020202020204" pitchFamily="34" charset="0"/>
                <a:ea typeface="Roboto Medium" panose="02000000000000000000" pitchFamily="2" charset="0"/>
                <a:cs typeface="Arial" panose="020B0604020202020204" pitchFamily="34" charset="0"/>
                <a:sym typeface="Arial"/>
              </a:rPr>
              <a:t>    Telekommunikáció</a:t>
            </a:r>
            <a:br>
              <a:rPr lang="hu-HU" sz="2400" b="1" dirty="0">
                <a:solidFill>
                  <a:srgbClr val="DE006E"/>
                </a:solidFill>
                <a:latin typeface="Arial" panose="020B0604020202020204" pitchFamily="34" charset="0"/>
                <a:ea typeface="Roboto Medium" panose="02000000000000000000" pitchFamily="2" charset="0"/>
                <a:cs typeface="Arial" panose="020B0604020202020204" pitchFamily="34" charset="0"/>
                <a:sym typeface="Arial"/>
              </a:rPr>
            </a:br>
            <a:r>
              <a:rPr lang="hu-HU" sz="2400" b="1" dirty="0">
                <a:solidFill>
                  <a:srgbClr val="DE006E"/>
                </a:solidFill>
                <a:latin typeface="Arial" panose="020B0604020202020204" pitchFamily="34" charset="0"/>
                <a:ea typeface="Roboto Medium" panose="02000000000000000000" pitchFamily="2" charset="0"/>
                <a:cs typeface="Arial" panose="020B0604020202020204" pitchFamily="34" charset="0"/>
                <a:sym typeface="Arial"/>
              </a:rPr>
              <a:t>    Vendéglátás</a:t>
            </a:r>
            <a:endParaRPr kumimoji="0" lang="hu-HU" sz="2400" b="1" i="0" u="none" strike="noStrike" cap="none" spc="0" normalizeH="0" baseline="0" dirty="0">
              <a:ln>
                <a:noFill/>
              </a:ln>
              <a:solidFill>
                <a:srgbClr val="DE006E"/>
              </a:solidFill>
              <a:effectLst/>
              <a:uFillTx/>
              <a:latin typeface="+mj-lt"/>
              <a:ea typeface="+mj-ea"/>
              <a:cs typeface="+mj-cs"/>
              <a:sym typeface="Arial"/>
            </a:endParaRPr>
          </a:p>
        </p:txBody>
      </p:sp>
      <p:grpSp>
        <p:nvGrpSpPr>
          <p:cNvPr id="14" name="Csoportba foglalás 13"/>
          <p:cNvGrpSpPr/>
          <p:nvPr/>
        </p:nvGrpSpPr>
        <p:grpSpPr>
          <a:xfrm>
            <a:off x="2937233" y="1125336"/>
            <a:ext cx="1515565" cy="3509997"/>
            <a:chOff x="2937233" y="1125336"/>
            <a:chExt cx="1515565" cy="3509997"/>
          </a:xfrm>
        </p:grpSpPr>
        <p:grpSp>
          <p:nvGrpSpPr>
            <p:cNvPr id="11" name="Csoportba foglalás 10"/>
            <p:cNvGrpSpPr/>
            <p:nvPr/>
          </p:nvGrpSpPr>
          <p:grpSpPr>
            <a:xfrm>
              <a:off x="2937233" y="1125336"/>
              <a:ext cx="1515565" cy="2544160"/>
              <a:chOff x="3299762" y="1631032"/>
              <a:chExt cx="1515565" cy="2544160"/>
            </a:xfrm>
          </p:grpSpPr>
          <p:sp>
            <p:nvSpPr>
              <p:cNvPr id="30" name="TextBox 16"/>
              <p:cNvSpPr txBox="1"/>
              <p:nvPr/>
            </p:nvSpPr>
            <p:spPr>
              <a:xfrm>
                <a:off x="3299762" y="1631032"/>
                <a:ext cx="1515565" cy="83099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spcFirstLastPara="1" wrap="square" lIns="45719" tIns="45719" rIns="45719" bIns="45719" spcCol="38100">
                <a:spAutoFit/>
              </a:bodyPr>
              <a:lstStyle/>
              <a:p>
                <a:pPr algn="ctr" eaLnBrk="1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hu-HU" sz="2400" b="1" kern="0" dirty="0">
                    <a:solidFill>
                      <a:srgbClr val="DE006E"/>
                    </a:solidFill>
                    <a:latin typeface="Times New Roman" charset="0"/>
                    <a:ea typeface="Times New Roman" charset="0"/>
                    <a:cs typeface="Times New Roman" charset="0"/>
                    <a:sym typeface="Arial"/>
                  </a:rPr>
                  <a:t>100%</a:t>
                </a:r>
              </a:p>
              <a:p>
                <a:pPr eaLnBrk="1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hu-HU" sz="2400" b="1" kern="0" dirty="0">
                    <a:solidFill>
                      <a:srgbClr val="DE006E"/>
                    </a:solidFill>
                    <a:latin typeface="Times New Roman" charset="0"/>
                    <a:ea typeface="Times New Roman" charset="0"/>
                    <a:cs typeface="Times New Roman" charset="0"/>
                    <a:sym typeface="Arial"/>
                  </a:rPr>
                  <a:t>100.000 Ft</a:t>
                </a:r>
              </a:p>
            </p:txBody>
          </p:sp>
          <p:pic>
            <p:nvPicPr>
              <p:cNvPr id="31" name="Picture 8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501095" y="3474276"/>
                <a:ext cx="1112897" cy="700916"/>
              </a:xfrm>
              <a:prstGeom prst="rect">
                <a:avLst/>
              </a:prstGeom>
            </p:spPr>
          </p:pic>
          <p:sp>
            <p:nvSpPr>
              <p:cNvPr id="32" name="Szaggatott nyíl jobbra 31"/>
              <p:cNvSpPr/>
              <p:nvPr/>
            </p:nvSpPr>
            <p:spPr>
              <a:xfrm>
                <a:off x="3441194" y="2513022"/>
                <a:ext cx="1152144" cy="810506"/>
              </a:xfrm>
              <a:prstGeom prst="stripedRightArrow">
                <a:avLst/>
              </a:prstGeom>
              <a:solidFill>
                <a:srgbClr val="666666"/>
              </a:solidFill>
              <a:ln w="25400" cap="flat">
                <a:noFill/>
                <a:prstDash val="solid"/>
                <a:round/>
              </a:ln>
              <a:effectLst>
                <a:outerShdw blurRad="38100" dist="23000" dir="5400000" rotWithShape="0">
                  <a:srgbClr val="000000">
                    <a:alpha val="35000"/>
                  </a:srgbClr>
                </a:outerShdw>
              </a:effectLst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hu-HU" sz="1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j-lt"/>
                  <a:ea typeface="+mj-ea"/>
                  <a:cs typeface="+mj-cs"/>
                  <a:sym typeface="Arial"/>
                </a:endParaRPr>
              </a:p>
            </p:txBody>
          </p:sp>
        </p:grpSp>
        <p:grpSp>
          <p:nvGrpSpPr>
            <p:cNvPr id="87" name="Csoportba foglalás 86"/>
            <p:cNvGrpSpPr/>
            <p:nvPr/>
          </p:nvGrpSpPr>
          <p:grpSpPr>
            <a:xfrm>
              <a:off x="3102998" y="3887411"/>
              <a:ext cx="1297287" cy="747922"/>
              <a:chOff x="5036599" y="6044567"/>
              <a:chExt cx="2470556" cy="1368786"/>
            </a:xfrm>
          </p:grpSpPr>
          <p:grpSp>
            <p:nvGrpSpPr>
              <p:cNvPr id="88" name="Group 13">
                <a:extLst>
                  <a:ext uri="{FF2B5EF4-FFF2-40B4-BE49-F238E27FC236}">
                    <a16:creationId xmlns:a16="http://schemas.microsoft.com/office/drawing/2014/main" id="{2DDA19A7-A85E-4A9E-98BE-9316B7566523}"/>
                  </a:ext>
                </a:extLst>
              </p:cNvPr>
              <p:cNvGrpSpPr/>
              <p:nvPr/>
            </p:nvGrpSpPr>
            <p:grpSpPr>
              <a:xfrm>
                <a:off x="5296697" y="6044567"/>
                <a:ext cx="1820438" cy="845518"/>
                <a:chOff x="5250551" y="6064250"/>
                <a:chExt cx="1803674" cy="837732"/>
              </a:xfrm>
            </p:grpSpPr>
            <p:pic>
              <p:nvPicPr>
                <p:cNvPr id="90" name="Picture 14">
                  <a:extLst>
                    <a:ext uri="{FF2B5EF4-FFF2-40B4-BE49-F238E27FC236}">
                      <a16:creationId xmlns:a16="http://schemas.microsoft.com/office/drawing/2014/main" id="{9ED85B36-F98D-40FE-B182-4100D127742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250551" y="6064250"/>
                  <a:ext cx="828675" cy="828675"/>
                </a:xfrm>
                <a:prstGeom prst="rect">
                  <a:avLst/>
                </a:prstGeom>
              </p:spPr>
            </p:pic>
            <p:pic>
              <p:nvPicPr>
                <p:cNvPr id="91" name="Picture 15">
                  <a:extLst>
                    <a:ext uri="{FF2B5EF4-FFF2-40B4-BE49-F238E27FC236}">
                      <a16:creationId xmlns:a16="http://schemas.microsoft.com/office/drawing/2014/main" id="{61C7634B-FCAA-412C-A3AF-F072E5C25F6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0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221052" y="6068809"/>
                  <a:ext cx="833173" cy="833173"/>
                </a:xfrm>
                <a:prstGeom prst="rect">
                  <a:avLst/>
                </a:prstGeom>
              </p:spPr>
            </p:pic>
          </p:grpSp>
          <p:sp>
            <p:nvSpPr>
              <p:cNvPr id="89" name="TextBox 1">
                <a:extLst>
                  <a:ext uri="{FF2B5EF4-FFF2-40B4-BE49-F238E27FC236}">
                    <a16:creationId xmlns:a16="http://schemas.microsoft.com/office/drawing/2014/main" id="{24CBE166-ADFB-498C-B184-E807EE75D64F}"/>
                  </a:ext>
                </a:extLst>
              </p:cNvPr>
              <p:cNvSpPr txBox="1"/>
              <p:nvPr/>
            </p:nvSpPr>
            <p:spPr>
              <a:xfrm>
                <a:off x="5036599" y="6962745"/>
                <a:ext cx="2470556" cy="450608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t">
                <a:spAutoFit/>
              </a:bodyPr>
              <a:lstStyle/>
              <a:p>
                <a:pPr marL="0" marR="0" indent="0" algn="ctr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hu-HU" sz="1000" b="1" i="0" u="none" strike="noStrike" cap="none" spc="0" normalizeH="0" baseline="0" dirty="0" err="1">
                    <a:ln>
                      <a:noFill/>
                    </a:ln>
                    <a:solidFill>
                      <a:srgbClr val="CC0066"/>
                    </a:solidFill>
                    <a:effectLst/>
                    <a:uFillTx/>
                    <a:latin typeface="Roboto regular"/>
                    <a:ea typeface="Roboto Medium" panose="02000000000000000000" pitchFamily="2" charset="0"/>
                    <a:cs typeface="Roboto Medium" panose="02000000000000000000" pitchFamily="2" charset="0"/>
                    <a:sym typeface="Arial"/>
                  </a:rPr>
                  <a:t>SCnet</a:t>
                </a:r>
                <a:r>
                  <a:rPr kumimoji="0" lang="hu-HU" sz="1000" b="1" i="0" u="none" strike="noStrike" cap="none" spc="0" normalizeH="0" baseline="0" dirty="0">
                    <a:ln>
                      <a:noFill/>
                    </a:ln>
                    <a:solidFill>
                      <a:srgbClr val="CC0066"/>
                    </a:solidFill>
                    <a:effectLst/>
                    <a:uFillTx/>
                    <a:latin typeface="Roboto regular"/>
                    <a:ea typeface="Roboto Medium" panose="02000000000000000000" pitchFamily="2" charset="0"/>
                    <a:cs typeface="Roboto Medium" panose="02000000000000000000" pitchFamily="2" charset="0"/>
                    <a:sym typeface="Arial"/>
                  </a:rPr>
                  <a:t> applikáció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9701099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raphic 17">
            <a:extLst>
              <a:ext uri="{FF2B5EF4-FFF2-40B4-BE49-F238E27FC236}">
                <a16:creationId xmlns:a16="http://schemas.microsoft.com/office/drawing/2014/main" id="{0AD27D04-94B2-4727-A662-88D1DCE297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3918" y="9199353"/>
            <a:ext cx="1560929" cy="517118"/>
          </a:xfrm>
          <a:prstGeom prst="rect">
            <a:avLst/>
          </a:prstGeom>
        </p:spPr>
      </p:pic>
      <p:sp>
        <p:nvSpPr>
          <p:cNvPr id="21" name="Szövegdoboz 20"/>
          <p:cNvSpPr txBox="1"/>
          <p:nvPr/>
        </p:nvSpPr>
        <p:spPr>
          <a:xfrm>
            <a:off x="347644" y="317243"/>
            <a:ext cx="10774454" cy="52321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hu-HU" sz="2800" b="1" dirty="0">
                <a:solidFill>
                  <a:srgbClr val="DE006E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Arial"/>
              </a:rPr>
              <a:t>KONKRÉTUMOK:</a:t>
            </a:r>
            <a:endParaRPr kumimoji="0" lang="en-US" sz="2800" b="1" i="0" u="none" strike="noStrike" cap="none" spc="0" normalizeH="0" baseline="0" dirty="0">
              <a:ln>
                <a:noFill/>
              </a:ln>
              <a:solidFill>
                <a:srgbClr val="DE006E"/>
              </a:solidFill>
              <a:effectLst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  <a:sym typeface="Arial"/>
            </a:endParaRPr>
          </a:p>
        </p:txBody>
      </p:sp>
      <p:cxnSp>
        <p:nvCxnSpPr>
          <p:cNvPr id="22" name="Egyenes összekötő 21"/>
          <p:cNvCxnSpPr/>
          <p:nvPr/>
        </p:nvCxnSpPr>
        <p:spPr>
          <a:xfrm>
            <a:off x="220316" y="1028755"/>
            <a:ext cx="3269333" cy="0"/>
          </a:xfrm>
          <a:prstGeom prst="line">
            <a:avLst/>
          </a:prstGeom>
          <a:noFill/>
          <a:ln w="57150" cap="flat">
            <a:solidFill>
              <a:srgbClr val="DE006E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grpSp>
        <p:nvGrpSpPr>
          <p:cNvPr id="16" name="Csoportba foglalás 15"/>
          <p:cNvGrpSpPr/>
          <p:nvPr/>
        </p:nvGrpSpPr>
        <p:grpSpPr>
          <a:xfrm>
            <a:off x="8258139" y="1481731"/>
            <a:ext cx="2132954" cy="1845592"/>
            <a:chOff x="8209332" y="1960815"/>
            <a:chExt cx="2132954" cy="1845592"/>
          </a:xfrm>
        </p:grpSpPr>
        <p:sp>
          <p:nvSpPr>
            <p:cNvPr id="39" name="Szaggatott nyíl jobbra 38"/>
            <p:cNvSpPr/>
            <p:nvPr/>
          </p:nvSpPr>
          <p:spPr>
            <a:xfrm>
              <a:off x="8485263" y="2480687"/>
              <a:ext cx="1152144" cy="810506"/>
            </a:xfrm>
            <a:prstGeom prst="stripedRightArrow">
              <a:avLst/>
            </a:prstGeom>
            <a:solidFill>
              <a:srgbClr val="666666"/>
            </a:solidFill>
            <a:ln w="25400" cap="flat">
              <a:noFill/>
              <a:prstDash val="solid"/>
              <a:round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hu-HU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Arial"/>
              </a:endParaRPr>
            </a:p>
          </p:txBody>
        </p:sp>
        <p:sp>
          <p:nvSpPr>
            <p:cNvPr id="40" name="TextBox 16"/>
            <p:cNvSpPr txBox="1"/>
            <p:nvPr/>
          </p:nvSpPr>
          <p:spPr>
            <a:xfrm>
              <a:off x="8442897" y="3344744"/>
              <a:ext cx="1236875" cy="46166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spcFirstLastPara="1" wrap="none" lIns="45719" tIns="45719" rIns="45719" bIns="45719" spcCol="38100">
              <a:spAutoFit/>
            </a:bodyPr>
            <a:lstStyle/>
            <a:p>
              <a:pPr algn="ctr" eaLnBrk="1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u-HU" sz="2400" b="1" kern="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charset="0"/>
                  <a:ea typeface="Times New Roman" charset="0"/>
                  <a:cs typeface="Times New Roman" charset="0"/>
                  <a:sym typeface="Arial"/>
                </a:rPr>
                <a:t>Pl.: 10%</a:t>
              </a:r>
            </a:p>
          </p:txBody>
        </p:sp>
        <p:sp>
          <p:nvSpPr>
            <p:cNvPr id="41" name="TextBox 16"/>
            <p:cNvSpPr txBox="1"/>
            <p:nvPr/>
          </p:nvSpPr>
          <p:spPr>
            <a:xfrm>
              <a:off x="8209332" y="1960815"/>
              <a:ext cx="2132954" cy="4924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spcFirstLastPara="1" wrap="none" lIns="45719" tIns="45719" rIns="45719" bIns="45719" spcCol="38100">
              <a:spAutoFit/>
            </a:bodyPr>
            <a:lstStyle/>
            <a:p>
              <a:pPr eaLnBrk="1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u-HU" sz="2600" b="1" kern="0" dirty="0">
                  <a:solidFill>
                    <a:srgbClr val="DE006E"/>
                  </a:solidFill>
                  <a:latin typeface="+mj-lt"/>
                  <a:ea typeface="Times New Roman" charset="0"/>
                  <a:cs typeface="Times New Roman" charset="0"/>
                  <a:sym typeface="Arial"/>
                </a:rPr>
                <a:t>Kedvezmény</a:t>
              </a:r>
            </a:p>
          </p:txBody>
        </p:sp>
      </p:grpSp>
      <p:cxnSp>
        <p:nvCxnSpPr>
          <p:cNvPr id="48" name="Egyenes összekötő 47"/>
          <p:cNvCxnSpPr/>
          <p:nvPr/>
        </p:nvCxnSpPr>
        <p:spPr>
          <a:xfrm>
            <a:off x="966538" y="5354338"/>
            <a:ext cx="10396721" cy="0"/>
          </a:xfrm>
          <a:prstGeom prst="line">
            <a:avLst/>
          </a:prstGeom>
          <a:noFill/>
          <a:ln w="28575" cap="flat">
            <a:solidFill>
              <a:schemeClr val="tx1">
                <a:lumMod val="75000"/>
                <a:lumOff val="25000"/>
              </a:schemeClr>
            </a:solidFill>
            <a:prstDash val="solid"/>
            <a:round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grpSp>
        <p:nvGrpSpPr>
          <p:cNvPr id="6" name="Csoportba foglalás 5"/>
          <p:cNvGrpSpPr/>
          <p:nvPr/>
        </p:nvGrpSpPr>
        <p:grpSpPr>
          <a:xfrm>
            <a:off x="2827489" y="4742166"/>
            <a:ext cx="2116145" cy="4192678"/>
            <a:chOff x="3108825" y="4670169"/>
            <a:chExt cx="2116145" cy="4192678"/>
          </a:xfrm>
        </p:grpSpPr>
        <p:cxnSp>
          <p:nvCxnSpPr>
            <p:cNvPr id="65" name="Egyenes összekötő nyíllal 64"/>
            <p:cNvCxnSpPr/>
            <p:nvPr/>
          </p:nvCxnSpPr>
          <p:spPr>
            <a:xfrm>
              <a:off x="4121687" y="5166923"/>
              <a:ext cx="0" cy="634482"/>
            </a:xfrm>
            <a:prstGeom prst="straightConnector1">
              <a:avLst/>
            </a:prstGeom>
            <a:noFill/>
            <a:ln w="28575" cap="flat">
              <a:solidFill>
                <a:schemeClr val="tx1"/>
              </a:solidFill>
              <a:prstDash val="solid"/>
              <a:round/>
              <a:tailEnd type="triangle" w="lg" len="lg"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  <a:scene3d>
              <a:camera prst="orthographicFront">
                <a:rot lat="0" lon="0" rev="10799999"/>
              </a:camera>
              <a:lightRig rig="threePt" dir="t"/>
            </a:scene3d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pic>
          <p:nvPicPr>
            <p:cNvPr id="66" name="image8.png" descr="Kép 98">
              <a:extLst>
                <a:ext uri="{FF2B5EF4-FFF2-40B4-BE49-F238E27FC236}">
                  <a16:creationId xmlns:a16="http://schemas.microsoft.com/office/drawing/2014/main" id="{B1E9F0E4-3F71-456D-A350-5308CD4DCDE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b="15600"/>
            <a:stretch/>
          </p:blipFill>
          <p:spPr bwMode="auto">
            <a:xfrm>
              <a:off x="3695016" y="6040594"/>
              <a:ext cx="853343" cy="3316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</p:pic>
        <p:sp>
          <p:nvSpPr>
            <p:cNvPr id="67" name="TextBox 16"/>
            <p:cNvSpPr txBox="1"/>
            <p:nvPr/>
          </p:nvSpPr>
          <p:spPr>
            <a:xfrm>
              <a:off x="3763323" y="4670169"/>
              <a:ext cx="759180" cy="4924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spcFirstLastPara="1" wrap="none" lIns="45719" tIns="45719" rIns="45719" bIns="45719" spcCol="38100">
              <a:spAutoFit/>
            </a:bodyPr>
            <a:lstStyle/>
            <a:p>
              <a:pPr eaLnBrk="1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u-HU" sz="2600" b="1" kern="0" dirty="0">
                  <a:solidFill>
                    <a:srgbClr val="DE006E"/>
                  </a:solidFill>
                  <a:latin typeface="Times New Roman" charset="0"/>
                  <a:ea typeface="Times New Roman" charset="0"/>
                  <a:cs typeface="Times New Roman" charset="0"/>
                  <a:sym typeface="Arial"/>
                </a:rPr>
                <a:t>10%</a:t>
              </a:r>
            </a:p>
          </p:txBody>
        </p:sp>
        <p:sp>
          <p:nvSpPr>
            <p:cNvPr id="71" name="TextBox 16"/>
            <p:cNvSpPr txBox="1"/>
            <p:nvPr/>
          </p:nvSpPr>
          <p:spPr>
            <a:xfrm>
              <a:off x="3108825" y="7064673"/>
              <a:ext cx="2116145" cy="83099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spcFirstLastPara="1" wrap="square" lIns="45719" tIns="45719" rIns="45719" bIns="45719" spcCol="38100">
              <a:spAutoFit/>
            </a:bodyPr>
            <a:lstStyle/>
            <a:p>
              <a:pPr algn="ctr" eaLnBrk="1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u-HU" sz="2400" b="1" kern="0" dirty="0">
                  <a:solidFill>
                    <a:schemeClr val="bg2"/>
                  </a:solidFill>
                  <a:latin typeface="Times New Roman" charset="0"/>
                  <a:ea typeface="Times New Roman" charset="0"/>
                  <a:cs typeface="Times New Roman" charset="0"/>
                  <a:sym typeface="Arial"/>
                </a:rPr>
                <a:t>Működtetés és adományozás</a:t>
              </a:r>
            </a:p>
          </p:txBody>
        </p:sp>
        <p:pic>
          <p:nvPicPr>
            <p:cNvPr id="77" name="Picture 10">
              <a:extLst>
                <a:ext uri="{FF2B5EF4-FFF2-40B4-BE49-F238E27FC236}">
                  <a16:creationId xmlns:a16="http://schemas.microsoft.com/office/drawing/2014/main" id="{D687F0B5-F9D5-4916-AEE7-EFA19770927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71825" y="8169165"/>
              <a:ext cx="1571472" cy="693682"/>
            </a:xfrm>
            <a:prstGeom prst="rect">
              <a:avLst/>
            </a:prstGeom>
          </p:spPr>
        </p:pic>
        <p:sp>
          <p:nvSpPr>
            <p:cNvPr id="80" name="TextBox 16"/>
            <p:cNvSpPr txBox="1"/>
            <p:nvPr/>
          </p:nvSpPr>
          <p:spPr>
            <a:xfrm>
              <a:off x="3546855" y="6380791"/>
              <a:ext cx="1240081" cy="4924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spcFirstLastPara="1" wrap="none" lIns="45719" tIns="45719" rIns="45719" bIns="45719" spcCol="38100">
              <a:spAutoFit/>
            </a:bodyPr>
            <a:lstStyle/>
            <a:p>
              <a:pPr eaLnBrk="1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u-HU" sz="2600" b="1" kern="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charset="0"/>
                  <a:ea typeface="Times New Roman" charset="0"/>
                  <a:cs typeface="Times New Roman" charset="0"/>
                  <a:sym typeface="Arial"/>
                </a:rPr>
                <a:t>1.000 Ft</a:t>
              </a:r>
            </a:p>
          </p:txBody>
        </p:sp>
      </p:grp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2527" y="8713751"/>
            <a:ext cx="2636053" cy="825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Csoportba foglalás 11"/>
          <p:cNvGrpSpPr/>
          <p:nvPr/>
        </p:nvGrpSpPr>
        <p:grpSpPr>
          <a:xfrm>
            <a:off x="78930" y="1541721"/>
            <a:ext cx="2364395" cy="2710840"/>
            <a:chOff x="101364" y="1336075"/>
            <a:chExt cx="2364395" cy="2710840"/>
          </a:xfrm>
        </p:grpSpPr>
        <p:sp>
          <p:nvSpPr>
            <p:cNvPr id="34" name="Szövegdoboz 33">
              <a:extLst>
                <a:ext uri="{FF2B5EF4-FFF2-40B4-BE49-F238E27FC236}">
                  <a16:creationId xmlns:a16="http://schemas.microsoft.com/office/drawing/2014/main" id="{9EBA4D4C-E093-496B-9587-027E7443F376}"/>
                </a:ext>
              </a:extLst>
            </p:cNvPr>
            <p:cNvSpPr txBox="1"/>
            <p:nvPr/>
          </p:nvSpPr>
          <p:spPr>
            <a:xfrm>
              <a:off x="101364" y="1336075"/>
              <a:ext cx="2364395" cy="4924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marL="0" marR="0" indent="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hu-HU" sz="2600" b="1" i="0" u="none" strike="noStrike" cap="none" spc="0" normalizeH="0" baseline="0" dirty="0">
                  <a:ln>
                    <a:noFill/>
                  </a:ln>
                  <a:solidFill>
                    <a:schemeClr val="bg2"/>
                  </a:solidFill>
                  <a:effectLst/>
                  <a:uFillTx/>
                  <a:latin typeface="+mj-lt"/>
                  <a:ea typeface="+mj-ea"/>
                  <a:cs typeface="+mj-cs"/>
                  <a:sym typeface="Arial"/>
                </a:rPr>
                <a:t>Vásárlók</a:t>
              </a:r>
            </a:p>
          </p:txBody>
        </p:sp>
        <p:pic>
          <p:nvPicPr>
            <p:cNvPr id="3" name="Kép 2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5253" y="2031164"/>
              <a:ext cx="2015751" cy="2015751"/>
            </a:xfrm>
            <a:prstGeom prst="rect">
              <a:avLst/>
            </a:prstGeom>
          </p:spPr>
        </p:pic>
      </p:grpSp>
      <p:grpSp>
        <p:nvGrpSpPr>
          <p:cNvPr id="19" name="Csoportba foglalás 18"/>
          <p:cNvGrpSpPr/>
          <p:nvPr/>
        </p:nvGrpSpPr>
        <p:grpSpPr>
          <a:xfrm>
            <a:off x="10213210" y="1063781"/>
            <a:ext cx="2858787" cy="4290556"/>
            <a:chOff x="10213210" y="1063781"/>
            <a:chExt cx="2858787" cy="4265034"/>
          </a:xfrm>
        </p:grpSpPr>
        <p:grpSp>
          <p:nvGrpSpPr>
            <p:cNvPr id="17" name="Csoportba foglalás 16"/>
            <p:cNvGrpSpPr/>
            <p:nvPr/>
          </p:nvGrpSpPr>
          <p:grpSpPr>
            <a:xfrm>
              <a:off x="10213210" y="1063781"/>
              <a:ext cx="2858787" cy="3005724"/>
              <a:chOff x="10213210" y="1063781"/>
              <a:chExt cx="2858787" cy="3005724"/>
            </a:xfrm>
          </p:grpSpPr>
          <p:pic>
            <p:nvPicPr>
              <p:cNvPr id="42" name="image8.png" descr="Kép 98">
                <a:extLst>
                  <a:ext uri="{FF2B5EF4-FFF2-40B4-BE49-F238E27FC236}">
                    <a16:creationId xmlns:a16="http://schemas.microsoft.com/office/drawing/2014/main" id="{B1E9F0E4-3F71-456D-A350-5308CD4DCDE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139199" y="1938983"/>
                <a:ext cx="1004172" cy="11344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400000"/>
                    <a:headEnd/>
                    <a:tailEnd/>
                  </a14:hiddenLine>
                </a:ext>
              </a:extLst>
            </p:spPr>
          </p:pic>
          <p:sp>
            <p:nvSpPr>
              <p:cNvPr id="43" name="Szövegdoboz 42">
                <a:extLst>
                  <a:ext uri="{FF2B5EF4-FFF2-40B4-BE49-F238E27FC236}">
                    <a16:creationId xmlns:a16="http://schemas.microsoft.com/office/drawing/2014/main" id="{9EBA4D4C-E093-496B-9587-027E7443F376}"/>
                  </a:ext>
                </a:extLst>
              </p:cNvPr>
              <p:cNvSpPr txBox="1"/>
              <p:nvPr/>
            </p:nvSpPr>
            <p:spPr>
              <a:xfrm>
                <a:off x="10213210" y="1063781"/>
                <a:ext cx="2858787" cy="89255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t">
                <a:spAutoFit/>
              </a:bodyPr>
              <a:lstStyle/>
              <a:p>
                <a:pPr marL="0" marR="0" indent="0" algn="ctr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hu-HU" sz="2600" b="1" dirty="0">
                    <a:solidFill>
                      <a:schemeClr val="bg2"/>
                    </a:solidFill>
                    <a:latin typeface="+mj-lt"/>
                    <a:ea typeface="+mj-ea"/>
                    <a:cs typeface="+mj-cs"/>
                    <a:sym typeface="Arial"/>
                  </a:rPr>
                  <a:t>Vásárlói közösség</a:t>
                </a:r>
                <a:endParaRPr kumimoji="0" lang="hu-HU" sz="2600" b="1" i="0" u="none" strike="noStrike" cap="none" spc="0" normalizeH="0" baseline="0" dirty="0">
                  <a:ln>
                    <a:noFill/>
                  </a:ln>
                  <a:solidFill>
                    <a:schemeClr val="bg2"/>
                  </a:solidFill>
                  <a:effectLst/>
                  <a:uFillTx/>
                  <a:latin typeface="+mj-lt"/>
                  <a:ea typeface="+mj-ea"/>
                  <a:cs typeface="+mj-cs"/>
                  <a:sym typeface="Arial"/>
                </a:endParaRPr>
              </a:p>
            </p:txBody>
          </p:sp>
          <p:sp>
            <p:nvSpPr>
              <p:cNvPr id="64" name="TextBox 16"/>
              <p:cNvSpPr txBox="1"/>
              <p:nvPr/>
            </p:nvSpPr>
            <p:spPr>
              <a:xfrm>
                <a:off x="10368822" y="3176955"/>
                <a:ext cx="2544925" cy="89255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spcFirstLastPara="1" wrap="none" lIns="45719" tIns="45719" rIns="45719" bIns="45719" spcCol="38100">
                <a:spAutoFit/>
              </a:bodyPr>
              <a:lstStyle/>
              <a:p>
                <a:pPr algn="ctr" eaLnBrk="1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hu-HU" sz="2600" b="1" kern="0" dirty="0">
                    <a:solidFill>
                      <a:srgbClr val="DE006E"/>
                    </a:solidFill>
                    <a:latin typeface="Times New Roman" charset="0"/>
                    <a:ea typeface="Times New Roman" charset="0"/>
                    <a:cs typeface="Times New Roman" charset="0"/>
                    <a:sym typeface="Arial"/>
                  </a:rPr>
                  <a:t>KEDVEZMÉNY</a:t>
                </a:r>
                <a:br>
                  <a:rPr lang="hu-HU" sz="2600" b="1" kern="0" dirty="0">
                    <a:solidFill>
                      <a:srgbClr val="DE006E"/>
                    </a:solidFill>
                    <a:latin typeface="Times New Roman" charset="0"/>
                    <a:ea typeface="Times New Roman" charset="0"/>
                    <a:cs typeface="Times New Roman" charset="0"/>
                    <a:sym typeface="Arial"/>
                  </a:rPr>
                </a:br>
                <a:r>
                  <a:rPr lang="hu-HU" sz="2600" b="1" kern="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charset="0"/>
                    <a:ea typeface="Times New Roman" charset="0"/>
                    <a:cs typeface="Times New Roman" charset="0"/>
                    <a:sym typeface="Arial"/>
                  </a:rPr>
                  <a:t>10.000 Ft (100%)</a:t>
                </a:r>
              </a:p>
            </p:txBody>
          </p:sp>
        </p:grpSp>
        <p:cxnSp>
          <p:nvCxnSpPr>
            <p:cNvPr id="8" name="Egyenes összekötő 7"/>
            <p:cNvCxnSpPr/>
            <p:nvPr/>
          </p:nvCxnSpPr>
          <p:spPr>
            <a:xfrm>
              <a:off x="11363259" y="4205776"/>
              <a:ext cx="1" cy="1123039"/>
            </a:xfrm>
            <a:prstGeom prst="line">
              <a:avLst/>
            </a:prstGeom>
            <a:noFill/>
            <a:ln w="28575" cap="flat">
              <a:solidFill>
                <a:schemeClr val="tx1"/>
              </a:solidFill>
              <a:prstDash val="solid"/>
              <a:round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grpSp>
        <p:nvGrpSpPr>
          <p:cNvPr id="5" name="Csoportba foglalás 4"/>
          <p:cNvGrpSpPr/>
          <p:nvPr/>
        </p:nvGrpSpPr>
        <p:grpSpPr>
          <a:xfrm>
            <a:off x="-179970" y="4742166"/>
            <a:ext cx="2364395" cy="3995305"/>
            <a:chOff x="101366" y="4670169"/>
            <a:chExt cx="2364395" cy="3995305"/>
          </a:xfrm>
        </p:grpSpPr>
        <p:cxnSp>
          <p:nvCxnSpPr>
            <p:cNvPr id="13" name="Egyenes összekötő nyíllal 12"/>
            <p:cNvCxnSpPr/>
            <p:nvPr/>
          </p:nvCxnSpPr>
          <p:spPr>
            <a:xfrm>
              <a:off x="1247874" y="5282341"/>
              <a:ext cx="0" cy="634482"/>
            </a:xfrm>
            <a:prstGeom prst="straightConnector1">
              <a:avLst/>
            </a:prstGeom>
            <a:noFill/>
            <a:ln w="28575" cap="flat">
              <a:solidFill>
                <a:schemeClr val="tx1"/>
              </a:solidFill>
              <a:prstDash val="solid"/>
              <a:round/>
              <a:tailEnd type="triangle" w="lg" len="lg"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61" name="Szövegdoboz 60">
              <a:extLst>
                <a:ext uri="{FF2B5EF4-FFF2-40B4-BE49-F238E27FC236}">
                  <a16:creationId xmlns:a16="http://schemas.microsoft.com/office/drawing/2014/main" id="{9EBA4D4C-E093-496B-9587-027E7443F376}"/>
                </a:ext>
              </a:extLst>
            </p:cNvPr>
            <p:cNvSpPr txBox="1"/>
            <p:nvPr/>
          </p:nvSpPr>
          <p:spPr>
            <a:xfrm>
              <a:off x="101366" y="5982015"/>
              <a:ext cx="2364395" cy="4924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marL="0" marR="0" indent="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hu-HU" sz="2600" b="1" dirty="0">
                  <a:solidFill>
                    <a:srgbClr val="DE006E"/>
                  </a:solidFill>
                  <a:latin typeface="+mj-lt"/>
                  <a:ea typeface="+mj-ea"/>
                  <a:cs typeface="+mj-cs"/>
                  <a:sym typeface="Arial"/>
                </a:rPr>
                <a:t>ÉN</a:t>
              </a:r>
              <a:endParaRPr kumimoji="0" lang="hu-HU" sz="2600" b="1" i="0" u="none" strike="noStrike" cap="none" spc="0" normalizeH="0" baseline="0" dirty="0">
                <a:ln>
                  <a:noFill/>
                </a:ln>
                <a:solidFill>
                  <a:srgbClr val="DE006E"/>
                </a:solidFill>
                <a:effectLst/>
                <a:uFillTx/>
                <a:latin typeface="+mj-lt"/>
                <a:ea typeface="+mj-ea"/>
                <a:cs typeface="+mj-cs"/>
                <a:sym typeface="Arial"/>
              </a:endParaRPr>
            </a:p>
          </p:txBody>
        </p:sp>
        <p:sp>
          <p:nvSpPr>
            <p:cNvPr id="63" name="TextBox 16"/>
            <p:cNvSpPr txBox="1"/>
            <p:nvPr/>
          </p:nvSpPr>
          <p:spPr>
            <a:xfrm>
              <a:off x="1041399" y="4670169"/>
              <a:ext cx="759180" cy="4924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spcFirstLastPara="1" wrap="none" lIns="45719" tIns="45719" rIns="45719" bIns="45719" spcCol="38100">
              <a:spAutoFit/>
            </a:bodyPr>
            <a:lstStyle/>
            <a:p>
              <a:pPr eaLnBrk="1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u-HU" sz="2600" b="1" kern="0" dirty="0">
                  <a:solidFill>
                    <a:srgbClr val="DE006E"/>
                  </a:solidFill>
                  <a:latin typeface="Times New Roman" charset="0"/>
                  <a:ea typeface="Times New Roman" charset="0"/>
                  <a:cs typeface="Times New Roman" charset="0"/>
                  <a:sym typeface="Arial"/>
                </a:rPr>
                <a:t>50%</a:t>
              </a:r>
            </a:p>
          </p:txBody>
        </p:sp>
        <p:sp>
          <p:nvSpPr>
            <p:cNvPr id="75" name="TextBox 16"/>
            <p:cNvSpPr txBox="1"/>
            <p:nvPr/>
          </p:nvSpPr>
          <p:spPr>
            <a:xfrm>
              <a:off x="663522" y="6320317"/>
              <a:ext cx="1156725" cy="4924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spcFirstLastPara="1" wrap="none" lIns="45719" tIns="45719" rIns="45719" bIns="45719" spcCol="38100">
              <a:spAutoFit/>
            </a:bodyPr>
            <a:lstStyle/>
            <a:p>
              <a:pPr eaLnBrk="1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u-HU" sz="2600" b="1" kern="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charset="0"/>
                  <a:ea typeface="Times New Roman" charset="0"/>
                  <a:cs typeface="Times New Roman" charset="0"/>
                  <a:sym typeface="Arial"/>
                </a:rPr>
                <a:t>5000 Ft</a:t>
              </a:r>
            </a:p>
          </p:txBody>
        </p:sp>
        <p:pic>
          <p:nvPicPr>
            <p:cNvPr id="85" name="Kép 84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5254" y="6649723"/>
              <a:ext cx="2015751" cy="2015751"/>
            </a:xfrm>
            <a:prstGeom prst="rect">
              <a:avLst/>
            </a:prstGeom>
          </p:spPr>
        </p:pic>
      </p:grpSp>
      <p:sp>
        <p:nvSpPr>
          <p:cNvPr id="35" name="Szövegdoboz 34">
            <a:extLst>
              <a:ext uri="{FF2B5EF4-FFF2-40B4-BE49-F238E27FC236}">
                <a16:creationId xmlns:a16="http://schemas.microsoft.com/office/drawing/2014/main" id="{9EBA4D4C-E093-496B-9587-027E7443F376}"/>
              </a:ext>
            </a:extLst>
          </p:cNvPr>
          <p:cNvSpPr txBox="1"/>
          <p:nvPr/>
        </p:nvSpPr>
        <p:spPr>
          <a:xfrm>
            <a:off x="4996822" y="1477695"/>
            <a:ext cx="3261317" cy="215443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hu-HU" sz="2600" b="1" dirty="0">
                <a:solidFill>
                  <a:schemeClr val="bg2"/>
                </a:solidFill>
                <a:latin typeface="+mj-lt"/>
                <a:ea typeface="+mj-ea"/>
                <a:cs typeface="+mj-cs"/>
                <a:sym typeface="Arial"/>
              </a:rPr>
              <a:t>Termékpartnerek</a:t>
            </a:r>
            <a:br>
              <a:rPr lang="hu-HU" sz="2600" b="1" dirty="0">
                <a:solidFill>
                  <a:schemeClr val="bg2"/>
                </a:solidFill>
                <a:latin typeface="+mj-lt"/>
                <a:ea typeface="+mj-ea"/>
                <a:cs typeface="+mj-cs"/>
                <a:sym typeface="Arial"/>
              </a:rPr>
            </a:br>
            <a:r>
              <a:rPr lang="hu-HU" sz="1000" b="1" dirty="0">
                <a:solidFill>
                  <a:schemeClr val="bg2"/>
                </a:solidFill>
                <a:latin typeface="+mj-lt"/>
                <a:ea typeface="+mj-ea"/>
                <a:cs typeface="+mj-cs"/>
                <a:sym typeface="Arial"/>
              </a:rPr>
              <a:t>   </a:t>
            </a:r>
            <a:br>
              <a:rPr lang="hu-HU" sz="2600" b="1" dirty="0">
                <a:solidFill>
                  <a:schemeClr val="bg2"/>
                </a:solidFill>
                <a:latin typeface="+mj-lt"/>
                <a:ea typeface="+mj-ea"/>
                <a:cs typeface="+mj-cs"/>
                <a:sym typeface="Arial"/>
              </a:rPr>
            </a:br>
            <a:r>
              <a:rPr lang="hu-HU" sz="2600" b="1" dirty="0">
                <a:solidFill>
                  <a:schemeClr val="bg2"/>
                </a:solidFill>
                <a:latin typeface="+mj-lt"/>
                <a:ea typeface="+mj-ea"/>
                <a:cs typeface="+mj-cs"/>
                <a:sym typeface="Arial"/>
              </a:rPr>
              <a:t>   </a:t>
            </a:r>
            <a:r>
              <a:rPr lang="hu-HU" sz="2400" b="1" dirty="0">
                <a:solidFill>
                  <a:srgbClr val="DE006E"/>
                </a:solidFill>
                <a:latin typeface="Arial" panose="020B0604020202020204" pitchFamily="34" charset="0"/>
                <a:ea typeface="Roboto Medium" panose="02000000000000000000" pitchFamily="2" charset="0"/>
                <a:cs typeface="Arial" panose="020B0604020202020204" pitchFamily="34" charset="0"/>
                <a:sym typeface="Arial"/>
              </a:rPr>
              <a:t> Élelmiszer</a:t>
            </a:r>
            <a:br>
              <a:rPr lang="hu-HU" sz="2400" b="1" dirty="0">
                <a:solidFill>
                  <a:srgbClr val="DE006E"/>
                </a:solidFill>
                <a:latin typeface="Arial" panose="020B0604020202020204" pitchFamily="34" charset="0"/>
                <a:ea typeface="Roboto Medium" panose="02000000000000000000" pitchFamily="2" charset="0"/>
                <a:cs typeface="Arial" panose="020B0604020202020204" pitchFamily="34" charset="0"/>
                <a:sym typeface="Arial"/>
              </a:rPr>
            </a:br>
            <a:r>
              <a:rPr lang="hu-HU" sz="2400" b="1" dirty="0">
                <a:solidFill>
                  <a:srgbClr val="DE006E"/>
                </a:solidFill>
                <a:latin typeface="Arial" panose="020B0604020202020204" pitchFamily="34" charset="0"/>
                <a:ea typeface="Roboto Medium" panose="02000000000000000000" pitchFamily="2" charset="0"/>
                <a:cs typeface="Arial" panose="020B0604020202020204" pitchFamily="34" charset="0"/>
                <a:sym typeface="Arial"/>
              </a:rPr>
              <a:t>    Üzemanyag</a:t>
            </a:r>
            <a:br>
              <a:rPr lang="hu-HU" sz="2400" b="1" dirty="0">
                <a:solidFill>
                  <a:srgbClr val="DE006E"/>
                </a:solidFill>
                <a:latin typeface="Arial" panose="020B0604020202020204" pitchFamily="34" charset="0"/>
                <a:ea typeface="Roboto Medium" panose="02000000000000000000" pitchFamily="2" charset="0"/>
                <a:cs typeface="Arial" panose="020B0604020202020204" pitchFamily="34" charset="0"/>
                <a:sym typeface="Arial"/>
              </a:rPr>
            </a:br>
            <a:r>
              <a:rPr lang="hu-HU" sz="2400" b="1" dirty="0">
                <a:solidFill>
                  <a:srgbClr val="DE006E"/>
                </a:solidFill>
                <a:latin typeface="Arial" panose="020B0604020202020204" pitchFamily="34" charset="0"/>
                <a:ea typeface="Roboto Medium" panose="02000000000000000000" pitchFamily="2" charset="0"/>
                <a:cs typeface="Arial" panose="020B0604020202020204" pitchFamily="34" charset="0"/>
                <a:sym typeface="Arial"/>
              </a:rPr>
              <a:t>    Telekommunikáció</a:t>
            </a:r>
            <a:br>
              <a:rPr lang="hu-HU" sz="2400" b="1" dirty="0">
                <a:solidFill>
                  <a:srgbClr val="DE006E"/>
                </a:solidFill>
                <a:latin typeface="Arial" panose="020B0604020202020204" pitchFamily="34" charset="0"/>
                <a:ea typeface="Roboto Medium" panose="02000000000000000000" pitchFamily="2" charset="0"/>
                <a:cs typeface="Arial" panose="020B0604020202020204" pitchFamily="34" charset="0"/>
                <a:sym typeface="Arial"/>
              </a:rPr>
            </a:br>
            <a:r>
              <a:rPr lang="hu-HU" sz="2400" b="1" dirty="0">
                <a:solidFill>
                  <a:srgbClr val="DE006E"/>
                </a:solidFill>
                <a:latin typeface="Arial" panose="020B0604020202020204" pitchFamily="34" charset="0"/>
                <a:ea typeface="Roboto Medium" panose="02000000000000000000" pitchFamily="2" charset="0"/>
                <a:cs typeface="Arial" panose="020B0604020202020204" pitchFamily="34" charset="0"/>
                <a:sym typeface="Arial"/>
              </a:rPr>
              <a:t>    Vendéglátás</a:t>
            </a:r>
            <a:endParaRPr kumimoji="0" lang="hu-HU" sz="2400" b="1" i="0" u="none" strike="noStrike" cap="none" spc="0" normalizeH="0" baseline="0" dirty="0">
              <a:ln>
                <a:noFill/>
              </a:ln>
              <a:solidFill>
                <a:srgbClr val="DE006E"/>
              </a:solidFill>
              <a:effectLst/>
              <a:uFillTx/>
              <a:latin typeface="+mj-lt"/>
              <a:ea typeface="+mj-ea"/>
              <a:cs typeface="+mj-cs"/>
              <a:sym typeface="Arial"/>
            </a:endParaRPr>
          </a:p>
        </p:txBody>
      </p:sp>
      <p:grpSp>
        <p:nvGrpSpPr>
          <p:cNvPr id="14" name="Csoportba foglalás 13"/>
          <p:cNvGrpSpPr/>
          <p:nvPr/>
        </p:nvGrpSpPr>
        <p:grpSpPr>
          <a:xfrm>
            <a:off x="2937233" y="1125336"/>
            <a:ext cx="1515565" cy="3509997"/>
            <a:chOff x="2937233" y="1125336"/>
            <a:chExt cx="1515565" cy="3509997"/>
          </a:xfrm>
        </p:grpSpPr>
        <p:grpSp>
          <p:nvGrpSpPr>
            <p:cNvPr id="11" name="Csoportba foglalás 10"/>
            <p:cNvGrpSpPr/>
            <p:nvPr/>
          </p:nvGrpSpPr>
          <p:grpSpPr>
            <a:xfrm>
              <a:off x="2937233" y="1125336"/>
              <a:ext cx="1515565" cy="2544160"/>
              <a:chOff x="3299762" y="1631032"/>
              <a:chExt cx="1515565" cy="2544160"/>
            </a:xfrm>
          </p:grpSpPr>
          <p:sp>
            <p:nvSpPr>
              <p:cNvPr id="30" name="TextBox 16"/>
              <p:cNvSpPr txBox="1"/>
              <p:nvPr/>
            </p:nvSpPr>
            <p:spPr>
              <a:xfrm>
                <a:off x="3299762" y="1631032"/>
                <a:ext cx="1515565" cy="83099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spcFirstLastPara="1" wrap="square" lIns="45719" tIns="45719" rIns="45719" bIns="45719" spcCol="38100">
                <a:spAutoFit/>
              </a:bodyPr>
              <a:lstStyle/>
              <a:p>
                <a:pPr algn="ctr" eaLnBrk="1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hu-HU" sz="2400" b="1" kern="0" dirty="0">
                    <a:solidFill>
                      <a:srgbClr val="DE006E"/>
                    </a:solidFill>
                    <a:latin typeface="Times New Roman" charset="0"/>
                    <a:ea typeface="Times New Roman" charset="0"/>
                    <a:cs typeface="Times New Roman" charset="0"/>
                    <a:sym typeface="Arial"/>
                  </a:rPr>
                  <a:t>100%</a:t>
                </a:r>
              </a:p>
              <a:p>
                <a:pPr eaLnBrk="1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hu-HU" sz="2400" b="1" kern="0" dirty="0">
                    <a:solidFill>
                      <a:srgbClr val="DE006E"/>
                    </a:solidFill>
                    <a:latin typeface="Times New Roman" charset="0"/>
                    <a:ea typeface="Times New Roman" charset="0"/>
                    <a:cs typeface="Times New Roman" charset="0"/>
                    <a:sym typeface="Arial"/>
                  </a:rPr>
                  <a:t>100.000 Ft</a:t>
                </a:r>
              </a:p>
            </p:txBody>
          </p:sp>
          <p:pic>
            <p:nvPicPr>
              <p:cNvPr id="31" name="Picture 8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501095" y="3474276"/>
                <a:ext cx="1112897" cy="700916"/>
              </a:xfrm>
              <a:prstGeom prst="rect">
                <a:avLst/>
              </a:prstGeom>
            </p:spPr>
          </p:pic>
          <p:sp>
            <p:nvSpPr>
              <p:cNvPr id="32" name="Szaggatott nyíl jobbra 31"/>
              <p:cNvSpPr/>
              <p:nvPr/>
            </p:nvSpPr>
            <p:spPr>
              <a:xfrm>
                <a:off x="3441194" y="2513022"/>
                <a:ext cx="1152144" cy="810506"/>
              </a:xfrm>
              <a:prstGeom prst="stripedRightArrow">
                <a:avLst/>
              </a:prstGeom>
              <a:solidFill>
                <a:srgbClr val="666666"/>
              </a:solidFill>
              <a:ln w="25400" cap="flat">
                <a:noFill/>
                <a:prstDash val="solid"/>
                <a:round/>
              </a:ln>
              <a:effectLst>
                <a:outerShdw blurRad="38100" dist="23000" dir="5400000" rotWithShape="0">
                  <a:srgbClr val="000000">
                    <a:alpha val="35000"/>
                  </a:srgbClr>
                </a:outerShdw>
              </a:effectLst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hu-HU" sz="1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j-lt"/>
                  <a:ea typeface="+mj-ea"/>
                  <a:cs typeface="+mj-cs"/>
                  <a:sym typeface="Arial"/>
                </a:endParaRPr>
              </a:p>
            </p:txBody>
          </p:sp>
        </p:grpSp>
        <p:grpSp>
          <p:nvGrpSpPr>
            <p:cNvPr id="87" name="Csoportba foglalás 86"/>
            <p:cNvGrpSpPr/>
            <p:nvPr/>
          </p:nvGrpSpPr>
          <p:grpSpPr>
            <a:xfrm>
              <a:off x="3102998" y="3887411"/>
              <a:ext cx="1297287" cy="747922"/>
              <a:chOff x="5036599" y="6044567"/>
              <a:chExt cx="2470556" cy="1368786"/>
            </a:xfrm>
          </p:grpSpPr>
          <p:grpSp>
            <p:nvGrpSpPr>
              <p:cNvPr id="88" name="Group 13">
                <a:extLst>
                  <a:ext uri="{FF2B5EF4-FFF2-40B4-BE49-F238E27FC236}">
                    <a16:creationId xmlns:a16="http://schemas.microsoft.com/office/drawing/2014/main" id="{2DDA19A7-A85E-4A9E-98BE-9316B7566523}"/>
                  </a:ext>
                </a:extLst>
              </p:cNvPr>
              <p:cNvGrpSpPr/>
              <p:nvPr/>
            </p:nvGrpSpPr>
            <p:grpSpPr>
              <a:xfrm>
                <a:off x="5296697" y="6044567"/>
                <a:ext cx="1820438" cy="845518"/>
                <a:chOff x="5250551" y="6064250"/>
                <a:chExt cx="1803674" cy="837732"/>
              </a:xfrm>
            </p:grpSpPr>
            <p:pic>
              <p:nvPicPr>
                <p:cNvPr id="90" name="Picture 14">
                  <a:extLst>
                    <a:ext uri="{FF2B5EF4-FFF2-40B4-BE49-F238E27FC236}">
                      <a16:creationId xmlns:a16="http://schemas.microsoft.com/office/drawing/2014/main" id="{9ED85B36-F98D-40FE-B182-4100D127742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1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250551" y="6064250"/>
                  <a:ext cx="828675" cy="828675"/>
                </a:xfrm>
                <a:prstGeom prst="rect">
                  <a:avLst/>
                </a:prstGeom>
              </p:spPr>
            </p:pic>
            <p:pic>
              <p:nvPicPr>
                <p:cNvPr id="91" name="Picture 15">
                  <a:extLst>
                    <a:ext uri="{FF2B5EF4-FFF2-40B4-BE49-F238E27FC236}">
                      <a16:creationId xmlns:a16="http://schemas.microsoft.com/office/drawing/2014/main" id="{61C7634B-FCAA-412C-A3AF-F072E5C25F6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221052" y="6068809"/>
                  <a:ext cx="833173" cy="833173"/>
                </a:xfrm>
                <a:prstGeom prst="rect">
                  <a:avLst/>
                </a:prstGeom>
              </p:spPr>
            </p:pic>
          </p:grpSp>
          <p:sp>
            <p:nvSpPr>
              <p:cNvPr id="89" name="TextBox 1">
                <a:extLst>
                  <a:ext uri="{FF2B5EF4-FFF2-40B4-BE49-F238E27FC236}">
                    <a16:creationId xmlns:a16="http://schemas.microsoft.com/office/drawing/2014/main" id="{24CBE166-ADFB-498C-B184-E807EE75D64F}"/>
                  </a:ext>
                </a:extLst>
              </p:cNvPr>
              <p:cNvSpPr txBox="1"/>
              <p:nvPr/>
            </p:nvSpPr>
            <p:spPr>
              <a:xfrm>
                <a:off x="5036599" y="6962745"/>
                <a:ext cx="2470556" cy="450608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t">
                <a:spAutoFit/>
              </a:bodyPr>
              <a:lstStyle/>
              <a:p>
                <a:pPr marL="0" marR="0" indent="0" algn="ctr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hu-HU" sz="1000" b="1" i="0" u="none" strike="noStrike" cap="none" spc="0" normalizeH="0" baseline="0" dirty="0" err="1">
                    <a:ln>
                      <a:noFill/>
                    </a:ln>
                    <a:solidFill>
                      <a:srgbClr val="CC0066"/>
                    </a:solidFill>
                    <a:effectLst/>
                    <a:uFillTx/>
                    <a:latin typeface="Roboto regular"/>
                    <a:ea typeface="Roboto Medium" panose="02000000000000000000" pitchFamily="2" charset="0"/>
                    <a:cs typeface="Roboto Medium" panose="02000000000000000000" pitchFamily="2" charset="0"/>
                    <a:sym typeface="Arial"/>
                  </a:rPr>
                  <a:t>SCnet</a:t>
                </a:r>
                <a:r>
                  <a:rPr kumimoji="0" lang="hu-HU" sz="1000" b="1" i="0" u="none" strike="noStrike" cap="none" spc="0" normalizeH="0" baseline="0" dirty="0">
                    <a:ln>
                      <a:noFill/>
                    </a:ln>
                    <a:solidFill>
                      <a:srgbClr val="CC0066"/>
                    </a:solidFill>
                    <a:effectLst/>
                    <a:uFillTx/>
                    <a:latin typeface="Roboto regular"/>
                    <a:ea typeface="Roboto Medium" panose="02000000000000000000" pitchFamily="2" charset="0"/>
                    <a:cs typeface="Roboto Medium" panose="02000000000000000000" pitchFamily="2" charset="0"/>
                    <a:sym typeface="Arial"/>
                  </a:rPr>
                  <a:t> applikáció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40822519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47278</TotalTime>
  <Words>2866</Words>
  <Application>Microsoft Office PowerPoint</Application>
  <PresentationFormat>Egyéni</PresentationFormat>
  <Paragraphs>847</Paragraphs>
  <Slides>46</Slides>
  <Notes>24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8</vt:i4>
      </vt:variant>
      <vt:variant>
        <vt:lpstr>Téma</vt:lpstr>
      </vt:variant>
      <vt:variant>
        <vt:i4>1</vt:i4>
      </vt:variant>
      <vt:variant>
        <vt:lpstr>Diacímek</vt:lpstr>
      </vt:variant>
      <vt:variant>
        <vt:i4>46</vt:i4>
      </vt:variant>
    </vt:vector>
  </HeadingPairs>
  <TitlesOfParts>
    <vt:vector size="55" baseType="lpstr">
      <vt:lpstr>Arial</vt:lpstr>
      <vt:lpstr>Calibri Light</vt:lpstr>
      <vt:lpstr>Helvetica</vt:lpstr>
      <vt:lpstr>Roboto Medium</vt:lpstr>
      <vt:lpstr>Roboto regular</vt:lpstr>
      <vt:lpstr>Roboto regular</vt:lpstr>
      <vt:lpstr>Times New Roman</vt:lpstr>
      <vt:lpstr>Wingdings</vt:lpstr>
      <vt:lpstr>Office Theme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Köszönöm a figyelmet!</vt:lpstr>
    </vt:vector>
  </TitlesOfParts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Maksai Brigitta</dc:creator>
  <cp:lastModifiedBy>Péter Vladár</cp:lastModifiedBy>
  <cp:revision>638</cp:revision>
  <dcterms:modified xsi:type="dcterms:W3CDTF">2018-05-14T09:05:31Z</dcterms:modified>
</cp:coreProperties>
</file>